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271" r:id="rId4"/>
    <p:sldId id="279" r:id="rId5"/>
    <p:sldId id="282" r:id="rId6"/>
    <p:sldId id="267" r:id="rId7"/>
    <p:sldId id="261" r:id="rId8"/>
    <p:sldId id="264" r:id="rId9"/>
    <p:sldId id="280" r:id="rId10"/>
    <p:sldId id="28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75"/>
    <a:srgbClr val="FDEDFD"/>
    <a:srgbClr val="E329E7"/>
    <a:srgbClr val="F4B4F6"/>
    <a:srgbClr val="CEEAB0"/>
    <a:srgbClr val="FFE38B"/>
    <a:srgbClr val="F197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CEE68D-F8A8-4151-B6DA-3D5D826F394E}" v="58" dt="2023-05-31T05:37:33.1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C4DA08-6B8E-4B23-AECC-8BE6370BE161}" type="doc">
      <dgm:prSet loTypeId="urn:microsoft.com/office/officeart/2005/8/layout/hierarchy3" loCatId="hierarchy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D0735B0B-65A5-4CA4-9337-F4E3301E70E0}">
      <dgm:prSet phldrT="[Текст]"/>
      <dgm:spPr/>
      <dgm:t>
        <a:bodyPr/>
        <a:lstStyle/>
        <a:p>
          <a:r>
            <a:rPr lang="ru-RU" b="1"/>
            <a:t>Пластический</a:t>
          </a:r>
        </a:p>
        <a:p>
          <a:r>
            <a:rPr lang="ru-RU" b="1"/>
            <a:t>(ассимиляция)</a:t>
          </a:r>
        </a:p>
      </dgm:t>
    </dgm:pt>
    <dgm:pt modelId="{F84847D7-DEC8-4008-8A4B-445FFF42BD47}" type="parTrans" cxnId="{B8AB79CA-458B-4969-BE48-9A22EB04559B}">
      <dgm:prSet/>
      <dgm:spPr/>
      <dgm:t>
        <a:bodyPr/>
        <a:lstStyle/>
        <a:p>
          <a:endParaRPr lang="ru-RU"/>
        </a:p>
      </dgm:t>
    </dgm:pt>
    <dgm:pt modelId="{A382B940-835B-4D06-8504-CEDEC8F8B57B}" type="sibTrans" cxnId="{B8AB79CA-458B-4969-BE48-9A22EB04559B}">
      <dgm:prSet/>
      <dgm:spPr/>
      <dgm:t>
        <a:bodyPr/>
        <a:lstStyle/>
        <a:p>
          <a:endParaRPr lang="ru-RU"/>
        </a:p>
      </dgm:t>
    </dgm:pt>
    <dgm:pt modelId="{B836575A-F295-4035-949F-62BECB8D79EC}">
      <dgm:prSet phldrT="[Текст]"/>
      <dgm:spPr/>
      <dgm:t>
        <a:bodyPr/>
        <a:lstStyle/>
        <a:p>
          <a:r>
            <a:rPr lang="ru-RU" b="1"/>
            <a:t>Усвоение, образование в клетках организма свойственных ему веществ и…</a:t>
          </a:r>
        </a:p>
      </dgm:t>
    </dgm:pt>
    <dgm:pt modelId="{B8183F6E-E3E8-4397-94D0-1BB8EFE3D4A0}" type="parTrans" cxnId="{F57266F5-1CCC-4621-8DF3-936F1518FA1B}">
      <dgm:prSet/>
      <dgm:spPr/>
      <dgm:t>
        <a:bodyPr/>
        <a:lstStyle/>
        <a:p>
          <a:endParaRPr lang="ru-RU"/>
        </a:p>
      </dgm:t>
    </dgm:pt>
    <dgm:pt modelId="{D5E767BF-16F5-4371-BD13-50B8A42C9B9A}" type="sibTrans" cxnId="{F57266F5-1CCC-4621-8DF3-936F1518FA1B}">
      <dgm:prSet/>
      <dgm:spPr/>
      <dgm:t>
        <a:bodyPr/>
        <a:lstStyle/>
        <a:p>
          <a:endParaRPr lang="ru-RU"/>
        </a:p>
      </dgm:t>
    </dgm:pt>
    <dgm:pt modelId="{8CE5EF18-3BC9-4D66-94CE-0FF5D3F8B8BE}">
      <dgm:prSet phldrT="[Текст]"/>
      <dgm:spPr/>
      <dgm:t>
        <a:bodyPr/>
        <a:lstStyle/>
        <a:p>
          <a:r>
            <a:rPr lang="ru-RU" b="1"/>
            <a:t>накопление энергии</a:t>
          </a:r>
        </a:p>
      </dgm:t>
    </dgm:pt>
    <dgm:pt modelId="{6E5986BE-8750-4C0F-A349-C9EE0C9DAE39}" type="parTrans" cxnId="{312923D9-142A-4EC8-8015-C20256A20043}">
      <dgm:prSet/>
      <dgm:spPr/>
      <dgm:t>
        <a:bodyPr/>
        <a:lstStyle/>
        <a:p>
          <a:endParaRPr lang="ru-RU"/>
        </a:p>
      </dgm:t>
    </dgm:pt>
    <dgm:pt modelId="{9826E0F4-D8D8-4B1B-9FC8-D268A2FDE2FE}" type="sibTrans" cxnId="{312923D9-142A-4EC8-8015-C20256A20043}">
      <dgm:prSet/>
      <dgm:spPr/>
      <dgm:t>
        <a:bodyPr/>
        <a:lstStyle/>
        <a:p>
          <a:endParaRPr lang="ru-RU"/>
        </a:p>
      </dgm:t>
    </dgm:pt>
    <dgm:pt modelId="{20C14301-C532-49A0-8A08-28A741F3EB57}">
      <dgm:prSet phldrT="[Текст]"/>
      <dgm:spPr/>
      <dgm:t>
        <a:bodyPr/>
        <a:lstStyle/>
        <a:p>
          <a:r>
            <a:rPr lang="ru-RU" b="1"/>
            <a:t>Энергетический</a:t>
          </a:r>
        </a:p>
        <a:p>
          <a:r>
            <a:rPr lang="ru-RU" b="1"/>
            <a:t>(диссимиляция)</a:t>
          </a:r>
        </a:p>
      </dgm:t>
    </dgm:pt>
    <dgm:pt modelId="{C0B0E0DA-B697-47B3-ADCC-034E68002A8E}" type="parTrans" cxnId="{BC9C19BE-7786-4AB9-AA66-19CA8B231FAD}">
      <dgm:prSet/>
      <dgm:spPr/>
      <dgm:t>
        <a:bodyPr/>
        <a:lstStyle/>
        <a:p>
          <a:endParaRPr lang="ru-RU"/>
        </a:p>
      </dgm:t>
    </dgm:pt>
    <dgm:pt modelId="{1D4A3881-5028-471A-915F-D2778E91B943}" type="sibTrans" cxnId="{BC9C19BE-7786-4AB9-AA66-19CA8B231FAD}">
      <dgm:prSet/>
      <dgm:spPr/>
      <dgm:t>
        <a:bodyPr/>
        <a:lstStyle/>
        <a:p>
          <a:endParaRPr lang="ru-RU"/>
        </a:p>
      </dgm:t>
    </dgm:pt>
    <dgm:pt modelId="{B45FA233-777B-41D8-B035-854E1B6E5CA0}">
      <dgm:prSet phldrT="[Текст]"/>
      <dgm:spPr/>
      <dgm:t>
        <a:bodyPr/>
        <a:lstStyle/>
        <a:p>
          <a:r>
            <a:rPr lang="ru-RU" b="1"/>
            <a:t>Распад и окисление веществ в клетках с…</a:t>
          </a:r>
        </a:p>
      </dgm:t>
    </dgm:pt>
    <dgm:pt modelId="{B5AA158C-A3E7-4A0E-AC21-AB2F1CC6CABE}" type="parTrans" cxnId="{900D2263-4E5C-430B-9761-38E911F08B46}">
      <dgm:prSet/>
      <dgm:spPr/>
      <dgm:t>
        <a:bodyPr/>
        <a:lstStyle/>
        <a:p>
          <a:endParaRPr lang="ru-RU"/>
        </a:p>
      </dgm:t>
    </dgm:pt>
    <dgm:pt modelId="{C2DA25B6-52F7-4C8D-8CCF-9A555282E719}" type="sibTrans" cxnId="{900D2263-4E5C-430B-9761-38E911F08B46}">
      <dgm:prSet/>
      <dgm:spPr/>
      <dgm:t>
        <a:bodyPr/>
        <a:lstStyle/>
        <a:p>
          <a:endParaRPr lang="ru-RU"/>
        </a:p>
      </dgm:t>
    </dgm:pt>
    <dgm:pt modelId="{E9438BCA-A3F2-4415-A426-0FB17625DDA5}">
      <dgm:prSet phldrT="[Текст]"/>
      <dgm:spPr/>
      <dgm:t>
        <a:bodyPr/>
        <a:lstStyle/>
        <a:p>
          <a:r>
            <a:rPr lang="ru-RU" b="1"/>
            <a:t>выделением энергии</a:t>
          </a:r>
        </a:p>
      </dgm:t>
    </dgm:pt>
    <dgm:pt modelId="{1A151CC7-F274-40DF-8B4D-541DAB3C27FA}" type="parTrans" cxnId="{F7F33C76-8701-46EF-A9EF-6D1F4B7DABA9}">
      <dgm:prSet/>
      <dgm:spPr/>
      <dgm:t>
        <a:bodyPr/>
        <a:lstStyle/>
        <a:p>
          <a:endParaRPr lang="ru-RU"/>
        </a:p>
      </dgm:t>
    </dgm:pt>
    <dgm:pt modelId="{CC4EEC9D-EB99-4E2F-B88E-67130329670A}" type="sibTrans" cxnId="{F7F33C76-8701-46EF-A9EF-6D1F4B7DABA9}">
      <dgm:prSet/>
      <dgm:spPr/>
      <dgm:t>
        <a:bodyPr/>
        <a:lstStyle/>
        <a:p>
          <a:endParaRPr lang="ru-RU"/>
        </a:p>
      </dgm:t>
    </dgm:pt>
    <dgm:pt modelId="{ABE276D5-DD6F-4061-8678-E8795A6F1E27}" type="pres">
      <dgm:prSet presAssocID="{03C4DA08-6B8E-4B23-AECC-8BE6370BE16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8C3A48A-68F6-44D8-A867-1C2E95A9C325}" type="pres">
      <dgm:prSet presAssocID="{D0735B0B-65A5-4CA4-9337-F4E3301E70E0}" presName="root" presStyleCnt="0"/>
      <dgm:spPr/>
    </dgm:pt>
    <dgm:pt modelId="{56BE71BE-938A-45CB-9A86-D3E5056CC92D}" type="pres">
      <dgm:prSet presAssocID="{D0735B0B-65A5-4CA4-9337-F4E3301E70E0}" presName="rootComposite" presStyleCnt="0"/>
      <dgm:spPr/>
    </dgm:pt>
    <dgm:pt modelId="{9851A322-0914-408F-A4B0-489D29F12A86}" type="pres">
      <dgm:prSet presAssocID="{D0735B0B-65A5-4CA4-9337-F4E3301E70E0}" presName="rootText" presStyleLbl="node1" presStyleIdx="0" presStyleCnt="2"/>
      <dgm:spPr/>
    </dgm:pt>
    <dgm:pt modelId="{085E38F9-E024-46AB-A9C8-EC4B7A772D84}" type="pres">
      <dgm:prSet presAssocID="{D0735B0B-65A5-4CA4-9337-F4E3301E70E0}" presName="rootConnector" presStyleLbl="node1" presStyleIdx="0" presStyleCnt="2"/>
      <dgm:spPr/>
    </dgm:pt>
    <dgm:pt modelId="{5D6A49B5-86DA-46B8-A757-34CA80D82699}" type="pres">
      <dgm:prSet presAssocID="{D0735B0B-65A5-4CA4-9337-F4E3301E70E0}" presName="childShape" presStyleCnt="0"/>
      <dgm:spPr/>
    </dgm:pt>
    <dgm:pt modelId="{F47D48D2-CF9A-4A32-8D9C-AF398AD5A72F}" type="pres">
      <dgm:prSet presAssocID="{B8183F6E-E3E8-4397-94D0-1BB8EFE3D4A0}" presName="Name13" presStyleLbl="parChTrans1D2" presStyleIdx="0" presStyleCnt="4"/>
      <dgm:spPr/>
    </dgm:pt>
    <dgm:pt modelId="{E1F7B629-44E0-478F-8A18-4CB09E20EE25}" type="pres">
      <dgm:prSet presAssocID="{B836575A-F295-4035-949F-62BECB8D79EC}" presName="childText" presStyleLbl="bgAcc1" presStyleIdx="0" presStyleCnt="4">
        <dgm:presLayoutVars>
          <dgm:bulletEnabled val="1"/>
        </dgm:presLayoutVars>
      </dgm:prSet>
      <dgm:spPr/>
    </dgm:pt>
    <dgm:pt modelId="{B20DF38F-EB1A-4706-89AD-CAF13AF04679}" type="pres">
      <dgm:prSet presAssocID="{6E5986BE-8750-4C0F-A349-C9EE0C9DAE39}" presName="Name13" presStyleLbl="parChTrans1D2" presStyleIdx="1" presStyleCnt="4"/>
      <dgm:spPr/>
    </dgm:pt>
    <dgm:pt modelId="{9772DEBF-3969-4A2B-9AFF-BC8D34502448}" type="pres">
      <dgm:prSet presAssocID="{8CE5EF18-3BC9-4D66-94CE-0FF5D3F8B8BE}" presName="childText" presStyleLbl="bgAcc1" presStyleIdx="1" presStyleCnt="4">
        <dgm:presLayoutVars>
          <dgm:bulletEnabled val="1"/>
        </dgm:presLayoutVars>
      </dgm:prSet>
      <dgm:spPr/>
    </dgm:pt>
    <dgm:pt modelId="{4289808D-DC3A-485E-BF29-A513E1AED146}" type="pres">
      <dgm:prSet presAssocID="{20C14301-C532-49A0-8A08-28A741F3EB57}" presName="root" presStyleCnt="0"/>
      <dgm:spPr/>
    </dgm:pt>
    <dgm:pt modelId="{BCE3FBCD-F00D-4066-A40E-C44B4BCB96E2}" type="pres">
      <dgm:prSet presAssocID="{20C14301-C532-49A0-8A08-28A741F3EB57}" presName="rootComposite" presStyleCnt="0"/>
      <dgm:spPr/>
    </dgm:pt>
    <dgm:pt modelId="{4C2BCDE6-6A68-4FEB-B542-46433E62F68A}" type="pres">
      <dgm:prSet presAssocID="{20C14301-C532-49A0-8A08-28A741F3EB57}" presName="rootText" presStyleLbl="node1" presStyleIdx="1" presStyleCnt="2"/>
      <dgm:spPr/>
    </dgm:pt>
    <dgm:pt modelId="{6740C164-0493-4709-AD92-15676A98B984}" type="pres">
      <dgm:prSet presAssocID="{20C14301-C532-49A0-8A08-28A741F3EB57}" presName="rootConnector" presStyleLbl="node1" presStyleIdx="1" presStyleCnt="2"/>
      <dgm:spPr/>
    </dgm:pt>
    <dgm:pt modelId="{F0CBCCA9-759B-4D71-88CD-07A556DEEF71}" type="pres">
      <dgm:prSet presAssocID="{20C14301-C532-49A0-8A08-28A741F3EB57}" presName="childShape" presStyleCnt="0"/>
      <dgm:spPr/>
    </dgm:pt>
    <dgm:pt modelId="{00B6E5B3-D193-40FA-A3CF-6BDC3A679BEE}" type="pres">
      <dgm:prSet presAssocID="{B5AA158C-A3E7-4A0E-AC21-AB2F1CC6CABE}" presName="Name13" presStyleLbl="parChTrans1D2" presStyleIdx="2" presStyleCnt="4"/>
      <dgm:spPr/>
    </dgm:pt>
    <dgm:pt modelId="{3FAC5FA8-B43E-489F-869E-FB3222734671}" type="pres">
      <dgm:prSet presAssocID="{B45FA233-777B-41D8-B035-854E1B6E5CA0}" presName="childText" presStyleLbl="bgAcc1" presStyleIdx="2" presStyleCnt="4">
        <dgm:presLayoutVars>
          <dgm:bulletEnabled val="1"/>
        </dgm:presLayoutVars>
      </dgm:prSet>
      <dgm:spPr/>
    </dgm:pt>
    <dgm:pt modelId="{DE65351A-88EE-4FCA-95DB-C609681EF55D}" type="pres">
      <dgm:prSet presAssocID="{1A151CC7-F274-40DF-8B4D-541DAB3C27FA}" presName="Name13" presStyleLbl="parChTrans1D2" presStyleIdx="3" presStyleCnt="4"/>
      <dgm:spPr/>
    </dgm:pt>
    <dgm:pt modelId="{A94F5D48-8897-4A15-99E8-DEF5D00788E7}" type="pres">
      <dgm:prSet presAssocID="{E9438BCA-A3F2-4415-A426-0FB17625DDA5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37D3DB29-F047-439D-9CC5-93144896A3B2}" type="presOf" srcId="{B5AA158C-A3E7-4A0E-AC21-AB2F1CC6CABE}" destId="{00B6E5B3-D193-40FA-A3CF-6BDC3A679BEE}" srcOrd="0" destOrd="0" presId="urn:microsoft.com/office/officeart/2005/8/layout/hierarchy3"/>
    <dgm:cxn modelId="{C4CF7D2A-5B65-4E39-A70B-DD8F70E87D8A}" type="presOf" srcId="{1A151CC7-F274-40DF-8B4D-541DAB3C27FA}" destId="{DE65351A-88EE-4FCA-95DB-C609681EF55D}" srcOrd="0" destOrd="0" presId="urn:microsoft.com/office/officeart/2005/8/layout/hierarchy3"/>
    <dgm:cxn modelId="{D0CDAB3B-E6D6-4188-8098-9375E1EBD5ED}" type="presOf" srcId="{B8183F6E-E3E8-4397-94D0-1BB8EFE3D4A0}" destId="{F47D48D2-CF9A-4A32-8D9C-AF398AD5A72F}" srcOrd="0" destOrd="0" presId="urn:microsoft.com/office/officeart/2005/8/layout/hierarchy3"/>
    <dgm:cxn modelId="{900D2263-4E5C-430B-9761-38E911F08B46}" srcId="{20C14301-C532-49A0-8A08-28A741F3EB57}" destId="{B45FA233-777B-41D8-B035-854E1B6E5CA0}" srcOrd="0" destOrd="0" parTransId="{B5AA158C-A3E7-4A0E-AC21-AB2F1CC6CABE}" sibTransId="{C2DA25B6-52F7-4C8D-8CCF-9A555282E719}"/>
    <dgm:cxn modelId="{FC436463-7301-4F4C-A169-332FDC4616C4}" type="presOf" srcId="{B836575A-F295-4035-949F-62BECB8D79EC}" destId="{E1F7B629-44E0-478F-8A18-4CB09E20EE25}" srcOrd="0" destOrd="0" presId="urn:microsoft.com/office/officeart/2005/8/layout/hierarchy3"/>
    <dgm:cxn modelId="{F629D96E-BA70-4FC1-A97D-AC849F93EEC6}" type="presOf" srcId="{20C14301-C532-49A0-8A08-28A741F3EB57}" destId="{6740C164-0493-4709-AD92-15676A98B984}" srcOrd="1" destOrd="0" presId="urn:microsoft.com/office/officeart/2005/8/layout/hierarchy3"/>
    <dgm:cxn modelId="{52B1D851-4461-4EE1-AB25-76D3DBC0AD9F}" type="presOf" srcId="{D0735B0B-65A5-4CA4-9337-F4E3301E70E0}" destId="{9851A322-0914-408F-A4B0-489D29F12A86}" srcOrd="0" destOrd="0" presId="urn:microsoft.com/office/officeart/2005/8/layout/hierarchy3"/>
    <dgm:cxn modelId="{8F9FF271-83ED-46DE-93B4-864A62CC77EA}" type="presOf" srcId="{6E5986BE-8750-4C0F-A349-C9EE0C9DAE39}" destId="{B20DF38F-EB1A-4706-89AD-CAF13AF04679}" srcOrd="0" destOrd="0" presId="urn:microsoft.com/office/officeart/2005/8/layout/hierarchy3"/>
    <dgm:cxn modelId="{F7F33C76-8701-46EF-A9EF-6D1F4B7DABA9}" srcId="{20C14301-C532-49A0-8A08-28A741F3EB57}" destId="{E9438BCA-A3F2-4415-A426-0FB17625DDA5}" srcOrd="1" destOrd="0" parTransId="{1A151CC7-F274-40DF-8B4D-541DAB3C27FA}" sibTransId="{CC4EEC9D-EB99-4E2F-B88E-67130329670A}"/>
    <dgm:cxn modelId="{EA805A57-A861-48F9-A913-05F1E90A7A24}" type="presOf" srcId="{8CE5EF18-3BC9-4D66-94CE-0FF5D3F8B8BE}" destId="{9772DEBF-3969-4A2B-9AFF-BC8D34502448}" srcOrd="0" destOrd="0" presId="urn:microsoft.com/office/officeart/2005/8/layout/hierarchy3"/>
    <dgm:cxn modelId="{01DC52AC-959A-48D8-B3DE-E97CFC4742BD}" type="presOf" srcId="{E9438BCA-A3F2-4415-A426-0FB17625DDA5}" destId="{A94F5D48-8897-4A15-99E8-DEF5D00788E7}" srcOrd="0" destOrd="0" presId="urn:microsoft.com/office/officeart/2005/8/layout/hierarchy3"/>
    <dgm:cxn modelId="{04614FB1-3D4E-4E40-897B-04E9FC8AB5CB}" type="presOf" srcId="{D0735B0B-65A5-4CA4-9337-F4E3301E70E0}" destId="{085E38F9-E024-46AB-A9C8-EC4B7A772D84}" srcOrd="1" destOrd="0" presId="urn:microsoft.com/office/officeart/2005/8/layout/hierarchy3"/>
    <dgm:cxn modelId="{BC9C19BE-7786-4AB9-AA66-19CA8B231FAD}" srcId="{03C4DA08-6B8E-4B23-AECC-8BE6370BE161}" destId="{20C14301-C532-49A0-8A08-28A741F3EB57}" srcOrd="1" destOrd="0" parTransId="{C0B0E0DA-B697-47B3-ADCC-034E68002A8E}" sibTransId="{1D4A3881-5028-471A-915F-D2778E91B943}"/>
    <dgm:cxn modelId="{B8AB79CA-458B-4969-BE48-9A22EB04559B}" srcId="{03C4DA08-6B8E-4B23-AECC-8BE6370BE161}" destId="{D0735B0B-65A5-4CA4-9337-F4E3301E70E0}" srcOrd="0" destOrd="0" parTransId="{F84847D7-DEC8-4008-8A4B-445FFF42BD47}" sibTransId="{A382B940-835B-4D06-8504-CEDEC8F8B57B}"/>
    <dgm:cxn modelId="{312923D9-142A-4EC8-8015-C20256A20043}" srcId="{D0735B0B-65A5-4CA4-9337-F4E3301E70E0}" destId="{8CE5EF18-3BC9-4D66-94CE-0FF5D3F8B8BE}" srcOrd="1" destOrd="0" parTransId="{6E5986BE-8750-4C0F-A349-C9EE0C9DAE39}" sibTransId="{9826E0F4-D8D8-4B1B-9FC8-D268A2FDE2FE}"/>
    <dgm:cxn modelId="{18A032EB-3BC1-473E-87F4-F1AF0629B062}" type="presOf" srcId="{20C14301-C532-49A0-8A08-28A741F3EB57}" destId="{4C2BCDE6-6A68-4FEB-B542-46433E62F68A}" srcOrd="0" destOrd="0" presId="urn:microsoft.com/office/officeart/2005/8/layout/hierarchy3"/>
    <dgm:cxn modelId="{DA7CEDED-732F-4AA8-BFA9-8E2D4E9BDFB8}" type="presOf" srcId="{B45FA233-777B-41D8-B035-854E1B6E5CA0}" destId="{3FAC5FA8-B43E-489F-869E-FB3222734671}" srcOrd="0" destOrd="0" presId="urn:microsoft.com/office/officeart/2005/8/layout/hierarchy3"/>
    <dgm:cxn modelId="{8184A0F0-E7CE-45E5-B54B-7F172FF79993}" type="presOf" srcId="{03C4DA08-6B8E-4B23-AECC-8BE6370BE161}" destId="{ABE276D5-DD6F-4061-8678-E8795A6F1E27}" srcOrd="0" destOrd="0" presId="urn:microsoft.com/office/officeart/2005/8/layout/hierarchy3"/>
    <dgm:cxn modelId="{F57266F5-1CCC-4621-8DF3-936F1518FA1B}" srcId="{D0735B0B-65A5-4CA4-9337-F4E3301E70E0}" destId="{B836575A-F295-4035-949F-62BECB8D79EC}" srcOrd="0" destOrd="0" parTransId="{B8183F6E-E3E8-4397-94D0-1BB8EFE3D4A0}" sibTransId="{D5E767BF-16F5-4371-BD13-50B8A42C9B9A}"/>
    <dgm:cxn modelId="{2CE4E8FE-403D-4A30-880D-F2FD121394E0}" type="presParOf" srcId="{ABE276D5-DD6F-4061-8678-E8795A6F1E27}" destId="{28C3A48A-68F6-44D8-A867-1C2E95A9C325}" srcOrd="0" destOrd="0" presId="urn:microsoft.com/office/officeart/2005/8/layout/hierarchy3"/>
    <dgm:cxn modelId="{26871FB4-CED9-47B6-AC9F-64EECA079A94}" type="presParOf" srcId="{28C3A48A-68F6-44D8-A867-1C2E95A9C325}" destId="{56BE71BE-938A-45CB-9A86-D3E5056CC92D}" srcOrd="0" destOrd="0" presId="urn:microsoft.com/office/officeart/2005/8/layout/hierarchy3"/>
    <dgm:cxn modelId="{FD8A3FDC-4E93-4B79-8E0B-ACC5874ADEAE}" type="presParOf" srcId="{56BE71BE-938A-45CB-9A86-D3E5056CC92D}" destId="{9851A322-0914-408F-A4B0-489D29F12A86}" srcOrd="0" destOrd="0" presId="urn:microsoft.com/office/officeart/2005/8/layout/hierarchy3"/>
    <dgm:cxn modelId="{A84DF908-87DC-4812-AD59-994F372BDC31}" type="presParOf" srcId="{56BE71BE-938A-45CB-9A86-D3E5056CC92D}" destId="{085E38F9-E024-46AB-A9C8-EC4B7A772D84}" srcOrd="1" destOrd="0" presId="urn:microsoft.com/office/officeart/2005/8/layout/hierarchy3"/>
    <dgm:cxn modelId="{55FFE06E-0508-4C84-A607-71ABEA6A87A8}" type="presParOf" srcId="{28C3A48A-68F6-44D8-A867-1C2E95A9C325}" destId="{5D6A49B5-86DA-46B8-A757-34CA80D82699}" srcOrd="1" destOrd="0" presId="urn:microsoft.com/office/officeart/2005/8/layout/hierarchy3"/>
    <dgm:cxn modelId="{8A16B2E3-D2A4-4BE5-928E-648BDA732615}" type="presParOf" srcId="{5D6A49B5-86DA-46B8-A757-34CA80D82699}" destId="{F47D48D2-CF9A-4A32-8D9C-AF398AD5A72F}" srcOrd="0" destOrd="0" presId="urn:microsoft.com/office/officeart/2005/8/layout/hierarchy3"/>
    <dgm:cxn modelId="{73004E64-237A-4CEE-8553-EDD0D19F31B3}" type="presParOf" srcId="{5D6A49B5-86DA-46B8-A757-34CA80D82699}" destId="{E1F7B629-44E0-478F-8A18-4CB09E20EE25}" srcOrd="1" destOrd="0" presId="urn:microsoft.com/office/officeart/2005/8/layout/hierarchy3"/>
    <dgm:cxn modelId="{88FE2012-99FB-4C6A-9AA2-AC23754142F1}" type="presParOf" srcId="{5D6A49B5-86DA-46B8-A757-34CA80D82699}" destId="{B20DF38F-EB1A-4706-89AD-CAF13AF04679}" srcOrd="2" destOrd="0" presId="urn:microsoft.com/office/officeart/2005/8/layout/hierarchy3"/>
    <dgm:cxn modelId="{123CB68E-8508-4131-A885-6D185104B3AF}" type="presParOf" srcId="{5D6A49B5-86DA-46B8-A757-34CA80D82699}" destId="{9772DEBF-3969-4A2B-9AFF-BC8D34502448}" srcOrd="3" destOrd="0" presId="urn:microsoft.com/office/officeart/2005/8/layout/hierarchy3"/>
    <dgm:cxn modelId="{D4715A3F-3E83-4C94-B52C-5D77638DB9AC}" type="presParOf" srcId="{ABE276D5-DD6F-4061-8678-E8795A6F1E27}" destId="{4289808D-DC3A-485E-BF29-A513E1AED146}" srcOrd="1" destOrd="0" presId="urn:microsoft.com/office/officeart/2005/8/layout/hierarchy3"/>
    <dgm:cxn modelId="{DB3D511D-3A26-4B78-8C09-3B29D76F8C97}" type="presParOf" srcId="{4289808D-DC3A-485E-BF29-A513E1AED146}" destId="{BCE3FBCD-F00D-4066-A40E-C44B4BCB96E2}" srcOrd="0" destOrd="0" presId="urn:microsoft.com/office/officeart/2005/8/layout/hierarchy3"/>
    <dgm:cxn modelId="{EEEF3C17-FEF2-4D16-BDD1-258A6887AF26}" type="presParOf" srcId="{BCE3FBCD-F00D-4066-A40E-C44B4BCB96E2}" destId="{4C2BCDE6-6A68-4FEB-B542-46433E62F68A}" srcOrd="0" destOrd="0" presId="urn:microsoft.com/office/officeart/2005/8/layout/hierarchy3"/>
    <dgm:cxn modelId="{C401BEFE-7209-4749-A45D-0BEDF7C078DC}" type="presParOf" srcId="{BCE3FBCD-F00D-4066-A40E-C44B4BCB96E2}" destId="{6740C164-0493-4709-AD92-15676A98B984}" srcOrd="1" destOrd="0" presId="urn:microsoft.com/office/officeart/2005/8/layout/hierarchy3"/>
    <dgm:cxn modelId="{C1C91A67-FDC8-406D-8E09-3C9D635F6C23}" type="presParOf" srcId="{4289808D-DC3A-485E-BF29-A513E1AED146}" destId="{F0CBCCA9-759B-4D71-88CD-07A556DEEF71}" srcOrd="1" destOrd="0" presId="urn:microsoft.com/office/officeart/2005/8/layout/hierarchy3"/>
    <dgm:cxn modelId="{1268C826-2999-415A-832C-EC03DBBB6A31}" type="presParOf" srcId="{F0CBCCA9-759B-4D71-88CD-07A556DEEF71}" destId="{00B6E5B3-D193-40FA-A3CF-6BDC3A679BEE}" srcOrd="0" destOrd="0" presId="urn:microsoft.com/office/officeart/2005/8/layout/hierarchy3"/>
    <dgm:cxn modelId="{9E623C56-AD99-4007-988C-6AE21128235E}" type="presParOf" srcId="{F0CBCCA9-759B-4D71-88CD-07A556DEEF71}" destId="{3FAC5FA8-B43E-489F-869E-FB3222734671}" srcOrd="1" destOrd="0" presId="urn:microsoft.com/office/officeart/2005/8/layout/hierarchy3"/>
    <dgm:cxn modelId="{C67CB13F-58FC-48AC-90F7-A2AD8F8AB254}" type="presParOf" srcId="{F0CBCCA9-759B-4D71-88CD-07A556DEEF71}" destId="{DE65351A-88EE-4FCA-95DB-C609681EF55D}" srcOrd="2" destOrd="0" presId="urn:microsoft.com/office/officeart/2005/8/layout/hierarchy3"/>
    <dgm:cxn modelId="{CEDCF8CB-83D8-4357-B176-BC5D6D595C91}" type="presParOf" srcId="{F0CBCCA9-759B-4D71-88CD-07A556DEEF71}" destId="{A94F5D48-8897-4A15-99E8-DEF5D00788E7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51A322-0914-408F-A4B0-489D29F12A86}">
      <dsp:nvSpPr>
        <dsp:cNvPr id="0" name=""/>
        <dsp:cNvSpPr/>
      </dsp:nvSpPr>
      <dsp:spPr>
        <a:xfrm>
          <a:off x="1211684" y="2759"/>
          <a:ext cx="2124405" cy="106220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/>
            <a:t>Пластический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/>
            <a:t>(ассимиляция)</a:t>
          </a:r>
        </a:p>
      </dsp:txBody>
      <dsp:txXfrm>
        <a:off x="1242795" y="33870"/>
        <a:ext cx="2062183" cy="999980"/>
      </dsp:txXfrm>
    </dsp:sp>
    <dsp:sp modelId="{F47D48D2-CF9A-4A32-8D9C-AF398AD5A72F}">
      <dsp:nvSpPr>
        <dsp:cNvPr id="0" name=""/>
        <dsp:cNvSpPr/>
      </dsp:nvSpPr>
      <dsp:spPr>
        <a:xfrm>
          <a:off x="1424125" y="1064961"/>
          <a:ext cx="212440" cy="7966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6651"/>
              </a:lnTo>
              <a:lnTo>
                <a:pt x="212440" y="796651"/>
              </a:lnTo>
            </a:path>
          </a:pathLst>
        </a:custGeom>
        <a:noFill/>
        <a:ln w="1587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F7B629-44E0-478F-8A18-4CB09E20EE25}">
      <dsp:nvSpPr>
        <dsp:cNvPr id="0" name=""/>
        <dsp:cNvSpPr/>
      </dsp:nvSpPr>
      <dsp:spPr>
        <a:xfrm>
          <a:off x="1636565" y="1330512"/>
          <a:ext cx="1699524" cy="10622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/>
            <a:t>Усвоение, образование в клетках организма свойственных ему веществ и…</a:t>
          </a:r>
        </a:p>
      </dsp:txBody>
      <dsp:txXfrm>
        <a:off x="1667676" y="1361623"/>
        <a:ext cx="1637302" cy="999980"/>
      </dsp:txXfrm>
    </dsp:sp>
    <dsp:sp modelId="{B20DF38F-EB1A-4706-89AD-CAF13AF04679}">
      <dsp:nvSpPr>
        <dsp:cNvPr id="0" name=""/>
        <dsp:cNvSpPr/>
      </dsp:nvSpPr>
      <dsp:spPr>
        <a:xfrm>
          <a:off x="1424125" y="1064961"/>
          <a:ext cx="212440" cy="21244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4405"/>
              </a:lnTo>
              <a:lnTo>
                <a:pt x="212440" y="2124405"/>
              </a:lnTo>
            </a:path>
          </a:pathLst>
        </a:custGeom>
        <a:noFill/>
        <a:ln w="1587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72DEBF-3969-4A2B-9AFF-BC8D34502448}">
      <dsp:nvSpPr>
        <dsp:cNvPr id="0" name=""/>
        <dsp:cNvSpPr/>
      </dsp:nvSpPr>
      <dsp:spPr>
        <a:xfrm>
          <a:off x="1636565" y="2658265"/>
          <a:ext cx="1699524" cy="10622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/>
            <a:t>накопление энергии</a:t>
          </a:r>
        </a:p>
      </dsp:txBody>
      <dsp:txXfrm>
        <a:off x="1667676" y="2689376"/>
        <a:ext cx="1637302" cy="999980"/>
      </dsp:txXfrm>
    </dsp:sp>
    <dsp:sp modelId="{4C2BCDE6-6A68-4FEB-B542-46433E62F68A}">
      <dsp:nvSpPr>
        <dsp:cNvPr id="0" name=""/>
        <dsp:cNvSpPr/>
      </dsp:nvSpPr>
      <dsp:spPr>
        <a:xfrm>
          <a:off x="3867191" y="2759"/>
          <a:ext cx="2124405" cy="106220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/>
            <a:t>Энергетический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/>
            <a:t>(диссимиляция)</a:t>
          </a:r>
        </a:p>
      </dsp:txBody>
      <dsp:txXfrm>
        <a:off x="3898302" y="33870"/>
        <a:ext cx="2062183" cy="999980"/>
      </dsp:txXfrm>
    </dsp:sp>
    <dsp:sp modelId="{00B6E5B3-D193-40FA-A3CF-6BDC3A679BEE}">
      <dsp:nvSpPr>
        <dsp:cNvPr id="0" name=""/>
        <dsp:cNvSpPr/>
      </dsp:nvSpPr>
      <dsp:spPr>
        <a:xfrm>
          <a:off x="4079631" y="1064961"/>
          <a:ext cx="212440" cy="7966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6651"/>
              </a:lnTo>
              <a:lnTo>
                <a:pt x="212440" y="796651"/>
              </a:lnTo>
            </a:path>
          </a:pathLst>
        </a:custGeom>
        <a:noFill/>
        <a:ln w="1587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AC5FA8-B43E-489F-869E-FB3222734671}">
      <dsp:nvSpPr>
        <dsp:cNvPr id="0" name=""/>
        <dsp:cNvSpPr/>
      </dsp:nvSpPr>
      <dsp:spPr>
        <a:xfrm>
          <a:off x="4292072" y="1330512"/>
          <a:ext cx="1699524" cy="10622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/>
            <a:t>Распад и окисление веществ в клетках с…</a:t>
          </a:r>
        </a:p>
      </dsp:txBody>
      <dsp:txXfrm>
        <a:off x="4323183" y="1361623"/>
        <a:ext cx="1637302" cy="999980"/>
      </dsp:txXfrm>
    </dsp:sp>
    <dsp:sp modelId="{DE65351A-88EE-4FCA-95DB-C609681EF55D}">
      <dsp:nvSpPr>
        <dsp:cNvPr id="0" name=""/>
        <dsp:cNvSpPr/>
      </dsp:nvSpPr>
      <dsp:spPr>
        <a:xfrm>
          <a:off x="4079631" y="1064961"/>
          <a:ext cx="212440" cy="21244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4405"/>
              </a:lnTo>
              <a:lnTo>
                <a:pt x="212440" y="2124405"/>
              </a:lnTo>
            </a:path>
          </a:pathLst>
        </a:custGeom>
        <a:noFill/>
        <a:ln w="1587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4F5D48-8897-4A15-99E8-DEF5D00788E7}">
      <dsp:nvSpPr>
        <dsp:cNvPr id="0" name=""/>
        <dsp:cNvSpPr/>
      </dsp:nvSpPr>
      <dsp:spPr>
        <a:xfrm>
          <a:off x="4292072" y="2658265"/>
          <a:ext cx="1699524" cy="10622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/>
            <a:t>выделением энергии</a:t>
          </a:r>
        </a:p>
      </dsp:txBody>
      <dsp:txXfrm>
        <a:off x="4323183" y="2689376"/>
        <a:ext cx="1637302" cy="9999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2778-3F4C-4358-9128-0973987909D7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BB7C2639-E696-4BCE-B72B-E3AB82131EB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901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2778-3F4C-4358-9128-0973987909D7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C2639-E696-4BCE-B72B-E3AB82131E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807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2778-3F4C-4358-9128-0973987909D7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C2639-E696-4BCE-B72B-E3AB82131EB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8446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2778-3F4C-4358-9128-0973987909D7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C2639-E696-4BCE-B72B-E3AB82131EB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3034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2778-3F4C-4358-9128-0973987909D7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C2639-E696-4BCE-B72B-E3AB82131EB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31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2778-3F4C-4358-9128-0973987909D7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C2639-E696-4BCE-B72B-E3AB82131EB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0025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2778-3F4C-4358-9128-0973987909D7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C2639-E696-4BCE-B72B-E3AB82131E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815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2778-3F4C-4358-9128-0973987909D7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C2639-E696-4BCE-B72B-E3AB82131E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029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2778-3F4C-4358-9128-0973987909D7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C2639-E696-4BCE-B72B-E3AB82131E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716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2778-3F4C-4358-9128-0973987909D7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C2639-E696-4BCE-B72B-E3AB82131EB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505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B18D2778-3F4C-4358-9128-0973987909D7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C2639-E696-4BCE-B72B-E3AB82131EB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031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D2778-3F4C-4358-9128-0973987909D7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B7C2639-E696-4BCE-B72B-E3AB82131E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363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411" name="Rectangle 15410">
            <a:extLst>
              <a:ext uri="{FF2B5EF4-FFF2-40B4-BE49-F238E27FC236}">
                <a16:creationId xmlns:a16="http://schemas.microsoft.com/office/drawing/2014/main" id="{856F0283-88F7-4156-A9F2-05A8C088C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13" name="Rectangle 15412">
            <a:extLst>
              <a:ext uri="{FF2B5EF4-FFF2-40B4-BE49-F238E27FC236}">
                <a16:creationId xmlns:a16="http://schemas.microsoft.com/office/drawing/2014/main" id="{0532B2B2-6094-43C4-9F8C-62F8CCB6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89462" y="3531204"/>
            <a:ext cx="3720291" cy="161064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91440" rIns="91440" bIns="91440" rtlCol="0">
            <a:normAutofit/>
          </a:bodyPr>
          <a:lstStyle/>
          <a:p>
            <a:r>
              <a:rPr lang="ru-RU" sz="1500" dirty="0">
                <a:ea typeface="+mn-lt"/>
                <a:cs typeface="+mn-lt"/>
              </a:rPr>
              <a:t>Обмен веществ – это процесс, который курирует работу нашего организма, поддерживает нас в жизни и позволяет нашим органам работать на полную мощность.</a:t>
            </a:r>
            <a:endParaRPr lang="ru-RU" sz="1500" dirty="0"/>
          </a:p>
        </p:txBody>
      </p:sp>
      <p:cxnSp>
        <p:nvCxnSpPr>
          <p:cNvPr id="15415" name="Straight Connector 15414">
            <a:extLst>
              <a:ext uri="{FF2B5EF4-FFF2-40B4-BE49-F238E27FC236}">
                <a16:creationId xmlns:a16="http://schemas.microsoft.com/office/drawing/2014/main" id="{C67059AD-6209-40DC-A746-1390D850F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9462" y="3528543"/>
            <a:ext cx="372029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5417" name="Group 15416">
            <a:extLst>
              <a:ext uri="{FF2B5EF4-FFF2-40B4-BE49-F238E27FC236}">
                <a16:creationId xmlns:a16="http://schemas.microsoft.com/office/drawing/2014/main" id="{9875FB44-3446-426C-AA71-B6228AFFD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174440" y="482171"/>
            <a:ext cx="3489501" cy="5149101"/>
            <a:chOff x="6885125" y="583365"/>
            <a:chExt cx="4652668" cy="5181928"/>
          </a:xfrm>
        </p:grpSpPr>
        <p:sp>
          <p:nvSpPr>
            <p:cNvPr id="15418" name="Rectangle 15417">
              <a:extLst>
                <a:ext uri="{FF2B5EF4-FFF2-40B4-BE49-F238E27FC236}">
                  <a16:creationId xmlns:a16="http://schemas.microsoft.com/office/drawing/2014/main" id="{CE9FCCDC-43BA-4086-8A5E-83A77A40AB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85125" y="583365"/>
              <a:ext cx="4652668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19" name="Rectangle 15418">
              <a:extLst>
                <a:ext uri="{FF2B5EF4-FFF2-40B4-BE49-F238E27FC236}">
                  <a16:creationId xmlns:a16="http://schemas.microsoft.com/office/drawing/2014/main" id="{2D4D4223-F2FD-44C5-B8B3-C58FB41853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25358" y="915807"/>
              <a:ext cx="400124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362" name="Picture 2" descr="http://go1.imgsmail.ru/imgpreview?key=http%3A//lady.mail.ru/pic/article/50/427550/pic.427550.4.350x461.jpg&amp;mb=imgdb_preview_936"/>
          <p:cNvPicPr>
            <a:picLocks noChangeAspect="1" noChangeArrowheads="1"/>
          </p:cNvPicPr>
          <p:nvPr/>
        </p:nvPicPr>
        <p:blipFill rotWithShape="1">
          <a:blip r:embed="rId2" cstate="print"/>
          <a:srcRect l="6345" r="7493" b="-3"/>
          <a:stretch/>
        </p:blipFill>
        <p:spPr bwMode="auto">
          <a:xfrm>
            <a:off x="5666587" y="1116345"/>
            <a:ext cx="2520019" cy="3866172"/>
          </a:xfrm>
          <a:prstGeom prst="rect">
            <a:avLst/>
          </a:prstGeom>
          <a:noFill/>
        </p:spPr>
      </p:pic>
      <p:pic>
        <p:nvPicPr>
          <p:cNvPr id="15421" name="Picture 15420">
            <a:extLst>
              <a:ext uri="{FF2B5EF4-FFF2-40B4-BE49-F238E27FC236}">
                <a16:creationId xmlns:a16="http://schemas.microsoft.com/office/drawing/2014/main" id="{C5A25AE9-BB09-4E49-9702-B01FB2FE27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15423" name="Straight Connector 15422">
            <a:extLst>
              <a:ext uri="{FF2B5EF4-FFF2-40B4-BE49-F238E27FC236}">
                <a16:creationId xmlns:a16="http://schemas.microsoft.com/office/drawing/2014/main" id="{97B655F3-9B93-4D27-982D-1145D71443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63C853E-3842-4594-86A9-051FFAF4D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91CDC5-6B61-4116-B3B5-0FF42B6E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5B08984-5BEB-422F-A364-2B41E6A51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8F413B1-54E0-4B16-92AB-1CC5C7D64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720564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Рабочий стол со стетоскопом и компьютерной клавиатурой">
            <a:extLst>
              <a:ext uri="{FF2B5EF4-FFF2-40B4-BE49-F238E27FC236}">
                <a16:creationId xmlns:a16="http://schemas.microsoft.com/office/drawing/2014/main" id="{C3D20532-7827-0F75-2C79-F2B051FB13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04" r="4" b="4"/>
          <a:stretch/>
        </p:blipFill>
        <p:spPr>
          <a:xfrm>
            <a:off x="20" y="10"/>
            <a:ext cx="9143751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E199D33-750D-40A3-927A-8D32B0600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97173"/>
            <a:ext cx="9144000" cy="1963346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8D6DE9-E3E3-516E-3405-686FBD9AD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075" y="4731477"/>
            <a:ext cx="7199976" cy="14644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1900">
                <a:solidFill>
                  <a:srgbClr val="FFFFFE"/>
                </a:solidFill>
              </a:rPr>
              <a:t>Обмен веществ – это ключевой процесс, без которого мы не смогли бы жить. Он позволяет нам получать энергию и питание, необходимые для жизни. Нарушения обмена веществ могут привести к различным заболеваниям, таким как диабет, атеросклероз и ожирение.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8B5C7E8-DD6D-40CB-A8DC-7056D20EB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72075" y="4564091"/>
            <a:ext cx="720143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0964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Формулы, записанные на класснаядоска">
            <a:extLst>
              <a:ext uri="{FF2B5EF4-FFF2-40B4-BE49-F238E27FC236}">
                <a16:creationId xmlns:a16="http://schemas.microsoft.com/office/drawing/2014/main" id="{A24DCCEC-D76E-38BD-DA8F-D2899E67D8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097" r="-9" b="9083"/>
          <a:stretch/>
        </p:blipFill>
        <p:spPr>
          <a:xfrm>
            <a:off x="1" y="10"/>
            <a:ext cx="9143771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A0FFA78-985C-4F50-B21A-77045C7DF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22589" y="3064931"/>
            <a:ext cx="6221411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D44C27-0912-F5AC-2E01-40CA345F0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9133" y="3236470"/>
            <a:ext cx="5124375" cy="1252601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/>
            <a:r>
              <a:rPr lang="en-US" sz="1200">
                <a:solidFill>
                  <a:srgbClr val="FFFFFE"/>
                </a:solidFill>
              </a:rPr>
              <a:t>Обмен веществ – это сложный процесс, в ходе которого наш организм превращает пищу в питательные вещества, которые нужны нашим клеткам для жизни и функционирования. В ходе этого процесса выделяется энергия, которая позволяет нам двигаться и действовать.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5409EC7-69B1-45CC-8FB7-1964C1AB6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9131" y="4666480"/>
            <a:ext cx="512437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1187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82E7304-2AC2-4A5C-924D-A6AC3FFC5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88684" y="804519"/>
            <a:ext cx="7202456" cy="104923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3200" cap="all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Виды обмена веществ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259FEF2-F6A5-442F-BA10-4E39EECD0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8684" y="1853754"/>
            <a:ext cx="720245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A3C183B1-1D4B-4E3D-A02E-A426E3BFA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7260840"/>
              </p:ext>
            </p:extLst>
          </p:nvPr>
        </p:nvGraphicFramePr>
        <p:xfrm>
          <a:off x="1088231" y="2331497"/>
          <a:ext cx="7203281" cy="3723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3410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35033" y="2981929"/>
            <a:ext cx="2818656" cy="432048"/>
          </a:xfrm>
        </p:spPr>
        <p:txBody>
          <a:bodyPr>
            <a:normAutofit fontScale="90000"/>
          </a:bodyPr>
          <a:lstStyle/>
          <a:p>
            <a:r>
              <a:rPr lang="ru-RU" sz="2000" b="1" dirty="0"/>
              <a:t>Подготовительный этап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9227" y="1124745"/>
            <a:ext cx="2736304" cy="1617620"/>
          </a:xfrm>
          <a:prstGeom prst="wedgeRectCallout">
            <a:avLst>
              <a:gd name="adj1" fmla="val 66237"/>
              <a:gd name="adj2" fmla="val 21424"/>
            </a:avLst>
          </a:prstGeom>
          <a:solidFill>
            <a:srgbClr val="FDEDFD"/>
          </a:solidFill>
          <a:ln>
            <a:solidFill>
              <a:srgbClr val="E329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marL="0" indent="0">
              <a:buNone/>
            </a:pPr>
            <a:r>
              <a:rPr lang="ru-RU" sz="2600" b="1" dirty="0">
                <a:solidFill>
                  <a:schemeClr val="tx1"/>
                </a:solidFill>
              </a:rPr>
              <a:t>Поступление веществ из окружающей среды</a:t>
            </a: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 flipH="1">
            <a:off x="6189601" y="3573016"/>
            <a:ext cx="2808312" cy="1800200"/>
          </a:xfrm>
          <a:prstGeom prst="wedgeRectCallout">
            <a:avLst>
              <a:gd name="adj1" fmla="val 53664"/>
              <a:gd name="adj2" fmla="val -83923"/>
            </a:avLst>
          </a:prstGeom>
          <a:solidFill>
            <a:srgbClr val="FDEDFD"/>
          </a:solidFill>
          <a:ln w="25400" cap="flat" cmpd="sng" algn="ctr">
            <a:solidFill>
              <a:srgbClr val="E329E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600" b="1" dirty="0">
                <a:solidFill>
                  <a:schemeClr val="tx1"/>
                </a:solidFill>
              </a:rPr>
              <a:t>Удаление веществ в окружающую среду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28897" y="1698892"/>
            <a:ext cx="2592288" cy="2086945"/>
          </a:xfrm>
          <a:prstGeom prst="roundRect">
            <a:avLst/>
          </a:prstGeom>
          <a:solidFill>
            <a:srgbClr val="FFFF75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Превращение веществ и энергии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18864" y="116632"/>
            <a:ext cx="8229600" cy="77809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Схема обмена веществ</a:t>
            </a:r>
          </a:p>
        </p:txBody>
      </p:sp>
      <p:cxnSp>
        <p:nvCxnSpPr>
          <p:cNvPr id="11" name="Соединительная линия уступом 10"/>
          <p:cNvCxnSpPr/>
          <p:nvPr/>
        </p:nvCxnSpPr>
        <p:spPr>
          <a:xfrm>
            <a:off x="259227" y="2852936"/>
            <a:ext cx="5875142" cy="1008112"/>
          </a:xfrm>
          <a:prstGeom prst="bentConnector3">
            <a:avLst/>
          </a:prstGeom>
          <a:ln w="142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/>
          <p:cNvSpPr txBox="1">
            <a:spLocks/>
          </p:cNvSpPr>
          <p:nvPr/>
        </p:nvSpPr>
        <p:spPr>
          <a:xfrm>
            <a:off x="3196798" y="3861048"/>
            <a:ext cx="2818656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/>
              <a:t>Основной этап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208724" y="5373216"/>
            <a:ext cx="2818656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/>
              <a:t>Заключительный этап</a:t>
            </a:r>
          </a:p>
        </p:txBody>
      </p:sp>
    </p:spTree>
    <p:extLst>
      <p:ext uri="{BB962C8B-B14F-4D97-AF65-F5344CB8AC3E}">
        <p14:creationId xmlns:p14="http://schemas.microsoft.com/office/powerpoint/2010/main" val="1051761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63C853E-3842-4594-86A9-051FFAF4D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91CDC5-6B61-4116-B3B5-0FF42B6E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5B08984-5BEB-422F-A364-2B41E6A51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8F413B1-54E0-4B16-92AB-1CC5C7D64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720564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Трехмерная визуализация клеток">
            <a:extLst>
              <a:ext uri="{FF2B5EF4-FFF2-40B4-BE49-F238E27FC236}">
                <a16:creationId xmlns:a16="http://schemas.microsoft.com/office/drawing/2014/main" id="{E2DBFFED-D78C-3C76-96E3-6D1669A169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71" r="15929" b="-2"/>
          <a:stretch/>
        </p:blipFill>
        <p:spPr>
          <a:xfrm>
            <a:off x="20" y="10"/>
            <a:ext cx="9143751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E199D33-750D-40A3-927A-8D32B0600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97173"/>
            <a:ext cx="9144000" cy="1963346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DF2DE7-70A3-1D5F-9C1B-8899B29CE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075" y="4731477"/>
            <a:ext cx="7199976" cy="14644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1400">
                <a:solidFill>
                  <a:srgbClr val="FFFFFE"/>
                </a:solidFill>
              </a:rPr>
              <a:t>Обмен веществ происходит на уровне клеток. Органы пищеварения разлагают пищу на молекулы белков, жиров и углеводов, которые попадают в кровь и транспортируются в клетки нашего организма. В клетках эти молекулы превращаются в энергию, которая используется клетками в собственных процессах.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8B5C7E8-DD6D-40CB-A8DC-7056D20EB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72075" y="4564091"/>
            <a:ext cx="7201431" cy="0"/>
          </a:xfrm>
          <a:prstGeom prst="line">
            <a:avLst/>
          </a:prstGeom>
          <a:ln w="31750">
            <a:solidFill>
              <a:srgbClr val="FF918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42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9840682"/>
              </p:ext>
            </p:extLst>
          </p:nvPr>
        </p:nvGraphicFramePr>
        <p:xfrm>
          <a:off x="482600" y="1042237"/>
          <a:ext cx="8178801" cy="4773526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{8A107856-5554-42FB-B03E-39F5DBC370BA}</a:tableStyleId>
              </a:tblPr>
              <a:tblGrid>
                <a:gridCol w="637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0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19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87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50887">
                <a:tc>
                  <a:txBody>
                    <a:bodyPr/>
                    <a:lstStyle/>
                    <a:p>
                      <a:pPr algn="ctr"/>
                      <a:r>
                        <a:rPr lang="ru-RU" sz="1700" b="0" cap="none" spc="0">
                          <a:solidFill>
                            <a:schemeClr val="bg1"/>
                          </a:solidFill>
                        </a:rPr>
                        <a:t>№</a:t>
                      </a:r>
                    </a:p>
                  </a:txBody>
                  <a:tcPr marL="149001" marR="114616" marT="114616" marB="114616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cap="none" spc="0">
                          <a:solidFill>
                            <a:schemeClr val="bg1"/>
                          </a:solidFill>
                          <a:latin typeface="+mn-lt"/>
                        </a:rPr>
                        <a:t>Этап обмена веществ</a:t>
                      </a:r>
                    </a:p>
                  </a:txBody>
                  <a:tcPr marL="149001" marR="114616" marT="114616" marB="114616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Какие процессы происходят</a:t>
                      </a:r>
                    </a:p>
                    <a:p>
                      <a:pPr algn="ctr"/>
                      <a:endParaRPr lang="ru-RU" sz="1700" b="0" cap="none" spc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49001" marR="114616" marT="114616" marB="114616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Место протекания процессов</a:t>
                      </a:r>
                    </a:p>
                  </a:txBody>
                  <a:tcPr marL="149001" marR="114616" marT="114616" marB="114616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1784">
                <a:tc>
                  <a:txBody>
                    <a:bodyPr/>
                    <a:lstStyle/>
                    <a:p>
                      <a:pPr algn="ctr"/>
                      <a:r>
                        <a:rPr lang="ru-RU" sz="1700" cap="none" spc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149001" marR="114616" marT="114616" marB="114616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cap="none" spc="0">
                          <a:solidFill>
                            <a:schemeClr val="tx1"/>
                          </a:solidFill>
                        </a:rPr>
                        <a:t>Подготовительный</a:t>
                      </a:r>
                    </a:p>
                  </a:txBody>
                  <a:tcPr marL="149001" marR="114616" marT="114616" marB="114616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Переваривание пищи и доставка питательных веществ и кислорода к клеткам.</a:t>
                      </a:r>
                    </a:p>
                  </a:txBody>
                  <a:tcPr marL="149001" marR="114616" marT="114616" marB="114616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Пищеварительная дыхательная и кровеносная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системы.</a:t>
                      </a:r>
                    </a:p>
                  </a:txBody>
                  <a:tcPr marL="149001" marR="114616" marT="114616" marB="114616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0887">
                <a:tc>
                  <a:txBody>
                    <a:bodyPr/>
                    <a:lstStyle/>
                    <a:p>
                      <a:pPr algn="ctr"/>
                      <a:r>
                        <a:rPr lang="ru-RU" sz="1700" cap="none" spc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149001" marR="114616" marT="114616" marB="114616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cap="none" spc="0">
                          <a:solidFill>
                            <a:schemeClr val="tx1"/>
                          </a:solidFill>
                        </a:rPr>
                        <a:t>Основной </a:t>
                      </a:r>
                    </a:p>
                  </a:txBody>
                  <a:tcPr marL="149001" marR="114616" marT="114616" marB="114616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Процессы пластического и энергетического обмена.</a:t>
                      </a:r>
                    </a:p>
                  </a:txBody>
                  <a:tcPr marL="149001" marR="114616" marT="114616" marB="114616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Клетки организма.</a:t>
                      </a:r>
                    </a:p>
                  </a:txBody>
                  <a:tcPr marL="149001" marR="114616" marT="114616" marB="114616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9968">
                <a:tc>
                  <a:txBody>
                    <a:bodyPr/>
                    <a:lstStyle/>
                    <a:p>
                      <a:pPr algn="ctr"/>
                      <a:r>
                        <a:rPr lang="ru-RU" sz="1700" cap="none" spc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149001" marR="114616" marT="114616" marB="114616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cap="none" spc="0">
                          <a:solidFill>
                            <a:schemeClr val="tx1"/>
                          </a:solidFill>
                        </a:rPr>
                        <a:t>Заключительный</a:t>
                      </a:r>
                    </a:p>
                  </a:txBody>
                  <a:tcPr marL="149001" marR="114616" marT="114616" marB="114616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Удаление продуктов распада.</a:t>
                      </a:r>
                    </a:p>
                  </a:txBody>
                  <a:tcPr marL="149001" marR="114616" marT="114616" marB="114616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Дыхательная, кровеносная и выделительная  системы.</a:t>
                      </a:r>
                    </a:p>
                  </a:txBody>
                  <a:tcPr marL="149001" marR="114616" marT="114616" marB="114616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1412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0"/>
            <a:ext cx="4536504" cy="56207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/>
              <a:t>1. Белковый обмен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692696"/>
            <a:ext cx="4608512" cy="4320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ПОСТУПЛЕНИЕ БЕЛКОВ С ПИЩЕЙ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253952"/>
            <a:ext cx="4320480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ПОПАДАНИЕ БЕЛКА В ЖЕЛУДОК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1233286"/>
            <a:ext cx="4320480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ДЕЙСВИЕ ПЕПСИНА НА ПИЩУ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496" y="1887584"/>
            <a:ext cx="6479966" cy="4320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ПОПАДАНИЕ БЕЛКОВ В 12-ПЕРСТНУЮ КИШКУ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31551" y="2420322"/>
            <a:ext cx="6048850" cy="4320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ДЕЙСВИЕ ТРИПСИНА НА БЕЛКИ (</a:t>
            </a:r>
            <a:r>
              <a:rPr lang="ru-RU" b="1" dirty="0" err="1">
                <a:solidFill>
                  <a:schemeClr val="tx1"/>
                </a:solidFill>
              </a:rPr>
              <a:t>поджелуд.железа</a:t>
            </a:r>
            <a:r>
              <a:rPr lang="ru-RU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07904" y="2897249"/>
            <a:ext cx="4824536" cy="43204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РАСЩЕПЛЕНИЕ БЕЛКОВ НА АМИНОКИСЛОТЫ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827501" y="3434157"/>
            <a:ext cx="4972022" cy="34955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ВСАСЫВАНИЕ АМИНОКИСЛОТ В КРОВЬ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3804683"/>
            <a:ext cx="4320480" cy="360040"/>
          </a:xfrm>
          <a:prstGeom prst="rect">
            <a:avLst/>
          </a:prstGeom>
          <a:solidFill>
            <a:srgbClr val="FFE3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ТРАНСПОРТ АМИНОКИСЛОТ К ПЕЧЕНИ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92101" y="4312673"/>
            <a:ext cx="8458026" cy="4320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ПРЕВРАЩЕНИЕ АМИНОКИСЛОТ В ДРУГИЕ ВЕЩЕСТВА, МОЧЕВИНУ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49840" y="4941168"/>
            <a:ext cx="8545040" cy="9591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ОКИСЛЕНИЕ АМИНОКИСЛОТ ДО УГЛЕКИСЛОГО ГАЗА И ВОДЫ, </a:t>
            </a:r>
            <a:endParaRPr lang="ru-RU">
              <a:solidFill>
                <a:schemeClr val="tx1"/>
              </a:solidFill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С ПОЛУЧЕНИЕМ ЭНЕРГИИ</a:t>
            </a: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9396" y="6155813"/>
            <a:ext cx="8134778" cy="4544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ВЫВЕДЕНИЕ МОЧЕВИНЫ, УГЛЕКИСЛОГО ГАЗА ИЗ ОРГАНИЗМА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06" name="Rectangle 20486">
            <a:extLst>
              <a:ext uri="{FF2B5EF4-FFF2-40B4-BE49-F238E27FC236}">
                <a16:creationId xmlns:a16="http://schemas.microsoft.com/office/drawing/2014/main" id="{021A4066-B261-49FE-952E-A0FE3EE7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507" name="Straight Connector 20488">
            <a:extLst>
              <a:ext uri="{FF2B5EF4-FFF2-40B4-BE49-F238E27FC236}">
                <a16:creationId xmlns:a16="http://schemas.microsoft.com/office/drawing/2014/main" id="{381B4579-E2EA-4BD7-94FF-0A0BEE135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264816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87" y="804520"/>
            <a:ext cx="3192901" cy="104923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Водный обмен</a:t>
            </a:r>
          </a:p>
        </p:txBody>
      </p:sp>
      <p:sp>
        <p:nvSpPr>
          <p:cNvPr id="20508" name="Rectangle 20490">
            <a:extLst>
              <a:ext uri="{FF2B5EF4-FFF2-40B4-BE49-F238E27FC236}">
                <a16:creationId xmlns:a16="http://schemas.microsoft.com/office/drawing/2014/main" id="{81958111-BC13-4D45-AB27-0C2C83F9B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3887" y="2015732"/>
            <a:ext cx="3190177" cy="34506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В СРЕДНЕМ ЧЕЛОВЕК ПОТРЕБЛЯЕТ В ДЕНЬ ДО 2-2,5 ЛИТРОВ ВОДЫ.</a:t>
            </a: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Вода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входит</a:t>
            </a:r>
            <a:r>
              <a:rPr lang="en-US" dirty="0">
                <a:solidFill>
                  <a:schemeClr val="tx1"/>
                </a:solidFill>
              </a:rPr>
              <a:t> в </a:t>
            </a:r>
            <a:r>
              <a:rPr lang="en-US" dirty="0" err="1">
                <a:solidFill>
                  <a:schemeClr val="tx1"/>
                </a:solidFill>
              </a:rPr>
              <a:t>состав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крови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пищеварительных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en-US" dirty="0" err="1">
                <a:solidFill>
                  <a:schemeClr val="tx1"/>
                </a:solidFill>
              </a:rPr>
              <a:t>соков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слёз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костей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мышц</a:t>
            </a:r>
            <a:r>
              <a:rPr lang="en-US" dirty="0">
                <a:solidFill>
                  <a:schemeClr val="tx1"/>
                </a:solidFill>
              </a:rPr>
              <a:t> и в </a:t>
            </a:r>
            <a:r>
              <a:rPr lang="en-US" dirty="0" err="1">
                <a:solidFill>
                  <a:schemeClr val="tx1"/>
                </a:solidFill>
              </a:rPr>
              <a:t>итоге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составляет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en-US" dirty="0" err="1">
                <a:solidFill>
                  <a:schemeClr val="tx1"/>
                </a:solidFill>
              </a:rPr>
              <a:t>более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половины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массы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тела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человека</a:t>
            </a:r>
            <a:r>
              <a:rPr lang="en-US" dirty="0">
                <a:solidFill>
                  <a:schemeClr val="tx1"/>
                </a:solidFill>
              </a:rPr>
              <a:t> – 65%.</a:t>
            </a:r>
          </a:p>
        </p:txBody>
      </p:sp>
      <p:grpSp>
        <p:nvGrpSpPr>
          <p:cNvPr id="20509" name="Group 20492">
            <a:extLst>
              <a:ext uri="{FF2B5EF4-FFF2-40B4-BE49-F238E27FC236}">
                <a16:creationId xmlns:a16="http://schemas.microsoft.com/office/drawing/2014/main" id="{82188758-E18A-4CE5-9D03-F4BF5D887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5098" y="482171"/>
            <a:ext cx="4568843" cy="5149101"/>
            <a:chOff x="5446003" y="583365"/>
            <a:chExt cx="6091790" cy="5181928"/>
          </a:xfrm>
        </p:grpSpPr>
        <p:sp>
          <p:nvSpPr>
            <p:cNvPr id="20494" name="Rectangle 20493">
              <a:extLst>
                <a:ext uri="{FF2B5EF4-FFF2-40B4-BE49-F238E27FC236}">
                  <a16:creationId xmlns:a16="http://schemas.microsoft.com/office/drawing/2014/main" id="{821513DD-C15F-4381-AEA6-ED9E5E218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10" name="Rectangle 20494">
              <a:extLst>
                <a:ext uri="{FF2B5EF4-FFF2-40B4-BE49-F238E27FC236}">
                  <a16:creationId xmlns:a16="http://schemas.microsoft.com/office/drawing/2014/main" id="{CED2DE01-7F43-4858-85FC-27022DA78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482" name="Picture 2" descr="http://go2.imgsmail.ru/imgpreview?key=http%3A//bigpicture.ru/wp-content/uploads/2012/06/dietfood08.jpg&amp;mb=imgdb_preview_933"/>
          <p:cNvPicPr>
            <a:picLocks noChangeAspect="1" noChangeArrowheads="1"/>
          </p:cNvPicPr>
          <p:nvPr/>
        </p:nvPicPr>
        <p:blipFill rotWithShape="1">
          <a:blip r:embed="rId2" cstate="print"/>
          <a:srcRect l="23318" r="6634" b="1"/>
          <a:stretch/>
        </p:blipFill>
        <p:spPr bwMode="auto">
          <a:xfrm>
            <a:off x="4570444" y="1116345"/>
            <a:ext cx="3616163" cy="3866172"/>
          </a:xfrm>
          <a:prstGeom prst="rect">
            <a:avLst/>
          </a:prstGeom>
        </p:spPr>
      </p:pic>
      <p:pic>
        <p:nvPicPr>
          <p:cNvPr id="20511" name="Picture 20496">
            <a:extLst>
              <a:ext uri="{FF2B5EF4-FFF2-40B4-BE49-F238E27FC236}">
                <a16:creationId xmlns:a16="http://schemas.microsoft.com/office/drawing/2014/main" id="{D42F4933-2ECF-4EE5-BCE4-F19E3CA60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20512" name="Straight Connector 20498">
            <a:extLst>
              <a:ext uri="{FF2B5EF4-FFF2-40B4-BE49-F238E27FC236}">
                <a16:creationId xmlns:a16="http://schemas.microsoft.com/office/drawing/2014/main" id="{C6FAC23C-014D-4AC5-AD1B-36F7D0E7E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Прямая соединительная линия 26"/>
          <p:cNvCxnSpPr/>
          <p:nvPr/>
        </p:nvCxnSpPr>
        <p:spPr>
          <a:xfrm>
            <a:off x="837288" y="4386493"/>
            <a:ext cx="8037530" cy="0"/>
          </a:xfrm>
          <a:prstGeom prst="line">
            <a:avLst/>
          </a:prstGeom>
          <a:ln w="793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827584" y="5553236"/>
            <a:ext cx="8037530" cy="0"/>
          </a:xfrm>
          <a:prstGeom prst="line">
            <a:avLst/>
          </a:prstGeom>
          <a:ln w="793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782942" y="3275404"/>
            <a:ext cx="8037530" cy="0"/>
          </a:xfrm>
          <a:prstGeom prst="line">
            <a:avLst/>
          </a:prstGeom>
          <a:ln w="793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/>
          <p:cNvSpPr txBox="1">
            <a:spLocks/>
          </p:cNvSpPr>
          <p:nvPr/>
        </p:nvSpPr>
        <p:spPr>
          <a:xfrm>
            <a:off x="424911" y="57913"/>
            <a:ext cx="8229600" cy="6340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Обмен органических веществ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683568" y="1124744"/>
            <a:ext cx="2643749" cy="9768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b="1" dirty="0"/>
              <a:t>Органические </a:t>
            </a:r>
          </a:p>
          <a:p>
            <a:pPr algn="ctr">
              <a:buFont typeface="Arial" pitchFamily="34" charset="0"/>
              <a:buNone/>
            </a:pPr>
            <a:r>
              <a:rPr lang="ru-RU" b="1" dirty="0"/>
              <a:t>вещества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5735372" y="1124744"/>
            <a:ext cx="3229116" cy="6480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b="1" dirty="0"/>
              <a:t>Функции</a:t>
            </a: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3635896" y="2101606"/>
            <a:ext cx="4851094" cy="154341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sz="2500" dirty="0"/>
              <a:t>   Строительная, ферментативная, двигательная, защитная, транспортная, энергетическая</a:t>
            </a: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1318052" y="5121188"/>
            <a:ext cx="1887042" cy="6480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dirty="0"/>
              <a:t>Углеводы</a:t>
            </a: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1259631" y="4062457"/>
            <a:ext cx="1885796" cy="6480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dirty="0"/>
              <a:t>Жиры </a:t>
            </a: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1201908" y="2873314"/>
            <a:ext cx="1944217" cy="6480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dirty="0"/>
              <a:t>Белки</a:t>
            </a: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3659290" y="3882437"/>
            <a:ext cx="4827700" cy="10081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dirty="0"/>
              <a:t>   Строительная, защитная, энергетическая, терморегуляторная</a:t>
            </a: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>
          <a:xfrm>
            <a:off x="3687485" y="5121188"/>
            <a:ext cx="4799505" cy="8640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dirty="0"/>
              <a:t>   Строительная, энергетическая, защитная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827584" y="2101606"/>
            <a:ext cx="0" cy="3451630"/>
          </a:xfrm>
          <a:prstGeom prst="line">
            <a:avLst/>
          </a:prstGeom>
          <a:ln w="793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8820472" y="1772816"/>
            <a:ext cx="0" cy="3780420"/>
          </a:xfrm>
          <a:prstGeom prst="line">
            <a:avLst/>
          </a:prstGeom>
          <a:ln w="793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Нашивка 28"/>
          <p:cNvSpPr/>
          <p:nvPr/>
        </p:nvSpPr>
        <p:spPr>
          <a:xfrm>
            <a:off x="3388816" y="3113386"/>
            <a:ext cx="247080" cy="32403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Нашивка 29"/>
          <p:cNvSpPr/>
          <p:nvPr/>
        </p:nvSpPr>
        <p:spPr>
          <a:xfrm>
            <a:off x="3418532" y="5391218"/>
            <a:ext cx="247080" cy="32403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Нашивка 30"/>
          <p:cNvSpPr/>
          <p:nvPr/>
        </p:nvSpPr>
        <p:spPr>
          <a:xfrm>
            <a:off x="3446603" y="4224475"/>
            <a:ext cx="247080" cy="32403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833450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1052</TotalTime>
  <Words>830</Words>
  <Application>Microsoft Office PowerPoint</Application>
  <PresentationFormat>Экран (4:3)</PresentationFormat>
  <Paragraphs>145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Галерея</vt:lpstr>
      <vt:lpstr>Презентация PowerPoint</vt:lpstr>
      <vt:lpstr>Обмен веществ – это сложный процесс, в ходе которого наш организм превращает пищу в питательные вещества, которые нужны нашим клеткам для жизни и функционирования. В ходе этого процесса выделяется энергия, которая позволяет нам двигаться и действовать.</vt:lpstr>
      <vt:lpstr>Презентация PowerPoint</vt:lpstr>
      <vt:lpstr>Подготовительный этап</vt:lpstr>
      <vt:lpstr>Обмен веществ происходит на уровне клеток. Органы пищеварения разлагают пищу на молекулы белков, жиров и углеводов, которые попадают в кровь и транспортируются в клетки нашего организма. В клетках эти молекулы превращаются в энергию, которая используется клетками в собственных процессах.</vt:lpstr>
      <vt:lpstr>Презентация PowerPoint</vt:lpstr>
      <vt:lpstr>1. Белковый обмен</vt:lpstr>
      <vt:lpstr> Водный обмен</vt:lpstr>
      <vt:lpstr>Презентация PowerPoint</vt:lpstr>
      <vt:lpstr>Обмен веществ – это ключевой процесс, без которого мы не смогли бы жить. Он позволяет нам получать энергию и питание, необходимые для жизни. Нарушения обмена веществ могут привести к различным заболеваниям, таким как диабет, атеросклероз и ожирение.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для учащихся 8 класса</dc:title>
  <dc:creator>Домашний</dc:creator>
  <cp:lastModifiedBy>Жаннета Ван</cp:lastModifiedBy>
  <cp:revision>86</cp:revision>
  <dcterms:created xsi:type="dcterms:W3CDTF">2014-01-23T17:32:34Z</dcterms:created>
  <dcterms:modified xsi:type="dcterms:W3CDTF">2023-05-31T05:37:42Z</dcterms:modified>
</cp:coreProperties>
</file>