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0"/>
  </p:notesMasterIdLst>
  <p:sldIdLst>
    <p:sldId id="256" r:id="rId2"/>
    <p:sldId id="258" r:id="rId3"/>
    <p:sldId id="260" r:id="rId4"/>
    <p:sldId id="269" r:id="rId5"/>
    <p:sldId id="270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785F7-FFF0-0448-84C7-339A951113E7}" v="76" dt="2023-06-01T03:47:37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83AD0E5-1E10-6FE2-0886-F1CA501F31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4E99FD5-53C4-474A-82A9-3C355E8AB1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E164D200-A080-392E-9122-93F2FFFB37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5660020-C3F0-E647-DC82-671A340C6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E93DE80-E0D3-1904-9064-A31D949887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7135DE19-BED6-006B-5097-B54E2EA76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8CE07D4-CEBA-4462-B3D7-26659E8F24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AFFF497-F646-9AE4-64DC-C7C19925C37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BE5A579-1C43-76A0-BC77-973C86DA152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642645E-D552-5DB9-CB98-522CA58C210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3A615C2-1557-4BF1-B5FD-B11344F7EC68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71AE4E15-D83E-6DB0-81AA-94C5C14D3A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92871895-05AC-BEA0-33E3-8C53AD301C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2A1CCB-644A-4568-B166-F3E5E5F5E2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F876E-C66F-A699-0AF0-9FA2A131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E4A37-15BD-F273-698E-5B628A0BE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B9178-3BE8-C70A-B227-32D096DC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6340-03BD-4715-ACB4-E17667D50EF6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469CF-6162-0BB2-6352-243E44F5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3F2D6-C451-BCD1-0B1D-64D6082A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93D2-4739-45E5-B16E-61AA048A5E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93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ACF7D6-597E-D03E-F3C6-B1A1CBDE2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6F0CA4-A621-B35D-89E1-48CB53494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2635B-F06B-A17C-9483-E2D1B394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2428E-AF8E-42AD-97EC-65DE1335BF9E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5D1AD-E49F-915C-8994-8A6E61B2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9E478-F067-5543-CDF8-C3A1E7D4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E0475-D950-46F8-8DBC-AD3140F45B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761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D324B-C016-ED12-554D-9853E224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08709-414A-5CB2-E523-BCE7AD59B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4B0F84-92DE-56A7-DFFB-FCD629452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3C5F4F-1D08-8384-4C07-D1D2FAAE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298E8E-8B35-4278-87E9-B36091FB23D8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C72C18-0653-C063-F0CA-0B14717A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223EC-A935-5CC0-DD33-A76FDD89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057D9E-4BEB-4235-B2E1-98DB99A29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96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8EF78-963F-1D67-6EC4-E0C3462D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87FBE-BE14-BC8A-B769-C680F2F0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0D437-B218-B202-EE1C-1EAC2DFC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9E288-0ADF-4448-9656-0871C17D8A77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3B09C-BD61-A9FC-2BCF-CAA98D30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0EF40D-DB76-E3B9-B03F-90EA8E5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A3CC9-CDBF-4009-9BF7-AD7870BF6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02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9A2DD-FF08-1E3B-6182-C9F9B6D3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37B41-F98F-BE43-FA45-89786C77A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F83F4-2139-080C-9CCB-20B1CED5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424AD-5EE5-440F-954E-39A23FCA7299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32FDC-20E9-2DB9-DCD5-6D2FD592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4583D-EC2B-00B0-F5A8-834A65C2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BF474-F11A-45BE-A610-62A83F4992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8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A6CF0-DCEF-A0B1-08AB-C73715D2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5D506-4CE2-DFE8-A928-F08C860C6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85E536-01F0-0DCE-3430-E2AB4C9BD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6CDFBB-30B5-935C-AB44-A9DD2827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FD0F3-76FF-4C03-B4D2-91C54024692C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EBFA0B-85A1-83A0-DE45-DA947150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C7A0A-20BD-B791-B1CF-656C68B7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81422-B511-4B95-9F30-E762D813D6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74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78F89-11A3-0891-BF93-503271DD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62D5C-2524-DFD5-10B8-B7FF4C659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3E83AA-4958-0638-E808-AC382CFC9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D7F2EA-E06A-5381-BA6C-3C288CC35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A7D347-C582-F5DB-E9A5-473AD0A30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BF9494-980E-98B5-A00B-EFE3630D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E00337-9E92-4C07-AA1D-82B1EE27F462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3532A5-72A8-63B1-8A46-7685F157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E60496-86A9-B6A5-2A57-39DC0195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9A6D-5610-44A4-8964-7BF26C741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14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B7A4C-45CE-24C9-1651-9149C2E2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F8FFEA-3A51-2576-A434-82AAD4F0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D3B23-5737-465D-9F60-112DA425B81F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9C5BDC-0193-3B1D-C205-B712BF40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7A4D77-89CD-453F-3182-2CEFC7ED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F2664-E198-4986-9FF4-EE76E69474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52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010D5F-9277-38A4-D74D-C2814B93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33C99-E679-4A14-A303-17C20F774854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4CD62D-20C1-DD85-0062-80448235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254C6-E0D3-6529-183C-E3BDDAAA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768F-74CB-46D1-A11B-E7729A68F6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9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ED28D-2AFA-3053-67AB-F426D674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E9BD5-6595-4FF9-76EA-C9FBECFDD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368AE-7756-9CC3-19FF-C608EBBC3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D42D71-A472-E211-2A25-0D02A028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A88A4-BB62-49EC-9D79-C3C7AF91BBDC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773BFA-44A7-D8E2-29FA-919931CB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F04207-9EE6-BF46-CDAD-939E4E90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FCC5-5B28-4FE8-9668-F902C6F83B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59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0C0DA-C4FC-B94C-999B-7C68B514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0F8014-A2EC-1228-3A48-BB5CCD6C1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F9D3E-5ECE-EB70-A88F-B4A24B24C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3C415-D987-B7DE-0CE7-0B45CD65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CF8AF-7CFC-497C-8EFC-4E19094FCBF1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D6047-AFB6-5DB5-DBC0-D63E2FF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60A5A2-3C59-4315-B2E0-B2D3DC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49444-CF52-40AA-8FCD-40CAA32958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70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E290EDC-2566-C827-10B0-94B98A759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BB5F84B-F030-020F-5E97-E49611BC3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900D051B-F558-6671-E463-4E9D16A334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9F72E87-2E4B-4524-B299-E4A884EAF963}" type="datetime1">
              <a:rPr lang="ru-RU" altLang="ru-RU"/>
              <a:pPr/>
              <a:t>31.05.2023</a:t>
            </a:fld>
            <a:endParaRPr lang="ru-RU" altLang="ru-RU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C9D7DE1A-B421-5526-A046-32E56682DB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ru-RU" altLang="ru-RU"/>
              <a:t>Душак О.М.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D7198E90-B3C7-4C61-B921-EC069DC32D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1ECFB47-8ED8-4DDF-B8E7-25C9C9437F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4112" name="Group 4105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4110" name="Freeform: Shape 4109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11" name="Freeform: Shape 4110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7" name="Group 4106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4108" name="Freeform: Shape 4107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09" name="Freeform: Shape 4108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C749D3F8-1E15-1F8D-43B4-428E932A7D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49" y="1120676"/>
            <a:ext cx="5266135" cy="230832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altLang="ru-RU" sz="4900">
                <a:solidFill>
                  <a:schemeClr val="bg1"/>
                </a:solidFill>
              </a:rPr>
              <a:t>Выделительная система</a:t>
            </a:r>
            <a:br>
              <a:rPr lang="ru-RU" altLang="ru-RU" sz="4900">
                <a:solidFill>
                  <a:schemeClr val="bg1"/>
                </a:solidFill>
              </a:rPr>
            </a:br>
            <a:r>
              <a:rPr lang="ru-RU" altLang="ru-RU" sz="4900">
                <a:solidFill>
                  <a:schemeClr val="bg1"/>
                </a:solidFill>
              </a:rPr>
              <a:t>человека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B18DF20-B6BD-63D8-E293-A4501CB3104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26268" y="3809999"/>
            <a:ext cx="5269314" cy="1012778"/>
          </a:xfrm>
        </p:spPr>
        <p:txBody>
          <a:bodyPr>
            <a:normAutofit/>
          </a:bodyPr>
          <a:lstStyle/>
          <a:p>
            <a:pPr algn="l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A8D4A97-8FD1-F9D5-C704-A67361B1C33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28650" y="4762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EBC21BC-9B84-464A-ACB3-80AEA18642B5}" type="datetime1">
              <a:rPr lang="ru-RU" altLang="ru-RU" sz="900">
                <a:solidFill>
                  <a:schemeClr val="bg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31.05.2023</a:t>
            </a:fld>
            <a:endParaRPr lang="ru-RU" altLang="ru-RU" sz="900">
              <a:solidFill>
                <a:schemeClr val="bg1">
                  <a:alpha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48135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8138" name="Picture 48137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817FCD29-A1CE-7047-8A56-A39353C5D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3383" y="918103"/>
            <a:ext cx="3629796" cy="1090538"/>
          </a:xfrm>
        </p:spPr>
        <p:txBody>
          <a:bodyPr>
            <a:normAutofit/>
          </a:bodyPr>
          <a:lstStyle/>
          <a:p>
            <a:r>
              <a:rPr lang="ru-RU" altLang="ru-RU" sz="2500">
                <a:solidFill>
                  <a:srgbClr val="000000"/>
                </a:solidFill>
              </a:rPr>
              <a:t>Органы, выполняющие функцию выделения:</a:t>
            </a:r>
          </a:p>
        </p:txBody>
      </p:sp>
      <p:sp>
        <p:nvSpPr>
          <p:cNvPr id="48140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1248E97-7F9A-CDBC-030E-DD2FA822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81015" y="2256040"/>
            <a:ext cx="2472164" cy="304960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u="sng">
                <a:solidFill>
                  <a:srgbClr val="000000"/>
                </a:solidFill>
              </a:rPr>
              <a:t>Кожа </a:t>
            </a:r>
            <a:r>
              <a:rPr lang="ru-RU" altLang="ru-RU" sz="1400">
                <a:solidFill>
                  <a:srgbClr val="000000"/>
                </a:solidFill>
              </a:rPr>
              <a:t>(содержит потовые железы, выделяющие воду, минеральные соли, небольшое количество органических веществ  )</a:t>
            </a:r>
          </a:p>
          <a:p>
            <a:pPr>
              <a:lnSpc>
                <a:spcPct val="90000"/>
              </a:lnSpc>
            </a:pPr>
            <a:r>
              <a:rPr lang="ru-RU" altLang="ru-RU" sz="1400" u="sng">
                <a:solidFill>
                  <a:srgbClr val="000000"/>
                </a:solidFill>
              </a:rPr>
              <a:t>Легкие</a:t>
            </a:r>
            <a:r>
              <a:rPr lang="ru-RU" altLang="ru-RU" sz="1400">
                <a:solidFill>
                  <a:srgbClr val="000000"/>
                </a:solidFill>
              </a:rPr>
              <a:t> (удаляются двуокись углерода и вода )</a:t>
            </a:r>
          </a:p>
          <a:p>
            <a:pPr>
              <a:lnSpc>
                <a:spcPct val="90000"/>
              </a:lnSpc>
            </a:pPr>
            <a:r>
              <a:rPr lang="ru-RU" altLang="ru-RU" sz="1400" u="sng">
                <a:solidFill>
                  <a:srgbClr val="000000"/>
                </a:solidFill>
              </a:rPr>
              <a:t>Почки</a:t>
            </a:r>
            <a:r>
              <a:rPr lang="ru-RU" altLang="ru-RU" sz="1400">
                <a:solidFill>
                  <a:srgbClr val="000000"/>
                </a:solidFill>
              </a:rPr>
              <a:t> (основная часть вредных веществ удаляется в виде мочи )</a:t>
            </a:r>
          </a:p>
        </p:txBody>
      </p:sp>
      <p:sp>
        <p:nvSpPr>
          <p:cNvPr id="48142" name="Oval 48141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144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4079B23-D3C6-81A0-8155-6BD0C277F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r="32876" b="4"/>
          <a:stretch/>
        </p:blipFill>
        <p:spPr bwMode="auto">
          <a:xfrm>
            <a:off x="20" y="4305680"/>
            <a:ext cx="3085185" cy="2548533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82041C7-C0FB-26A5-C901-429DC932F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r="3932" b="2"/>
          <a:stretch/>
        </p:blipFill>
        <p:spPr bwMode="auto">
          <a:xfrm>
            <a:off x="3521834" y="2966567"/>
            <a:ext cx="2556863" cy="25568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Изображение выглядит как в помещении, пластик&#10;&#10;Автоматически созданное описание">
            <a:extLst>
              <a:ext uri="{FF2B5EF4-FFF2-40B4-BE49-F238E27FC236}">
                <a16:creationId xmlns:a16="http://schemas.microsoft.com/office/drawing/2014/main" id="{221183E2-78A0-EA8E-F910-7B30EB2B5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r="6325" b="3"/>
          <a:stretch/>
        </p:blipFill>
        <p:spPr bwMode="auto">
          <a:xfrm>
            <a:off x="1" y="-9668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3">
            <a:extLst>
              <a:ext uri="{FF2B5EF4-FFF2-40B4-BE49-F238E27FC236}">
                <a16:creationId xmlns:a16="http://schemas.microsoft.com/office/drawing/2014/main" id="{003322D1-A65F-CD1E-2CA3-642A2AF9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091" y="6476641"/>
            <a:ext cx="1802193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F62BB-F1F4-4378-A959-0F3C4D97FBED}" type="datetime1">
              <a:rPr lang="ru-RU" altLang="ru-RU" sz="825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31.05.2023</a:t>
            </a:fld>
            <a:endParaRPr lang="ru-RU" altLang="ru-RU" sz="825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5" name="Rectangle 522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8A118964-3960-8FBE-CBED-9652B81EB9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r="2789" b="8570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7" name="Rectangle 522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2887C4C2-AD09-55C4-9685-39C1B9593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ru-RU" sz="1900">
                <a:solidFill>
                  <a:schemeClr val="tx1"/>
                </a:solidFill>
              </a:rPr>
              <a:t>Мочевыделительная система. </a:t>
            </a:r>
            <a:br>
              <a:rPr lang="en-US" altLang="ru-RU" sz="1900">
                <a:solidFill>
                  <a:schemeClr val="tx1"/>
                </a:solidFill>
              </a:rPr>
            </a:br>
            <a:endParaRPr lang="en-US" altLang="ru-RU" sz="1900">
              <a:solidFill>
                <a:schemeClr val="tx1"/>
              </a:solidFill>
            </a:endParaRPr>
          </a:p>
        </p:txBody>
      </p:sp>
      <p:sp>
        <p:nvSpPr>
          <p:cNvPr id="52239" name="Rectangle 522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241" name="Rectangle 522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6BC4E42-D7D2-3B30-CA31-8B916717A4B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8320" y="2718054"/>
            <a:ext cx="2579180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500"/>
              <a:t>почки,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500"/>
              <a:t>мочеточники,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500"/>
              <a:t>мочевой пузырь,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500"/>
              <a:t>мочеиспускательный канал</a:t>
            </a:r>
          </a:p>
        </p:txBody>
      </p:sp>
      <p:sp>
        <p:nvSpPr>
          <p:cNvPr id="2" name="Дата 4">
            <a:extLst>
              <a:ext uri="{FF2B5EF4-FFF2-40B4-BE49-F238E27FC236}">
                <a16:creationId xmlns:a16="http://schemas.microsoft.com/office/drawing/2014/main" id="{055F98BC-6AE2-836B-DFA7-2F185441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319" y="6356350"/>
            <a:ext cx="1371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1947B63F-445B-4CB9-BE66-8D678F0248EE}" type="datetime1">
              <a:rPr lang="en-US" altLang="ru-RU" sz="1200">
                <a:effectLst/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5/31/2023</a:t>
            </a:fld>
            <a:endParaRPr lang="en-US" altLang="ru-RU" sz="1200">
              <a:effectLst/>
              <a:latin typeface="Calibri" panose="020F050202020403020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78" name="Rectangle 66570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6580" name="Freeform: Shape 66572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581" name="Freeform: Shape 66574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9B2CEEB-B9CB-7B07-BC6A-81D54654E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ru-RU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Строение почки</a:t>
            </a:r>
          </a:p>
        </p:txBody>
      </p:sp>
      <p:sp>
        <p:nvSpPr>
          <p:cNvPr id="66577" name="Rectangle 665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579" name="Rectangle 665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0E9E5054-26ED-7CC7-8042-98F169791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20" y="2718054"/>
            <a:ext cx="2579180" cy="32072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500">
                <a:latin typeface="+mn-lt"/>
              </a:rPr>
              <a:t>Корковый слой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500">
                <a:latin typeface="+mn-lt"/>
              </a:rPr>
              <a:t>Мозговой слой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500">
                <a:latin typeface="+mn-lt"/>
              </a:rPr>
              <a:t>Чашечки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500">
                <a:latin typeface="+mn-lt"/>
              </a:rPr>
              <a:t>Лоханка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500">
                <a:latin typeface="+mn-lt"/>
              </a:rPr>
              <a:t>Мочеточник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500">
                <a:latin typeface="+mn-lt"/>
              </a:rPr>
              <a:t>Почечная артерия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500">
                <a:latin typeface="+mn-lt"/>
              </a:rPr>
              <a:t>Почечная вена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440599AF-7C7A-D0AF-92DC-3279D832F9B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25" y="1407038"/>
            <a:ext cx="5191455" cy="41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Дата 3">
            <a:extLst>
              <a:ext uri="{FF2B5EF4-FFF2-40B4-BE49-F238E27FC236}">
                <a16:creationId xmlns:a16="http://schemas.microsoft.com/office/drawing/2014/main" id="{EDD30568-F1F8-8353-53F9-9C6E829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178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446CE7-AD87-4DA9-859A-482DFB0292A8}" type="datetime1">
              <a:rPr lang="en-US" altLang="ru-RU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5/31/2023</a:t>
            </a:fld>
            <a:endParaRPr lang="en-US" altLang="ru-RU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9968E-7C8A-9D56-FFE9-73BB70B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12" y="3481557"/>
            <a:ext cx="4540169" cy="1898906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39DFFB-8EEF-8D64-CE89-F2562D13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251" y="224753"/>
            <a:ext cx="1480213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0CFD0F3-76FF-4C03-B4D2-91C54024692C}" type="datetime1">
              <a:rPr lang="ru-RU" altLang="ru-RU" sz="1300">
                <a:solidFill>
                  <a:srgbClr val="FFFFFF">
                    <a:alpha val="8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31.05.2023</a:t>
            </a:fld>
            <a:endParaRPr lang="ru-RU" altLang="ru-RU" sz="130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3125" y="2196877"/>
            <a:ext cx="3890875" cy="4661123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2990" y="2336743"/>
            <a:ext cx="3751010" cy="452125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39621" y="-3941"/>
            <a:ext cx="4124601" cy="2980208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0961" y="-5576"/>
            <a:ext cx="3815104" cy="2825978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557D7-FC92-C31C-D2C6-0502DFC0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5047" y="252504"/>
            <a:ext cx="2832808" cy="1763887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1500">
                <a:ea typeface="Tahoma"/>
                <a:cs typeface="Tahoma"/>
              </a:rPr>
              <a:t>Первичная моча</a:t>
            </a:r>
            <a:endParaRPr lang="en-US" sz="1500">
              <a:ea typeface="Tahoma"/>
              <a:cs typeface="Tahoma"/>
            </a:endParaRPr>
          </a:p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ru-RU" sz="1500">
                <a:ea typeface="Tahoma"/>
                <a:cs typeface="Tahoma"/>
              </a:rPr>
              <a:t>Объём первичной мочи, образующейся в организме человека, составляет 150-180 литров в сутки.</a:t>
            </a:r>
            <a:endParaRPr lang="en-US" sz="1500">
              <a:ea typeface="Tahoma"/>
              <a:cs typeface="Tahoma"/>
            </a:endParaRPr>
          </a:p>
          <a:p>
            <a:pPr>
              <a:spcBef>
                <a:spcPct val="0"/>
              </a:spcBef>
            </a:pPr>
            <a:endParaRPr lang="ru-RU" sz="1500">
              <a:ea typeface="Tahoma"/>
              <a:cs typeface="Tahoma"/>
            </a:endParaRPr>
          </a:p>
          <a:p>
            <a:endParaRPr lang="ru-RU" sz="1500">
              <a:ea typeface="Tahoma"/>
              <a:cs typeface="Tahoma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6117E-D4BE-5B3D-2344-44F1C5125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985" y="3000888"/>
            <a:ext cx="2790279" cy="3617361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1500">
                <a:ea typeface="Tahoma"/>
                <a:cs typeface="Tahoma"/>
              </a:rPr>
              <a:t>Вторичная моча</a:t>
            </a:r>
            <a:endParaRPr lang="en-US" sz="1500">
              <a:ea typeface="Tahoma"/>
              <a:cs typeface="Tahoma"/>
            </a:endParaRPr>
          </a:p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ru-RU" sz="1500">
                <a:ea typeface="Tahoma"/>
                <a:cs typeface="Tahoma"/>
              </a:rPr>
              <a:t>Вторичная моча составляет 2 литра в сутки.</a:t>
            </a:r>
            <a:endParaRPr lang="en-US" sz="1500">
              <a:ea typeface="Tahoma"/>
              <a:cs typeface="Tahoma"/>
            </a:endParaRPr>
          </a:p>
          <a:p>
            <a:pPr>
              <a:spcBef>
                <a:spcPct val="0"/>
              </a:spcBef>
            </a:pPr>
            <a:endParaRPr lang="ru-RU" sz="1500">
              <a:ea typeface="Tahoma"/>
              <a:cs typeface="Tahoma"/>
            </a:endParaRPr>
          </a:p>
          <a:p>
            <a:endParaRPr lang="ru-RU" sz="150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0888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87" name="Rectangle 5428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88" name="Picture 54276" descr="Ряд образцов для медицинских испытаний">
            <a:extLst>
              <a:ext uri="{FF2B5EF4-FFF2-40B4-BE49-F238E27FC236}">
                <a16:creationId xmlns:a16="http://schemas.microsoft.com/office/drawing/2014/main" id="{47E4FABE-12E0-D147-1C73-C01776BA2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1" r="4" b="30080"/>
          <a:stretch/>
        </p:blipFill>
        <p:spPr>
          <a:xfrm>
            <a:off x="20" y="10"/>
            <a:ext cx="9143980" cy="4465973"/>
          </a:xfrm>
          <a:prstGeom prst="rect">
            <a:avLst/>
          </a:prstGeom>
        </p:spPr>
      </p:pic>
      <p:sp>
        <p:nvSpPr>
          <p:cNvPr id="54289" name="Rectangle: Rounded Corners 5428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CC948D5-3F2E-1FB8-9CD7-BA2491D38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196" y="4203278"/>
            <a:ext cx="6417894" cy="536063"/>
          </a:xfrm>
        </p:spPr>
        <p:txBody>
          <a:bodyPr>
            <a:normAutofit/>
          </a:bodyPr>
          <a:lstStyle/>
          <a:p>
            <a:r>
              <a:rPr lang="ru-RU" altLang="ru-RU" sz="2400">
                <a:solidFill>
                  <a:schemeClr val="bg1"/>
                </a:solidFill>
              </a:rPr>
              <a:t>Первичная моча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631C312-1BEF-0A31-A826-488843F22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5196" y="4956314"/>
            <a:ext cx="8293608" cy="13064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400"/>
              <a:t>Первичная моча — жидкость, образующаяся в клетках почек непосредственно после отделения (ультрафильтрации) растворённых в крови низкомолекулярных веществ (как отходов жизнедеятельности, так и необходимых для метаболизма) от белков и форменных элементов . Характеризуется низким осмотическим давлением и большим суточным объёмом (измеряется десятками литров). Подлежит дальнейшему концентрированию и удалению из неё полезных веществ. Полученный концентрированный остаток — вторичная моча.</a:t>
            </a:r>
          </a:p>
        </p:txBody>
      </p:sp>
      <p:sp>
        <p:nvSpPr>
          <p:cNvPr id="2" name="Дата 3">
            <a:extLst>
              <a:ext uri="{FF2B5EF4-FFF2-40B4-BE49-F238E27FC236}">
                <a16:creationId xmlns:a16="http://schemas.microsoft.com/office/drawing/2014/main" id="{E103C847-2645-D6D4-6F35-3CA76127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196" y="6356350"/>
            <a:ext cx="19751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06687E-D827-4270-A892-9516414D90D4}" type="datetime1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31.05.2023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7" name="Rectangle 5837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3" name="Picture 58372" descr="Проверка лампы с одним тестовой трубкой оранжевый с пропадает">
            <a:extLst>
              <a:ext uri="{FF2B5EF4-FFF2-40B4-BE49-F238E27FC236}">
                <a16:creationId xmlns:a16="http://schemas.microsoft.com/office/drawing/2014/main" id="{DE4A97DA-D4F2-5670-97C4-F0974D937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1" t="9091" r="23175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58379" name="Rectangle 5837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D8165056-1ECE-DF3B-72B2-FF651824E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ru-RU" altLang="ru-RU" sz="2400"/>
              <a:t>Вторичная моча</a:t>
            </a:r>
          </a:p>
        </p:txBody>
      </p:sp>
      <p:sp>
        <p:nvSpPr>
          <p:cNvPr id="58381" name="Rectangle 583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383" name="Rectangle 583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69BF5FE-C35A-4BE2-1B36-6F6CB3088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500"/>
              <a:t>Вторичная моча — жидкость, образующаяся в почках после удаления из первичной мочи избытков воды, ценных для организма минеральных солей и органических веществ. Именно вторичная моча собирается в мочеточники, затем в мочевой пузырь и выводится в окружающую среду.</a:t>
            </a:r>
          </a:p>
        </p:txBody>
      </p:sp>
      <p:sp>
        <p:nvSpPr>
          <p:cNvPr id="2" name="Дата 3">
            <a:extLst>
              <a:ext uri="{FF2B5EF4-FFF2-40B4-BE49-F238E27FC236}">
                <a16:creationId xmlns:a16="http://schemas.microsoft.com/office/drawing/2014/main" id="{62628002-8D57-9724-D157-A5718544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319" y="6356350"/>
            <a:ext cx="1371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C41525-85F2-46A4-A0F2-52047CFB4F8A}" type="datetime1">
              <a:rPr lang="ru-RU" altLang="ru-RU"/>
              <a:pPr>
                <a:spcAft>
                  <a:spcPts val="600"/>
                </a:spcAft>
              </a:pPr>
              <a:t>31.05.2023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52" name="Rectangle 61451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3467AEF1-C5CF-2897-76D4-5BDF3BFE6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1641752"/>
            <a:ext cx="4605336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ru-RU" sz="3500">
                <a:solidFill>
                  <a:schemeClr val="bg1"/>
                </a:solidFill>
              </a:rPr>
              <a:t>Строение нефрона (почечное тельце)</a:t>
            </a:r>
          </a:p>
        </p:txBody>
      </p:sp>
      <p:sp>
        <p:nvSpPr>
          <p:cNvPr id="2" name="Дата 4">
            <a:extLst>
              <a:ext uri="{FF2B5EF4-FFF2-40B4-BE49-F238E27FC236}">
                <a16:creationId xmlns:a16="http://schemas.microsoft.com/office/drawing/2014/main" id="{DD47A412-0A13-D47D-B89F-FDA1DF0E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2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008315E0-108A-498E-812D-ADBBC6545547}" type="datetime1">
              <a:rPr lang="en-US" altLang="ru-RU" sz="900">
                <a:solidFill>
                  <a:srgbClr val="FFFFFF"/>
                </a:solidFill>
                <a:effectLst/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5/31/2023</a:t>
            </a:fld>
            <a:endParaRPr lang="en-US" altLang="ru-RU" sz="900">
              <a:solidFill>
                <a:srgbClr val="FFFFFF"/>
              </a:solidFill>
              <a:effectLst/>
              <a:latin typeface="Calibri" panose="020F0502020204030204"/>
            </a:endParaRPr>
          </a:p>
        </p:txBody>
      </p:sp>
      <p:pic>
        <p:nvPicPr>
          <p:cNvPr id="61447" name="Picture 7">
            <a:extLst>
              <a:ext uri="{FF2B5EF4-FFF2-40B4-BE49-F238E27FC236}">
                <a16:creationId xmlns:a16="http://schemas.microsoft.com/office/drawing/2014/main" id="{BA271F60-1DA3-05AA-0F7C-39F226C10D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/>
          <a:stretch/>
        </p:blipFill>
        <p:spPr>
          <a:xfrm>
            <a:off x="20" y="10"/>
            <a:ext cx="3409931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54" name="Group 61453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2963" y="-1"/>
            <a:ext cx="66318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61455" name="Freeform: Shape 61454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456" name="Freeform: Shape 61455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446" name="Rectangle 6">
            <a:extLst>
              <a:ext uri="{FF2B5EF4-FFF2-40B4-BE49-F238E27FC236}">
                <a16:creationId xmlns:a16="http://schemas.microsoft.com/office/drawing/2014/main" id="{0A5CCA6A-E1AA-7C02-69D2-967D987635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3146400"/>
            <a:ext cx="4605337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 u="sng">
                <a:solidFill>
                  <a:schemeClr val="bg1">
                    <a:alpha val="80000"/>
                  </a:schemeClr>
                </a:solidFill>
              </a:rPr>
              <a:t>а — почечная долька:</a:t>
            </a: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I — наружный, или корковый, слой;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II — внутренний, или мозговой, слой,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ru-RU" sz="1300" u="sng">
                <a:solidFill>
                  <a:schemeClr val="bg1">
                    <a:alpha val="80000"/>
                  </a:schemeClr>
                </a:solidFill>
              </a:rPr>
              <a:t>б — нефрон: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1 — капсула нефрона;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2 — капиллярный клубочек;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3 — извитые канальцы;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4 — прямые канальцы;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5 — капиллярный сфинктер;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6 — капиллярная сеть извитого канальца;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7 — приносящий сосуд;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bg1">
                    <a:alpha val="80000"/>
                  </a:schemeClr>
                </a:solidFill>
              </a:rPr>
              <a:t> 8 — выносящий сосуд.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63</TotalTime>
  <Words>627</Words>
  <Application>Microsoft Office PowerPoint</Application>
  <PresentationFormat>Экран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Текстура</vt:lpstr>
      <vt:lpstr>Выделительная система человека</vt:lpstr>
      <vt:lpstr>Органы, выполняющие функцию выделения:</vt:lpstr>
      <vt:lpstr>Мочевыделительная система.  </vt:lpstr>
      <vt:lpstr>Строение почки</vt:lpstr>
      <vt:lpstr>Презентация PowerPoint</vt:lpstr>
      <vt:lpstr>Первичная моча</vt:lpstr>
      <vt:lpstr>Вторичная моча</vt:lpstr>
      <vt:lpstr>Строение нефрона (почечное тельце)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</cp:lastModifiedBy>
  <cp:revision>60</cp:revision>
  <cp:lastPrinted>1601-01-01T00:00:00Z</cp:lastPrinted>
  <dcterms:created xsi:type="dcterms:W3CDTF">1601-01-01T00:00:00Z</dcterms:created>
  <dcterms:modified xsi:type="dcterms:W3CDTF">2023-06-01T03:47:48Z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