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FF7E4D-EFDC-ADC0-C119-6B5914221D29}" v="4" dt="2023-06-08T04:05:14.2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 hidden="1"/>
          <p:cNvSpPr/>
          <p:nvPr/>
        </p:nvSpPr>
        <p:spPr>
          <a:xfrm flipH="1">
            <a:off x="8152560" y="0"/>
            <a:ext cx="990000" cy="6857280"/>
          </a:xfrm>
          <a:prstGeom prst="rect">
            <a:avLst/>
          </a:prstGeom>
          <a:blipFill rotWithShape="0">
            <a:blip r:embed="rId14">
              <a:alphaModFix amt="43000"/>
            </a:blip>
            <a:tile/>
          </a:blipFill>
          <a:ln>
            <a:noFill/>
          </a:ln>
          <a:effectLst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CustomShape 2"/>
          <p:cNvSpPr/>
          <p:nvPr/>
        </p:nvSpPr>
        <p:spPr>
          <a:xfrm flipH="1">
            <a:off x="2666160" y="0"/>
            <a:ext cx="6476400" cy="6857280"/>
          </a:xfrm>
          <a:prstGeom prst="rect">
            <a:avLst/>
          </a:prstGeom>
          <a:blipFill rotWithShape="0">
            <a:blip r:embed="rId14">
              <a:alphaModFix amt="43000"/>
            </a:blip>
            <a:tile/>
          </a:blipFill>
          <a:ln>
            <a:noFill/>
          </a:ln>
          <a:effectLst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Line 3"/>
          <p:cNvSpPr/>
          <p:nvPr/>
        </p:nvSpPr>
        <p:spPr>
          <a:xfrm flipV="1">
            <a:off x="2666880" y="0"/>
            <a:ext cx="360" cy="6858000"/>
          </a:xfrm>
          <a:prstGeom prst="line">
            <a:avLst/>
          </a:prstGeom>
          <a:ln w="11520">
            <a:solidFill>
              <a:schemeClr val="bg1">
                <a:shade val="95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16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 flipH="1">
            <a:off x="8152560" y="0"/>
            <a:ext cx="990000" cy="6857280"/>
          </a:xfrm>
          <a:prstGeom prst="rect">
            <a:avLst/>
          </a:prstGeom>
          <a:blipFill rotWithShape="0">
            <a:blip r:embed="rId14">
              <a:alphaModFix amt="43000"/>
            </a:blip>
            <a:tile/>
          </a:blipFill>
          <a:ln>
            <a:noFill/>
          </a:ln>
          <a:effectLst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2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 flipH="1">
            <a:off x="8152560" y="0"/>
            <a:ext cx="990000" cy="6857280"/>
          </a:xfrm>
          <a:prstGeom prst="rect">
            <a:avLst/>
          </a:prstGeom>
          <a:blipFill rotWithShape="0">
            <a:blip r:embed="rId14">
              <a:alphaModFix amt="43000"/>
            </a:blip>
            <a:tile/>
          </a:blipFill>
          <a:ln>
            <a:noFill/>
          </a:ln>
          <a:effectLst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1" name="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16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57200" y="1609560"/>
            <a:ext cx="3531960" cy="484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166640" y="1609560"/>
            <a:ext cx="3531960" cy="4845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 flipH="1">
            <a:off x="8152560" y="0"/>
            <a:ext cx="990000" cy="6857280"/>
          </a:xfrm>
          <a:prstGeom prst="rect">
            <a:avLst/>
          </a:prstGeom>
          <a:blipFill rotWithShape="0">
            <a:blip r:embed="rId14">
              <a:alphaModFix amt="43000"/>
            </a:blip>
            <a:tile/>
          </a:blipFill>
          <a:ln>
            <a:noFill/>
          </a:ln>
          <a:effectLst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1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5" name="Rectangle 164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348" y="551962"/>
            <a:ext cx="8249304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CustomShape 1"/>
          <p:cNvSpPr/>
          <p:nvPr/>
        </p:nvSpPr>
        <p:spPr>
          <a:xfrm>
            <a:off x="1143000" y="1293338"/>
            <a:ext cx="6858000" cy="327459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300" b="1" strike="noStrike" kern="1200" cap="all" spc="-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Борьба за существование</a:t>
            </a:r>
            <a:endParaRPr lang="en-US" sz="6300" b="0" strike="noStrike" kern="1200" spc="-1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47348" y="6354708"/>
            <a:ext cx="8250174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CustomShape 2"/>
          <p:cNvSpPr/>
          <p:nvPr/>
        </p:nvSpPr>
        <p:spPr>
          <a:xfrm>
            <a:off x="3354480" y="3539880"/>
            <a:ext cx="5114160" cy="110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0" name="Rectangle 189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: Shape 191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5" name="CustomShape 2"/>
          <p:cNvSpPr/>
          <p:nvPr/>
        </p:nvSpPr>
        <p:spPr>
          <a:xfrm>
            <a:off x="628650" y="1825625"/>
            <a:ext cx="4168866" cy="435133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>
            <a:normAutofit/>
          </a:bodyPr>
          <a:lstStyle/>
          <a:p>
            <a:pPr marL="274320" indent="-228600">
              <a:lnSpc>
                <a:spcPct val="90000"/>
              </a:lnSpc>
              <a:spcBef>
                <a:spcPts val="601"/>
              </a:spcBef>
              <a:buFont typeface="Arial" panose="020B0604020202020204" pitchFamily="34" charset="0"/>
              <a:buChar char="•"/>
            </a:pPr>
            <a:r>
              <a:rPr lang="en-US" b="0" strike="noStrike" spc="-1"/>
              <a:t>6.Самой распространенной крысой в городах является пасюк, он вытесняет другие виды крыс.</a:t>
            </a:r>
          </a:p>
          <a:p>
            <a:pPr marL="274320" indent="-228600">
              <a:lnSpc>
                <a:spcPct val="90000"/>
              </a:lnSpc>
              <a:spcBef>
                <a:spcPts val="601"/>
              </a:spcBef>
              <a:buFont typeface="Arial" panose="020B0604020202020204" pitchFamily="34" charset="0"/>
              <a:buChar char="•"/>
            </a:pPr>
            <a:r>
              <a:rPr lang="en-US" b="0" strike="noStrike" spc="-1"/>
              <a:t>7.Летучие рыбы спасаются от погони, выпрыгивая из воды.</a:t>
            </a:r>
          </a:p>
          <a:p>
            <a:pPr marL="274320" indent="-228600">
              <a:lnSpc>
                <a:spcPct val="90000"/>
              </a:lnSpc>
              <a:spcBef>
                <a:spcPts val="601"/>
              </a:spcBef>
              <a:buFont typeface="Arial" panose="020B0604020202020204" pitchFamily="34" charset="0"/>
              <a:buChar char="•"/>
            </a:pPr>
            <a:r>
              <a:rPr lang="en-US" b="0" strike="noStrike" spc="-1"/>
              <a:t>8. «Стрекоз стальные челюсти нещадно,</a:t>
            </a:r>
          </a:p>
          <a:p>
            <a:pPr marL="274320" indent="-228600">
              <a:lnSpc>
                <a:spcPct val="90000"/>
              </a:lnSpc>
              <a:spcBef>
                <a:spcPts val="601"/>
              </a:spcBef>
              <a:buFont typeface="Arial" panose="020B0604020202020204" pitchFamily="34" charset="0"/>
              <a:buChar char="•"/>
            </a:pPr>
            <a:r>
              <a:rPr lang="en-US" b="0" strike="noStrike" spc="-1"/>
              <a:t>    Рой насекомых истребляют жадно»</a:t>
            </a:r>
          </a:p>
          <a:p>
            <a:pPr marL="274320" indent="-228600">
              <a:lnSpc>
                <a:spcPct val="90000"/>
              </a:lnSpc>
              <a:spcBef>
                <a:spcPts val="601"/>
              </a:spcBef>
              <a:buFont typeface="Arial" panose="020B0604020202020204" pitchFamily="34" charset="0"/>
              <a:buChar char="•"/>
            </a:pPr>
            <a:r>
              <a:rPr lang="en-US" b="0" strike="noStrike" spc="-1"/>
              <a:t>    (Эрамз Дарвин – дед Ч.Дарвина)</a:t>
            </a:r>
          </a:p>
          <a:p>
            <a:pPr marL="274320" indent="-228600">
              <a:lnSpc>
                <a:spcPct val="90000"/>
              </a:lnSpc>
              <a:spcBef>
                <a:spcPts val="601"/>
              </a:spcBef>
              <a:buFont typeface="Arial" panose="020B0604020202020204" pitchFamily="34" charset="0"/>
              <a:buChar char="•"/>
            </a:pPr>
            <a:endParaRPr lang="en-US" b="0" strike="noStrike" spc="-1"/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Block Arc 195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16981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8" name="Freeform: Shape 197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Freeform: Shape 201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4" name="Arc 203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Freeform: Shape 205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CustomShape 1"/>
          <p:cNvSpPr/>
          <p:nvPr/>
        </p:nvSpPr>
        <p:spPr>
          <a:xfrm>
            <a:off x="482601" y="643467"/>
            <a:ext cx="3465438" cy="456713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b="1" strike="noStrike" cap="all" spc="-1">
                <a:latin typeface="+mj-lt"/>
                <a:ea typeface="+mj-ea"/>
                <a:cs typeface="+mj-cs"/>
              </a:rPr>
              <a:t>Демонстрация силы самцами бегемотов</a:t>
            </a:r>
            <a:endParaRPr lang="en-US" sz="3800" b="0" strike="noStrike" spc="-1">
              <a:latin typeface="+mj-lt"/>
              <a:ea typeface="+mj-ea"/>
              <a:cs typeface="+mj-cs"/>
            </a:endParaRPr>
          </a:p>
        </p:txBody>
      </p:sp>
      <p:pic>
        <p:nvPicPr>
          <p:cNvPr id="187" name="Picture 4"/>
          <p:cNvPicPr/>
          <p:nvPr/>
        </p:nvPicPr>
        <p:blipFill rotWithShape="1">
          <a:blip r:embed="rId2"/>
          <a:srcRect l="200" r="14836"/>
          <a:stretch/>
        </p:blipFill>
        <p:spPr>
          <a:xfrm>
            <a:off x="4671911" y="10"/>
            <a:ext cx="4472089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Picture 5"/>
          <p:cNvPicPr/>
          <p:nvPr/>
        </p:nvPicPr>
        <p:blipFill rotWithShape="1">
          <a:blip r:embed="rId2"/>
          <a:srcRect l="1003" r="7997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94" name="Rectangle 193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9144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CustomShape 1"/>
          <p:cNvSpPr/>
          <p:nvPr/>
        </p:nvSpPr>
        <p:spPr>
          <a:xfrm>
            <a:off x="392906" y="5317240"/>
            <a:ext cx="8408194" cy="74483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b="1" strike="noStrike" cap="all" spc="-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Турнир зубров</a:t>
            </a:r>
            <a:endParaRPr lang="en-US" sz="3100" b="0" strike="noStrike" spc="-1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6" name="Rectangle 195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0459807F-B6FA-44D3-9A53-C55B6B568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9144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CustomShape 1"/>
          <p:cNvSpPr/>
          <p:nvPr/>
        </p:nvSpPr>
        <p:spPr>
          <a:xfrm>
            <a:off x="941295" y="5279511"/>
            <a:ext cx="7261411" cy="7398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700" b="1" strike="noStrike" cap="all" spc="-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территориальные отношения в стаде антилопы-гну</a:t>
            </a:r>
            <a:b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endParaRPr lang="en-US" sz="1700" b="0" strike="noStrike" spc="-1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91" name="Picture 4"/>
          <p:cNvPicPr/>
          <p:nvPr/>
        </p:nvPicPr>
        <p:blipFill rotWithShape="1">
          <a:blip r:embed="rId2"/>
          <a:srcRect b="14166"/>
          <a:stretch/>
        </p:blipFill>
        <p:spPr>
          <a:xfrm>
            <a:off x="20" y="10"/>
            <a:ext cx="9143979" cy="5886523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9" name="Rectangle 198">
            <a:extLst>
              <a:ext uri="{FF2B5EF4-FFF2-40B4-BE49-F238E27FC236}">
                <a16:creationId xmlns:a16="http://schemas.microsoft.com/office/drawing/2014/main" id="{9A724DBA-D2D9-471E-8ED7-2015DDD950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CustomShape 1"/>
          <p:cNvSpPr/>
          <p:nvPr/>
        </p:nvSpPr>
        <p:spPr>
          <a:xfrm>
            <a:off x="5429260" y="525982"/>
            <a:ext cx="3212237" cy="120036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b="1" strike="noStrike" kern="1200" cap="all" spc="-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Гориллы</a:t>
            </a:r>
            <a:br>
              <a:rPr lang="en-US" sz="3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100" b="0" strike="noStrike" kern="1200" spc="-1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7227" y="1694387"/>
            <a:ext cx="740664" cy="887511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2675" y="354959"/>
            <a:ext cx="4638730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458339" y="1944913"/>
            <a:ext cx="30175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665301" y="6072626"/>
            <a:ext cx="740664" cy="1155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CustomShape 2"/>
          <p:cNvSpPr/>
          <p:nvPr/>
        </p:nvSpPr>
        <p:spPr>
          <a:xfrm>
            <a:off x="2974602" y="2226114"/>
            <a:ext cx="1678594" cy="23446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defTabSz="466344">
              <a:spcBef>
                <a:spcPts val="714"/>
              </a:spcBef>
            </a:pPr>
            <a:r>
              <a:rPr lang="ru-RU" sz="1428" b="1" kern="1200" spc="-1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Иерархические взаимосвязи в семье (автократия)</a:t>
            </a:r>
            <a:endParaRPr lang="ru-RU" sz="2800" b="0" strike="noStrike" spc="-1">
              <a:latin typeface="Arial"/>
            </a:endParaRPr>
          </a:p>
        </p:txBody>
      </p:sp>
      <p:pic>
        <p:nvPicPr>
          <p:cNvPr id="194" name="Picture 3"/>
          <p:cNvPicPr/>
          <p:nvPr/>
        </p:nvPicPr>
        <p:blipFill>
          <a:blip r:embed="rId2"/>
          <a:stretch/>
        </p:blipFill>
        <p:spPr>
          <a:xfrm>
            <a:off x="432183" y="2054319"/>
            <a:ext cx="2542046" cy="2387412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3" name="Rectangle 202">
            <a:extLst>
              <a:ext uri="{FF2B5EF4-FFF2-40B4-BE49-F238E27FC236}">
                <a16:creationId xmlns:a16="http://schemas.microsoft.com/office/drawing/2014/main" id="{2111B97A-2FB0-4625-8C2E-CDCB1AF68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B83D307E-DF68-43F8-97CE-0AAE950A7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03441" y="-1"/>
            <a:ext cx="5737117" cy="5728133"/>
            <a:chOff x="329184" y="1"/>
            <a:chExt cx="524256" cy="5728133"/>
          </a:xfrm>
        </p:grpSpPr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5546E3D2-37BF-4528-9851-2B2F628234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28134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752A0C69-DC4E-4FC0-843C-BAA27B3A5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9" name="Rectangle 208">
            <a:extLst>
              <a:ext uri="{FF2B5EF4-FFF2-40B4-BE49-F238E27FC236}">
                <a16:creationId xmlns:a16="http://schemas.microsoft.com/office/drawing/2014/main" id="{8ED94938-268E-4C0A-A08A-B3980C78B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348" y="318045"/>
            <a:ext cx="8249304" cy="53251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CustomShape 1"/>
          <p:cNvSpPr/>
          <p:nvPr/>
        </p:nvSpPr>
        <p:spPr>
          <a:xfrm>
            <a:off x="795174" y="3801738"/>
            <a:ext cx="7553652" cy="9297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500" b="1" strike="noStrike" cap="all" spc="-1">
                <a:latin typeface="+mj-lt"/>
                <a:ea typeface="+mj-ea"/>
                <a:cs typeface="+mj-cs"/>
              </a:rPr>
              <a:t>Какие формы борьбы представлены?</a:t>
            </a:r>
            <a:br>
              <a:rPr lang="en-US" sz="2500">
                <a:latin typeface="+mj-lt"/>
                <a:ea typeface="+mj-ea"/>
                <a:cs typeface="+mj-cs"/>
              </a:rPr>
            </a:br>
            <a:endParaRPr lang="en-US" sz="2500" b="0" strike="noStrike" spc="-1">
              <a:latin typeface="+mj-lt"/>
              <a:ea typeface="+mj-ea"/>
              <a:cs typeface="+mj-cs"/>
            </a:endParaRPr>
          </a:p>
        </p:txBody>
      </p:sp>
      <p:pic>
        <p:nvPicPr>
          <p:cNvPr id="197" name="Picture 6"/>
          <p:cNvPicPr/>
          <p:nvPr/>
        </p:nvPicPr>
        <p:blipFill>
          <a:blip r:embed="rId2"/>
          <a:stretch/>
        </p:blipFill>
        <p:spPr>
          <a:xfrm>
            <a:off x="862249" y="772621"/>
            <a:ext cx="2101832" cy="2743200"/>
          </a:xfrm>
          <a:prstGeom prst="rect">
            <a:avLst/>
          </a:prstGeom>
        </p:spPr>
      </p:pic>
      <p:pic>
        <p:nvPicPr>
          <p:cNvPr id="198" name="Picture 4"/>
          <p:cNvPicPr/>
          <p:nvPr/>
        </p:nvPicPr>
        <p:blipFill>
          <a:blip r:embed="rId3"/>
          <a:stretch/>
        </p:blipFill>
        <p:spPr>
          <a:xfrm>
            <a:off x="3342969" y="1216360"/>
            <a:ext cx="2469593" cy="1855722"/>
          </a:xfrm>
          <a:prstGeom prst="rect">
            <a:avLst/>
          </a:prstGeom>
        </p:spPr>
      </p:pic>
      <p:pic>
        <p:nvPicPr>
          <p:cNvPr id="196" name="Picture 3"/>
          <p:cNvPicPr/>
          <p:nvPr/>
        </p:nvPicPr>
        <p:blipFill>
          <a:blip r:embed="rId4"/>
          <a:stretch/>
        </p:blipFill>
        <p:spPr>
          <a:xfrm>
            <a:off x="6011988" y="1276777"/>
            <a:ext cx="2469592" cy="1734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457200" y="320040"/>
            <a:ext cx="723816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0" rIns="45720" bIns="0" anchor="b"/>
          <a:lstStyle/>
          <a:p>
            <a:pPr algn="ctr">
              <a:lnSpc>
                <a:spcPct val="100000"/>
              </a:lnSpc>
            </a:pPr>
            <a:r>
              <a:rPr lang="ru-RU" sz="3600" b="1" strike="noStrike" cap="all" spc="-1">
                <a:solidFill>
                  <a:srgbClr val="0033CC"/>
                </a:solidFill>
                <a:latin typeface="Trebuchet MS"/>
              </a:rPr>
              <a:t>Формы борьбы за существование</a:t>
            </a:r>
            <a:endParaRPr lang="ru-RU" sz="3600" b="0" strike="noStrike" spc="-1">
              <a:latin typeface="Arial"/>
            </a:endParaRPr>
          </a:p>
        </p:txBody>
      </p:sp>
      <p:grpSp>
        <p:nvGrpSpPr>
          <p:cNvPr id="162" name="Group 2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grpSp>
        <p:nvGrpSpPr>
          <p:cNvPr id="163" name="Group 3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pic>
        <p:nvPicPr>
          <p:cNvPr id="164" name="Picture 2"/>
          <p:cNvPicPr/>
          <p:nvPr/>
        </p:nvPicPr>
        <p:blipFill>
          <a:blip r:embed="rId2"/>
          <a:stretch/>
        </p:blipFill>
        <p:spPr>
          <a:xfrm>
            <a:off x="1116000" y="0"/>
            <a:ext cx="5110920" cy="6741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2" name="Rectangle 171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CustomShape 1"/>
          <p:cNvSpPr/>
          <p:nvPr/>
        </p:nvSpPr>
        <p:spPr>
          <a:xfrm>
            <a:off x="480060" y="325369"/>
            <a:ext cx="3276451" cy="195684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900" b="1" strike="noStrike" cap="all" spc="-1">
                <a:latin typeface="+mj-lt"/>
                <a:ea typeface="+mj-ea"/>
                <a:cs typeface="+mj-cs"/>
              </a:rPr>
              <a:t>Внутривидовая борьба за существование</a:t>
            </a:r>
            <a:endParaRPr lang="en-US" sz="2900" b="0" strike="noStrike" spc="-1">
              <a:latin typeface="+mj-lt"/>
              <a:ea typeface="+mj-ea"/>
              <a:cs typeface="+mj-cs"/>
            </a:endParaRPr>
          </a:p>
        </p:txBody>
      </p:sp>
      <p:sp>
        <p:nvSpPr>
          <p:cNvPr id="174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" y="2586994"/>
            <a:ext cx="260604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custGeom>
                    <a:avLst/>
                    <a:gdLst>
                      <a:gd name="connsiteX0" fmla="*/ 0 w 2606040"/>
                      <a:gd name="connsiteY0" fmla="*/ 0 h 18288"/>
                      <a:gd name="connsiteX1" fmla="*/ 625450 w 2606040"/>
                      <a:gd name="connsiteY1" fmla="*/ 0 h 18288"/>
                      <a:gd name="connsiteX2" fmla="*/ 1224839 w 2606040"/>
                      <a:gd name="connsiteY2" fmla="*/ 0 h 18288"/>
                      <a:gd name="connsiteX3" fmla="*/ 1824228 w 2606040"/>
                      <a:gd name="connsiteY3" fmla="*/ 0 h 18288"/>
                      <a:gd name="connsiteX4" fmla="*/ 2606040 w 2606040"/>
                      <a:gd name="connsiteY4" fmla="*/ 0 h 18288"/>
                      <a:gd name="connsiteX5" fmla="*/ 2606040 w 2606040"/>
                      <a:gd name="connsiteY5" fmla="*/ 18288 h 18288"/>
                      <a:gd name="connsiteX6" fmla="*/ 1902409 w 2606040"/>
                      <a:gd name="connsiteY6" fmla="*/ 18288 h 18288"/>
                      <a:gd name="connsiteX7" fmla="*/ 1276960 w 2606040"/>
                      <a:gd name="connsiteY7" fmla="*/ 18288 h 18288"/>
                      <a:gd name="connsiteX8" fmla="*/ 677570 w 2606040"/>
                      <a:gd name="connsiteY8" fmla="*/ 18288 h 18288"/>
                      <a:gd name="connsiteX9" fmla="*/ 0 w 2606040"/>
                      <a:gd name="connsiteY9" fmla="*/ 18288 h 18288"/>
                      <a:gd name="connsiteX10" fmla="*/ 0 w 2606040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606040" h="18288" fill="none" extrusionOk="0">
                        <a:moveTo>
                          <a:pt x="0" y="0"/>
                        </a:moveTo>
                        <a:cubicBezTo>
                          <a:pt x="266776" y="-600"/>
                          <a:pt x="322756" y="3201"/>
                          <a:pt x="625450" y="0"/>
                        </a:cubicBezTo>
                        <a:cubicBezTo>
                          <a:pt x="928144" y="-3201"/>
                          <a:pt x="968141" y="9269"/>
                          <a:pt x="1224839" y="0"/>
                        </a:cubicBezTo>
                        <a:cubicBezTo>
                          <a:pt x="1481537" y="-9269"/>
                          <a:pt x="1569059" y="21947"/>
                          <a:pt x="1824228" y="0"/>
                        </a:cubicBezTo>
                        <a:cubicBezTo>
                          <a:pt x="2079397" y="-21947"/>
                          <a:pt x="2326053" y="-10194"/>
                          <a:pt x="2606040" y="0"/>
                        </a:cubicBezTo>
                        <a:cubicBezTo>
                          <a:pt x="2605462" y="4771"/>
                          <a:pt x="2606793" y="12323"/>
                          <a:pt x="2606040" y="18288"/>
                        </a:cubicBezTo>
                        <a:cubicBezTo>
                          <a:pt x="2256758" y="31410"/>
                          <a:pt x="2173673" y="-12878"/>
                          <a:pt x="1902409" y="18288"/>
                        </a:cubicBezTo>
                        <a:cubicBezTo>
                          <a:pt x="1631145" y="49454"/>
                          <a:pt x="1461378" y="5466"/>
                          <a:pt x="1276960" y="18288"/>
                        </a:cubicBezTo>
                        <a:cubicBezTo>
                          <a:pt x="1092542" y="31110"/>
                          <a:pt x="890442" y="13213"/>
                          <a:pt x="677570" y="18288"/>
                        </a:cubicBezTo>
                        <a:cubicBezTo>
                          <a:pt x="464698" y="23364"/>
                          <a:pt x="187648" y="35837"/>
                          <a:pt x="0" y="18288"/>
                        </a:cubicBezTo>
                        <a:cubicBezTo>
                          <a:pt x="841" y="12879"/>
                          <a:pt x="-726" y="3977"/>
                          <a:pt x="0" y="0"/>
                        </a:cubicBezTo>
                        <a:close/>
                      </a:path>
                      <a:path w="2606040" h="18288" stroke="0" extrusionOk="0">
                        <a:moveTo>
                          <a:pt x="0" y="0"/>
                        </a:moveTo>
                        <a:cubicBezTo>
                          <a:pt x="197231" y="3803"/>
                          <a:pt x="358914" y="-9291"/>
                          <a:pt x="599389" y="0"/>
                        </a:cubicBezTo>
                        <a:cubicBezTo>
                          <a:pt x="839864" y="9291"/>
                          <a:pt x="979371" y="8509"/>
                          <a:pt x="1303020" y="0"/>
                        </a:cubicBezTo>
                        <a:cubicBezTo>
                          <a:pt x="1626669" y="-8509"/>
                          <a:pt x="1726300" y="7440"/>
                          <a:pt x="1876349" y="0"/>
                        </a:cubicBezTo>
                        <a:cubicBezTo>
                          <a:pt x="2026398" y="-7440"/>
                          <a:pt x="2430712" y="17957"/>
                          <a:pt x="2606040" y="0"/>
                        </a:cubicBezTo>
                        <a:cubicBezTo>
                          <a:pt x="2605426" y="8857"/>
                          <a:pt x="2606544" y="13619"/>
                          <a:pt x="2606040" y="18288"/>
                        </a:cubicBezTo>
                        <a:cubicBezTo>
                          <a:pt x="2393024" y="2241"/>
                          <a:pt x="2191161" y="39259"/>
                          <a:pt x="1980590" y="18288"/>
                        </a:cubicBezTo>
                        <a:cubicBezTo>
                          <a:pt x="1770019" y="-2683"/>
                          <a:pt x="1476440" y="36114"/>
                          <a:pt x="1276960" y="18288"/>
                        </a:cubicBezTo>
                        <a:cubicBezTo>
                          <a:pt x="1077480" y="463"/>
                          <a:pt x="880988" y="42125"/>
                          <a:pt x="651510" y="18288"/>
                        </a:cubicBezTo>
                        <a:cubicBezTo>
                          <a:pt x="422032" y="-5549"/>
                          <a:pt x="130744" y="-1947"/>
                          <a:pt x="0" y="18288"/>
                        </a:cubicBezTo>
                        <a:cubicBezTo>
                          <a:pt x="-487" y="10816"/>
                          <a:pt x="-839" y="605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CustomShape 2"/>
          <p:cNvSpPr/>
          <p:nvPr/>
        </p:nvSpPr>
        <p:spPr>
          <a:xfrm>
            <a:off x="480060" y="2872899"/>
            <a:ext cx="3182691" cy="332066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>
            <a:normAutofit/>
          </a:bodyPr>
          <a:lstStyle/>
          <a:p>
            <a:pPr marL="274320" indent="-228600">
              <a:lnSpc>
                <a:spcPct val="9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Arial" panose="020B0604020202020204" pitchFamily="34" charset="0"/>
              <a:buChar char="•"/>
            </a:pPr>
            <a:r>
              <a:rPr lang="en-US" sz="1900" b="1" strike="noStrike" spc="-1"/>
              <a:t>Происходит между особями одного вида</a:t>
            </a:r>
            <a:endParaRPr lang="en-US" sz="1900" b="0" strike="noStrike" spc="-1"/>
          </a:p>
          <a:p>
            <a:pPr marL="274320" indent="-228600">
              <a:lnSpc>
                <a:spcPct val="9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Arial" panose="020B0604020202020204" pitchFamily="34" charset="0"/>
              <a:buChar char="•"/>
            </a:pPr>
            <a:r>
              <a:rPr lang="en-US" sz="1900" b="1" strike="noStrike" spc="-1"/>
              <a:t>Это самая острая форма борьбы</a:t>
            </a:r>
            <a:endParaRPr lang="en-US" sz="1900" b="0" strike="noStrike" spc="-1"/>
          </a:p>
          <a:p>
            <a:pPr marL="274320" indent="-228600">
              <a:lnSpc>
                <a:spcPct val="9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Arial" panose="020B0604020202020204" pitchFamily="34" charset="0"/>
              <a:buChar char="•"/>
            </a:pPr>
            <a:r>
              <a:rPr lang="en-US" sz="1900" b="1" strike="noStrike" spc="-1"/>
              <a:t>Особи нуждаются в одних и тех же ресурсах</a:t>
            </a:r>
            <a:endParaRPr lang="en-US" sz="1900" b="0" strike="noStrike" spc="-1"/>
          </a:p>
          <a:p>
            <a:pPr indent="-228600">
              <a:lnSpc>
                <a:spcPct val="90000"/>
              </a:lnSpc>
              <a:spcBef>
                <a:spcPts val="601"/>
              </a:spcBef>
              <a:buFont typeface="Arial" panose="020B0604020202020204" pitchFamily="34" charset="0"/>
              <a:buChar char="•"/>
            </a:pPr>
            <a:endParaRPr lang="en-US" sz="1900" b="0" strike="noStrike" spc="-1"/>
          </a:p>
        </p:txBody>
      </p:sp>
      <p:pic>
        <p:nvPicPr>
          <p:cNvPr id="167" name="Picture 9"/>
          <p:cNvPicPr/>
          <p:nvPr/>
        </p:nvPicPr>
        <p:blipFill rotWithShape="1">
          <a:blip r:embed="rId2"/>
          <a:srcRect l="7570" r="6210"/>
          <a:stretch/>
        </p:blipFill>
        <p:spPr>
          <a:xfrm>
            <a:off x="3983776" y="10"/>
            <a:ext cx="5159081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5" name="Rectangle 174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CustomShape 1"/>
          <p:cNvSpPr/>
          <p:nvPr/>
        </p:nvSpPr>
        <p:spPr>
          <a:xfrm>
            <a:off x="473202" y="502920"/>
            <a:ext cx="2564892" cy="146304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b="1" strike="noStrike" kern="1200" cap="all" spc="-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Внутривидовая форма борьбы</a:t>
            </a:r>
            <a:endParaRPr lang="en-US" sz="2600" b="0" strike="noStrike" kern="1200" spc="-1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7" name="sketch line">
            <a:extLst>
              <a:ext uri="{FF2B5EF4-FFF2-40B4-BE49-F238E27FC236}">
                <a16:creationId xmlns:a16="http://schemas.microsoft.com/office/drawing/2014/main" id="{2E92FA66-67D7-4CB4-94D3-E643A9AD4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480309" y="1227582"/>
            <a:ext cx="1554480" cy="13716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554480"/>
                      <a:gd name="connsiteY0" fmla="*/ 0 h 13716"/>
                      <a:gd name="connsiteX1" fmla="*/ 549250 w 1554480"/>
                      <a:gd name="connsiteY1" fmla="*/ 0 h 13716"/>
                      <a:gd name="connsiteX2" fmla="*/ 1082954 w 1554480"/>
                      <a:gd name="connsiteY2" fmla="*/ 0 h 13716"/>
                      <a:gd name="connsiteX3" fmla="*/ 1554480 w 1554480"/>
                      <a:gd name="connsiteY3" fmla="*/ 0 h 13716"/>
                      <a:gd name="connsiteX4" fmla="*/ 1554480 w 1554480"/>
                      <a:gd name="connsiteY4" fmla="*/ 13716 h 13716"/>
                      <a:gd name="connsiteX5" fmla="*/ 1067410 w 1554480"/>
                      <a:gd name="connsiteY5" fmla="*/ 13716 h 13716"/>
                      <a:gd name="connsiteX6" fmla="*/ 549250 w 1554480"/>
                      <a:gd name="connsiteY6" fmla="*/ 13716 h 13716"/>
                      <a:gd name="connsiteX7" fmla="*/ 0 w 1554480"/>
                      <a:gd name="connsiteY7" fmla="*/ 13716 h 13716"/>
                      <a:gd name="connsiteX8" fmla="*/ 0 w 1554480"/>
                      <a:gd name="connsiteY8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54480" h="13716" fill="none" extrusionOk="0">
                        <a:moveTo>
                          <a:pt x="0" y="0"/>
                        </a:moveTo>
                        <a:cubicBezTo>
                          <a:pt x="114141" y="-19864"/>
                          <a:pt x="345055" y="-1657"/>
                          <a:pt x="549250" y="0"/>
                        </a:cubicBezTo>
                        <a:cubicBezTo>
                          <a:pt x="753445" y="1657"/>
                          <a:pt x="862292" y="-5674"/>
                          <a:pt x="1082954" y="0"/>
                        </a:cubicBezTo>
                        <a:cubicBezTo>
                          <a:pt x="1303616" y="5674"/>
                          <a:pt x="1363530" y="4537"/>
                          <a:pt x="1554480" y="0"/>
                        </a:cubicBezTo>
                        <a:cubicBezTo>
                          <a:pt x="1553820" y="4959"/>
                          <a:pt x="1554594" y="10798"/>
                          <a:pt x="1554480" y="13716"/>
                        </a:cubicBezTo>
                        <a:cubicBezTo>
                          <a:pt x="1338847" y="1555"/>
                          <a:pt x="1215066" y="33279"/>
                          <a:pt x="1067410" y="13716"/>
                        </a:cubicBezTo>
                        <a:cubicBezTo>
                          <a:pt x="919754" y="-5847"/>
                          <a:pt x="800465" y="-1492"/>
                          <a:pt x="549250" y="13716"/>
                        </a:cubicBezTo>
                        <a:cubicBezTo>
                          <a:pt x="298035" y="28924"/>
                          <a:pt x="158868" y="18197"/>
                          <a:pt x="0" y="13716"/>
                        </a:cubicBezTo>
                        <a:cubicBezTo>
                          <a:pt x="488" y="8630"/>
                          <a:pt x="480" y="6612"/>
                          <a:pt x="0" y="0"/>
                        </a:cubicBezTo>
                        <a:close/>
                      </a:path>
                      <a:path w="1554480" h="13716" stroke="0" extrusionOk="0">
                        <a:moveTo>
                          <a:pt x="0" y="0"/>
                        </a:moveTo>
                        <a:cubicBezTo>
                          <a:pt x="249941" y="-58"/>
                          <a:pt x="367334" y="23448"/>
                          <a:pt x="502615" y="0"/>
                        </a:cubicBezTo>
                        <a:cubicBezTo>
                          <a:pt x="637897" y="-23448"/>
                          <a:pt x="813653" y="-20418"/>
                          <a:pt x="974141" y="0"/>
                        </a:cubicBezTo>
                        <a:cubicBezTo>
                          <a:pt x="1134629" y="20418"/>
                          <a:pt x="1268772" y="6288"/>
                          <a:pt x="1554480" y="0"/>
                        </a:cubicBezTo>
                        <a:cubicBezTo>
                          <a:pt x="1554232" y="4157"/>
                          <a:pt x="1554673" y="7559"/>
                          <a:pt x="1554480" y="13716"/>
                        </a:cubicBezTo>
                        <a:cubicBezTo>
                          <a:pt x="1336087" y="7600"/>
                          <a:pt x="1310024" y="15187"/>
                          <a:pt x="1067410" y="13716"/>
                        </a:cubicBezTo>
                        <a:cubicBezTo>
                          <a:pt x="824796" y="12246"/>
                          <a:pt x="787902" y="30075"/>
                          <a:pt x="518160" y="13716"/>
                        </a:cubicBezTo>
                        <a:cubicBezTo>
                          <a:pt x="248418" y="-2643"/>
                          <a:pt x="133160" y="4633"/>
                          <a:pt x="0" y="13716"/>
                        </a:cubicBezTo>
                        <a:cubicBezTo>
                          <a:pt x="43" y="9160"/>
                          <a:pt x="-111" y="481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9" name="Picture 8"/>
          <p:cNvPicPr/>
          <p:nvPr/>
        </p:nvPicPr>
        <p:blipFill>
          <a:blip r:embed="rId2"/>
          <a:stretch/>
        </p:blipFill>
        <p:spPr>
          <a:xfrm>
            <a:off x="1618409" y="2290936"/>
            <a:ext cx="5898037" cy="3291104"/>
          </a:xfrm>
          <a:prstGeom prst="rect">
            <a:avLst/>
          </a:prstGeom>
          <a:ln>
            <a:noFill/>
          </a:ln>
        </p:spPr>
      </p:pic>
      <p:sp>
        <p:nvSpPr>
          <p:cNvPr id="170" name="CustomShape 2"/>
          <p:cNvSpPr/>
          <p:nvPr/>
        </p:nvSpPr>
        <p:spPr>
          <a:xfrm>
            <a:off x="1736370" y="5779035"/>
            <a:ext cx="3184645" cy="471253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 defTabSz="740664">
              <a:spcAft>
                <a:spcPts val="600"/>
              </a:spcAft>
            </a:pPr>
            <a:r>
              <a:rPr lang="ru-RU" sz="2268" kern="1200" spc="-1">
                <a:solidFill>
                  <a:srgbClr val="FFFFFF"/>
                </a:solidFill>
                <a:latin typeface="Trebuchet MS"/>
                <a:ea typeface="+mn-ea"/>
                <a:cs typeface="+mn-cs"/>
              </a:rPr>
              <a:t>Жук олень</a:t>
            </a: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8" name="Rectangle 177">
            <a:extLst>
              <a:ext uri="{FF2B5EF4-FFF2-40B4-BE49-F238E27FC236}">
                <a16:creationId xmlns:a16="http://schemas.microsoft.com/office/drawing/2014/main" id="{6B5E2835-4E47-45B3-9CFE-732FF7B05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3" name="Picture 5"/>
          <p:cNvPicPr/>
          <p:nvPr/>
        </p:nvPicPr>
        <p:blipFill rotWithShape="1">
          <a:blip r:embed="rId2"/>
          <a:srcRect l="6851" r="20725"/>
          <a:stretch/>
        </p:blipFill>
        <p:spPr>
          <a:xfrm>
            <a:off x="2432021" y="10"/>
            <a:ext cx="6711980" cy="6857990"/>
          </a:xfrm>
          <a:custGeom>
            <a:avLst/>
            <a:gdLst/>
            <a:ahLst/>
            <a:cxnLst/>
            <a:rect l="l" t="t" r="r" b="b"/>
            <a:pathLst>
              <a:path w="8949307" h="6858000">
                <a:moveTo>
                  <a:pt x="0" y="0"/>
                </a:moveTo>
                <a:lnTo>
                  <a:pt x="8949307" y="0"/>
                </a:lnTo>
                <a:lnTo>
                  <a:pt x="8949307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9" y="4741056"/>
                  <a:pt x="1212979" y="3429000"/>
                </a:cubicBezTo>
                <a:cubicBezTo>
                  <a:pt x="1212979" y="2116944"/>
                  <a:pt x="773509" y="929100"/>
                  <a:pt x="62983" y="69271"/>
                </a:cubicBezTo>
                <a:close/>
              </a:path>
            </a:pathLst>
          </a:custGeom>
        </p:spPr>
      </p:pic>
      <p:sp useBgFill="1">
        <p:nvSpPr>
          <p:cNvPr id="180" name="Freeform: Shape 179">
            <a:extLst>
              <a:ext uri="{FF2B5EF4-FFF2-40B4-BE49-F238E27FC236}">
                <a16:creationId xmlns:a16="http://schemas.microsoft.com/office/drawing/2014/main" id="{5B45AD5D-AA52-4F7B-9362-576A39AD9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41754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D5D5D5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2" name="Freeform: Shape 181">
            <a:extLst>
              <a:ext uri="{FF2B5EF4-FFF2-40B4-BE49-F238E27FC236}">
                <a16:creationId xmlns:a16="http://schemas.microsoft.com/office/drawing/2014/main" id="{AEDD7960-4866-4399-BEF6-DD1431AB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34896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1" name="CustomShape 1"/>
          <p:cNvSpPr/>
          <p:nvPr/>
        </p:nvSpPr>
        <p:spPr>
          <a:xfrm>
            <a:off x="278320" y="1161288"/>
            <a:ext cx="2578608" cy="11257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700" b="1" u="sng" strike="noStrike" cap="all" spc="-1">
                <a:uFillTx/>
                <a:latin typeface="+mj-lt"/>
                <a:ea typeface="+mj-ea"/>
                <a:cs typeface="+mj-cs"/>
              </a:rPr>
              <a:t>Причины</a:t>
            </a:r>
            <a:r>
              <a:rPr lang="en-US" sz="1700" b="1" strike="noStrike" cap="all" spc="-1">
                <a:latin typeface="+mj-lt"/>
                <a:ea typeface="+mj-ea"/>
                <a:cs typeface="+mj-cs"/>
              </a:rPr>
              <a:t> внутривидовой борьбы за существование </a:t>
            </a:r>
            <a:endParaRPr lang="en-US" sz="1700" b="0" strike="noStrike" spc="-1">
              <a:latin typeface="+mj-lt"/>
              <a:ea typeface="+mj-ea"/>
              <a:cs typeface="+mj-cs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7775" y="674370"/>
            <a:ext cx="73152" cy="411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183" y="2443480"/>
            <a:ext cx="250317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278320" y="2718054"/>
            <a:ext cx="2579180" cy="32072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t">
            <a:normAutofit/>
          </a:bodyPr>
          <a:lstStyle/>
          <a:p>
            <a:pPr marL="274320" indent="-228600">
              <a:lnSpc>
                <a:spcPct val="9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Arial" panose="020B0604020202020204" pitchFamily="34" charset="0"/>
              <a:buChar char="•"/>
            </a:pPr>
            <a:r>
              <a:rPr lang="en-US" sz="1500" b="0" strike="noStrike" spc="-1"/>
              <a:t>Состязание хищников за добычу</a:t>
            </a:r>
          </a:p>
          <a:p>
            <a:pPr marL="274320" indent="-228600">
              <a:lnSpc>
                <a:spcPct val="9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Arial" panose="020B0604020202020204" pitchFamily="34" charset="0"/>
              <a:buChar char="•"/>
            </a:pPr>
            <a:r>
              <a:rPr lang="en-US" sz="1500" b="0" strike="noStrike" spc="-1"/>
              <a:t>Соперничество за самку, за территорию</a:t>
            </a:r>
          </a:p>
          <a:p>
            <a:pPr marL="274320" indent="-228600">
              <a:lnSpc>
                <a:spcPct val="9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Arial" panose="020B0604020202020204" pitchFamily="34" charset="0"/>
              <a:buChar char="•"/>
            </a:pPr>
            <a:r>
              <a:rPr lang="en-US" sz="1500" b="0" strike="noStrike" spc="-1"/>
              <a:t>Соперничество                                              за жизненное                                        пространство</a:t>
            </a:r>
          </a:p>
          <a:p>
            <a:pPr marL="274320" indent="-228600">
              <a:lnSpc>
                <a:spcPct val="90000"/>
              </a:lnSpc>
              <a:spcBef>
                <a:spcPts val="601"/>
              </a:spcBef>
              <a:buClr>
                <a:srgbClr val="B13F9A"/>
              </a:buClr>
              <a:buSzPct val="73000"/>
              <a:buFont typeface="Arial" panose="020B0604020202020204" pitchFamily="34" charset="0"/>
              <a:buChar char="•"/>
            </a:pPr>
            <a:r>
              <a:rPr lang="en-US" sz="1500" b="0" strike="noStrike" spc="-1"/>
              <a:t>За место                                              размножения</a:t>
            </a:r>
          </a:p>
          <a:p>
            <a:pPr indent="-228600">
              <a:lnSpc>
                <a:spcPct val="90000"/>
              </a:lnSpc>
              <a:spcBef>
                <a:spcPts val="601"/>
              </a:spcBef>
              <a:buFont typeface="Arial" panose="020B0604020202020204" pitchFamily="34" charset="0"/>
              <a:buChar char="•"/>
            </a:pPr>
            <a:endParaRPr lang="en-US" sz="1500" b="0" strike="noStrike" spc="-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1" name="Rectangle 180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CustomShape 1"/>
          <p:cNvSpPr/>
          <p:nvPr/>
        </p:nvSpPr>
        <p:spPr>
          <a:xfrm>
            <a:off x="6482394" y="489507"/>
            <a:ext cx="2318706" cy="165548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200" b="1" strike="noStrike" cap="all" spc="-1">
                <a:latin typeface="+mj-lt"/>
                <a:ea typeface="+mj-ea"/>
                <a:cs typeface="+mj-cs"/>
              </a:rPr>
              <a:t>Межвидовая форма борьбы за существование</a:t>
            </a:r>
            <a:endParaRPr lang="en-US" sz="2200" b="0" strike="noStrike" spc="-1">
              <a:latin typeface="+mj-lt"/>
              <a:ea typeface="+mj-ea"/>
              <a:cs typeface="+mj-cs"/>
            </a:endParaRPr>
          </a:p>
        </p:txBody>
      </p:sp>
      <p:pic>
        <p:nvPicPr>
          <p:cNvPr id="176" name="Picture 2"/>
          <p:cNvPicPr/>
          <p:nvPr/>
        </p:nvPicPr>
        <p:blipFill rotWithShape="1">
          <a:blip r:embed="rId2"/>
          <a:srcRect l="8227" r="18640" b="-1"/>
          <a:stretch/>
        </p:blipFill>
        <p:spPr>
          <a:xfrm>
            <a:off x="20" y="431"/>
            <a:ext cx="6086455" cy="6408311"/>
          </a:xfrm>
          <a:prstGeom prst="rect">
            <a:avLst/>
          </a:prstGeom>
        </p:spPr>
      </p:pic>
      <p:sp>
        <p:nvSpPr>
          <p:cNvPr id="175" name="CustomShape 2"/>
          <p:cNvSpPr/>
          <p:nvPr/>
        </p:nvSpPr>
        <p:spPr>
          <a:xfrm>
            <a:off x="6482394" y="2418408"/>
            <a:ext cx="2207110" cy="354026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Bef>
                <a:spcPts val="601"/>
              </a:spcBef>
              <a:buFont typeface="Arial" panose="020B0604020202020204" pitchFamily="34" charset="0"/>
              <a:buChar char="•"/>
            </a:pPr>
            <a:r>
              <a:rPr lang="en-US" sz="1700" b="0" strike="noStrike" spc="-1"/>
              <a:t>Протекает остро, если виды относятся к одному роду и, или нуждаются в одинаковых условиях обитания</a:t>
            </a:r>
          </a:p>
          <a:p>
            <a:pPr indent="-228600">
              <a:lnSpc>
                <a:spcPct val="90000"/>
              </a:lnSpc>
              <a:spcBef>
                <a:spcPts val="601"/>
              </a:spcBef>
              <a:buFont typeface="Arial" panose="020B0604020202020204" pitchFamily="34" charset="0"/>
              <a:buChar char="•"/>
            </a:pPr>
            <a:endParaRPr lang="en-US" sz="1700" b="0" strike="noStrike" spc="-1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8741"/>
            <a:ext cx="9143997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6408742"/>
            <a:ext cx="6086475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Rectangle 182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0" name="Freeform: Shape 184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: Shape 190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CustomShape 1"/>
          <p:cNvSpPr/>
          <p:nvPr/>
        </p:nvSpPr>
        <p:spPr>
          <a:xfrm>
            <a:off x="4744030" y="643467"/>
            <a:ext cx="3609324" cy="55710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defTabSz="932688">
              <a:lnSpc>
                <a:spcPct val="90000"/>
              </a:lnSpc>
              <a:spcBef>
                <a:spcPts val="1631"/>
              </a:spcBef>
            </a:pPr>
            <a:r>
              <a:rPr lang="ru-RU" sz="3264" b="1" kern="1200" spc="-1">
                <a:solidFill>
                  <a:srgbClr val="CC0099"/>
                </a:solidFill>
                <a:latin typeface="Trebuchet MS"/>
                <a:ea typeface="+mn-ea"/>
                <a:cs typeface="+mn-cs"/>
              </a:rPr>
              <a:t>Межвидовая форма борьбы</a:t>
            </a:r>
            <a:endParaRPr lang="ru-RU" sz="3264" kern="1200" spc="-1">
              <a:solidFill>
                <a:schemeClr val="tx1"/>
              </a:solidFill>
              <a:latin typeface="Arial"/>
              <a:ea typeface="+mn-ea"/>
              <a:cs typeface="+mn-cs"/>
            </a:endParaRPr>
          </a:p>
          <a:p>
            <a:pPr defTabSz="932688">
              <a:lnSpc>
                <a:spcPct val="90000"/>
              </a:lnSpc>
              <a:spcBef>
                <a:spcPts val="1631"/>
              </a:spcBef>
            </a:pPr>
            <a:r>
              <a:rPr lang="ru-RU" sz="3264" b="1" kern="1200" spc="-1">
                <a:solidFill>
                  <a:srgbClr val="333399"/>
                </a:solidFill>
                <a:latin typeface="Trebuchet MS"/>
                <a:ea typeface="+mn-ea"/>
                <a:cs typeface="+mn-cs"/>
              </a:rPr>
              <a:t>Пример:</a:t>
            </a:r>
            <a:endParaRPr lang="ru-RU" sz="3264" kern="1200" spc="-1">
              <a:solidFill>
                <a:schemeClr val="tx1"/>
              </a:solidFill>
              <a:latin typeface="Arial"/>
              <a:ea typeface="+mn-ea"/>
              <a:cs typeface="+mn-cs"/>
            </a:endParaRPr>
          </a:p>
          <a:p>
            <a:pPr defTabSz="932688">
              <a:lnSpc>
                <a:spcPct val="90000"/>
              </a:lnSpc>
              <a:spcBef>
                <a:spcPts val="1631"/>
              </a:spcBef>
            </a:pPr>
            <a:r>
              <a:rPr lang="ru-RU" sz="3264" b="1" kern="1200" spc="-1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«хищник-жертва»</a:t>
            </a:r>
            <a:endParaRPr lang="ru-RU" sz="3264" kern="1200" spc="-1">
              <a:solidFill>
                <a:schemeClr val="tx1"/>
              </a:solidFill>
              <a:latin typeface="Arial"/>
              <a:ea typeface="+mn-ea"/>
              <a:cs typeface="+mn-cs"/>
            </a:endParaRPr>
          </a:p>
          <a:p>
            <a:pPr defTabSz="932688">
              <a:lnSpc>
                <a:spcPct val="90000"/>
              </a:lnSpc>
              <a:spcBef>
                <a:spcPts val="1631"/>
              </a:spcBef>
            </a:pPr>
            <a:r>
              <a:rPr lang="ru-RU" sz="3264" b="1" kern="1200" spc="-1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«паразит-хозяин»</a:t>
            </a:r>
            <a:endParaRPr lang="ru-RU" sz="3264" kern="1200" spc="-1">
              <a:solidFill>
                <a:schemeClr val="tx1"/>
              </a:solidFill>
              <a:latin typeface="Arial"/>
              <a:ea typeface="+mn-ea"/>
              <a:cs typeface="+mn-cs"/>
            </a:endParaRPr>
          </a:p>
          <a:p>
            <a:pPr defTabSz="932688">
              <a:lnSpc>
                <a:spcPct val="90000"/>
              </a:lnSpc>
              <a:spcBef>
                <a:spcPts val="1631"/>
              </a:spcBef>
            </a:pPr>
            <a:r>
              <a:rPr lang="ru-RU" sz="3264" b="1" kern="1200" spc="-1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«растение-травоядное животное</a:t>
            </a:r>
            <a:r>
              <a:rPr lang="ru-RU" sz="3264" kern="1200" spc="-1">
                <a:solidFill>
                  <a:srgbClr val="000000"/>
                </a:solidFill>
                <a:latin typeface="Trebuchet MS"/>
                <a:ea typeface="+mn-ea"/>
                <a:cs typeface="+mn-cs"/>
              </a:rPr>
              <a:t>»</a:t>
            </a:r>
            <a:endParaRPr lang="ru-RU" sz="3264" kern="1200" spc="-1">
              <a:solidFill>
                <a:schemeClr val="tx1"/>
              </a:solidFill>
              <a:latin typeface="Arial"/>
              <a:ea typeface="+mn-ea"/>
              <a:cs typeface="+mn-cs"/>
            </a:endParaRPr>
          </a:p>
          <a:p>
            <a:pPr>
              <a:lnSpc>
                <a:spcPct val="90000"/>
              </a:lnSpc>
              <a:spcBef>
                <a:spcPts val="601"/>
              </a:spcBef>
            </a:pPr>
            <a:endParaRPr lang="ru-RU" sz="3200" b="0" strike="noStrike" spc="-1">
              <a:latin typeface="Arial"/>
            </a:endParaRPr>
          </a:p>
        </p:txBody>
      </p:sp>
      <p:pic>
        <p:nvPicPr>
          <p:cNvPr id="178" name="Picture 2"/>
          <p:cNvPicPr/>
          <p:nvPr/>
        </p:nvPicPr>
        <p:blipFill>
          <a:blip r:embed="rId2"/>
          <a:stretch/>
        </p:blipFill>
        <p:spPr>
          <a:xfrm>
            <a:off x="790645" y="717300"/>
            <a:ext cx="3912777" cy="5315972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7" name="Rectangle 186">
            <a:extLst>
              <a:ext uri="{FF2B5EF4-FFF2-40B4-BE49-F238E27FC236}">
                <a16:creationId xmlns:a16="http://schemas.microsoft.com/office/drawing/2014/main" id="{7BBD5B30-C741-4E67-AFD8-17917090AB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0" name="Picture 5"/>
          <p:cNvPicPr/>
          <p:nvPr/>
        </p:nvPicPr>
        <p:blipFill rotWithShape="1">
          <a:blip r:embed="rId2"/>
          <a:srcRect l="19560" r="22601" b="2"/>
          <a:stretch/>
        </p:blipFill>
        <p:spPr>
          <a:xfrm>
            <a:off x="5863187" y="10"/>
            <a:ext cx="3280813" cy="6857990"/>
          </a:xfrm>
          <a:custGeom>
            <a:avLst/>
            <a:gdLst/>
            <a:ahLst/>
            <a:cxnLst/>
            <a:rect l="l" t="t" r="r" b="b"/>
            <a:pathLst>
              <a:path w="4374417" h="6858000">
                <a:moveTo>
                  <a:pt x="22719" y="0"/>
                </a:moveTo>
                <a:lnTo>
                  <a:pt x="4374417" y="0"/>
                </a:lnTo>
                <a:lnTo>
                  <a:pt x="4374417" y="6858000"/>
                </a:lnTo>
                <a:lnTo>
                  <a:pt x="0" y="6858000"/>
                </a:lnTo>
                <a:lnTo>
                  <a:pt x="6670" y="6845555"/>
                </a:lnTo>
                <a:cubicBezTo>
                  <a:pt x="495881" y="5886487"/>
                  <a:pt x="785588" y="4695963"/>
                  <a:pt x="785588" y="3406233"/>
                </a:cubicBezTo>
                <a:cubicBezTo>
                  <a:pt x="785588" y="2215714"/>
                  <a:pt x="538737" y="1109724"/>
                  <a:pt x="115983" y="192283"/>
                </a:cubicBezTo>
                <a:close/>
              </a:path>
            </a:pathLst>
          </a:custGeom>
        </p:spPr>
      </p:pic>
      <p:pic>
        <p:nvPicPr>
          <p:cNvPr id="182" name="Picture 9"/>
          <p:cNvPicPr/>
          <p:nvPr/>
        </p:nvPicPr>
        <p:blipFill rotWithShape="1">
          <a:blip r:embed="rId3"/>
          <a:srcRect l="5901" r="4155" b="2"/>
          <a:stretch/>
        </p:blipFill>
        <p:spPr>
          <a:xfrm>
            <a:off x="2679239" y="10"/>
            <a:ext cx="3734478" cy="3401558"/>
          </a:xfrm>
          <a:custGeom>
            <a:avLst/>
            <a:gdLst/>
            <a:ahLst/>
            <a:cxnLst/>
            <a:rect l="l" t="t" r="r" b="b"/>
            <a:pathLst>
              <a:path w="4979304" h="3364992">
                <a:moveTo>
                  <a:pt x="0" y="0"/>
                </a:moveTo>
                <a:lnTo>
                  <a:pt x="4211250" y="0"/>
                </a:lnTo>
                <a:lnTo>
                  <a:pt x="4309461" y="192282"/>
                </a:lnTo>
                <a:cubicBezTo>
                  <a:pt x="4697535" y="1033269"/>
                  <a:pt x="4937593" y="2032690"/>
                  <a:pt x="4974907" y="3110424"/>
                </a:cubicBezTo>
                <a:lnTo>
                  <a:pt x="4979304" y="3364992"/>
                </a:lnTo>
                <a:lnTo>
                  <a:pt x="800592" y="3364992"/>
                </a:lnTo>
                <a:lnTo>
                  <a:pt x="797493" y="3185579"/>
                </a:lnTo>
                <a:cubicBezTo>
                  <a:pt x="756786" y="2009870"/>
                  <a:pt x="474799" y="927359"/>
                  <a:pt x="22579" y="42066"/>
                </a:cubicBezTo>
                <a:close/>
              </a:path>
            </a:pathLst>
          </a:custGeom>
        </p:spPr>
      </p:pic>
      <p:pic>
        <p:nvPicPr>
          <p:cNvPr id="181" name="Picture 7"/>
          <p:cNvPicPr/>
          <p:nvPr/>
        </p:nvPicPr>
        <p:blipFill rotWithShape="1">
          <a:blip r:embed="rId4"/>
          <a:srcRect l="11875" r="16451" b="2"/>
          <a:stretch/>
        </p:blipFill>
        <p:spPr>
          <a:xfrm>
            <a:off x="2719018" y="3456432"/>
            <a:ext cx="3694109" cy="3401568"/>
          </a:xfrm>
          <a:custGeom>
            <a:avLst/>
            <a:gdLst/>
            <a:ahLst/>
            <a:cxnLst/>
            <a:rect l="l" t="t" r="r" b="b"/>
            <a:pathLst>
              <a:path w="4925479" h="3364992">
                <a:moveTo>
                  <a:pt x="749362" y="0"/>
                </a:moveTo>
                <a:lnTo>
                  <a:pt x="4925479" y="0"/>
                </a:lnTo>
                <a:lnTo>
                  <a:pt x="4921868" y="209033"/>
                </a:lnTo>
                <a:cubicBezTo>
                  <a:pt x="4884554" y="1286766"/>
                  <a:pt x="4644496" y="2286187"/>
                  <a:pt x="4256422" y="3127175"/>
                </a:cubicBezTo>
                <a:lnTo>
                  <a:pt x="4134952" y="3364992"/>
                </a:lnTo>
                <a:lnTo>
                  <a:pt x="0" y="3364992"/>
                </a:lnTo>
                <a:lnTo>
                  <a:pt x="79008" y="3202330"/>
                </a:lnTo>
                <a:cubicBezTo>
                  <a:pt x="467082" y="2361343"/>
                  <a:pt x="707140" y="1361922"/>
                  <a:pt x="744454" y="284189"/>
                </a:cubicBezTo>
                <a:close/>
              </a:path>
            </a:pathLst>
          </a:custGeom>
        </p:spPr>
      </p:pic>
      <p:sp useBgFill="1">
        <p:nvSpPr>
          <p:cNvPr id="189" name="Freeform: Shape 188">
            <a:extLst>
              <a:ext uri="{FF2B5EF4-FFF2-40B4-BE49-F238E27FC236}">
                <a16:creationId xmlns:a16="http://schemas.microsoft.com/office/drawing/2014/main" id="{189BBEAA-BB93-4878-8C95-3C8AADE2E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97852" cy="6858000"/>
          </a:xfrm>
          <a:custGeom>
            <a:avLst/>
            <a:gdLst>
              <a:gd name="connsiteX0" fmla="*/ 0 w 4397136"/>
              <a:gd name="connsiteY0" fmla="*/ 0 h 6858000"/>
              <a:gd name="connsiteX1" fmla="*/ 3599069 w 4397136"/>
              <a:gd name="connsiteY1" fmla="*/ 0 h 6858000"/>
              <a:gd name="connsiteX2" fmla="*/ 3634072 w 4397136"/>
              <a:gd name="connsiteY2" fmla="*/ 58977 h 6858000"/>
              <a:gd name="connsiteX3" fmla="*/ 4397136 w 4397136"/>
              <a:gd name="connsiteY3" fmla="*/ 3474189 h 6858000"/>
              <a:gd name="connsiteX4" fmla="*/ 3802221 w 4397136"/>
              <a:gd name="connsiteY4" fmla="*/ 6546415 h 6858000"/>
              <a:gd name="connsiteX5" fmla="*/ 3649466 w 4397136"/>
              <a:gd name="connsiteY5" fmla="*/ 6858000 h 6858000"/>
              <a:gd name="connsiteX6" fmla="*/ 0 w 4397136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7136" h="6858000">
                <a:moveTo>
                  <a:pt x="0" y="0"/>
                </a:moveTo>
                <a:lnTo>
                  <a:pt x="3599069" y="0"/>
                </a:lnTo>
                <a:lnTo>
                  <a:pt x="3634072" y="58977"/>
                </a:lnTo>
                <a:cubicBezTo>
                  <a:pt x="4105532" y="933006"/>
                  <a:pt x="4397136" y="2140466"/>
                  <a:pt x="4397136" y="3474189"/>
                </a:cubicBezTo>
                <a:cubicBezTo>
                  <a:pt x="4397136" y="4641197"/>
                  <a:pt x="4173877" y="5711534"/>
                  <a:pt x="3802221" y="6546415"/>
                </a:cubicBezTo>
                <a:lnTo>
                  <a:pt x="3649466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1" name="Freeform: Shape 190">
            <a:extLst>
              <a:ext uri="{FF2B5EF4-FFF2-40B4-BE49-F238E27FC236}">
                <a16:creationId xmlns:a16="http://schemas.microsoft.com/office/drawing/2014/main" id="{D529C0C6-AAEB-4982-A9E6-BC6A8B2AEF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9878" cy="6858000"/>
          </a:xfrm>
          <a:custGeom>
            <a:avLst/>
            <a:gdLst>
              <a:gd name="connsiteX0" fmla="*/ 0 w 4386504"/>
              <a:gd name="connsiteY0" fmla="*/ 0 h 6858000"/>
              <a:gd name="connsiteX1" fmla="*/ 3588437 w 4386504"/>
              <a:gd name="connsiteY1" fmla="*/ 0 h 6858000"/>
              <a:gd name="connsiteX2" fmla="*/ 3623440 w 4386504"/>
              <a:gd name="connsiteY2" fmla="*/ 58977 h 6858000"/>
              <a:gd name="connsiteX3" fmla="*/ 4386504 w 4386504"/>
              <a:gd name="connsiteY3" fmla="*/ 3474189 h 6858000"/>
              <a:gd name="connsiteX4" fmla="*/ 3791589 w 4386504"/>
              <a:gd name="connsiteY4" fmla="*/ 6546415 h 6858000"/>
              <a:gd name="connsiteX5" fmla="*/ 3638834 w 4386504"/>
              <a:gd name="connsiteY5" fmla="*/ 6858000 h 6858000"/>
              <a:gd name="connsiteX6" fmla="*/ 0 w 438650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6504" h="6858000">
                <a:moveTo>
                  <a:pt x="0" y="0"/>
                </a:moveTo>
                <a:lnTo>
                  <a:pt x="3588437" y="0"/>
                </a:lnTo>
                <a:lnTo>
                  <a:pt x="3623440" y="58977"/>
                </a:lnTo>
                <a:cubicBezTo>
                  <a:pt x="4094900" y="933006"/>
                  <a:pt x="4386504" y="2140466"/>
                  <a:pt x="4386504" y="3474189"/>
                </a:cubicBezTo>
                <a:cubicBezTo>
                  <a:pt x="4386504" y="4641197"/>
                  <a:pt x="4163245" y="5711534"/>
                  <a:pt x="3791589" y="6546415"/>
                </a:cubicBezTo>
                <a:lnTo>
                  <a:pt x="363883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9" name="CustomShape 1"/>
          <p:cNvSpPr/>
          <p:nvPr/>
        </p:nvSpPr>
        <p:spPr>
          <a:xfrm>
            <a:off x="329184" y="1508760"/>
            <a:ext cx="2571750" cy="289864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strike="noStrike" kern="1200" cap="all" spc="-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Борьба с                          неблагоприятными условиями среды</a:t>
            </a:r>
            <a:endParaRPr lang="en-US" sz="3200" b="0" strike="noStrike" kern="1200" spc="-1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80D36F24-5EC0-4A09-9836-6580E1D4B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7704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7C0B334E-66E0-442A-8306-19629EC2D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4544568"/>
            <a:ext cx="256122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8" name="Rectangle 18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: Shape 18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3" name="CustomShape 1"/>
          <p:cNvSpPr/>
          <p:nvPr/>
        </p:nvSpPr>
        <p:spPr>
          <a:xfrm>
            <a:off x="628650" y="1825625"/>
            <a:ext cx="4168866" cy="435133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Bef>
                <a:spcPts val="601"/>
              </a:spcBef>
              <a:buFont typeface="Arial" panose="020B0604020202020204" pitchFamily="34" charset="0"/>
              <a:buChar char="•"/>
            </a:pPr>
            <a:r>
              <a:rPr lang="en-US" b="1" strike="noStrike" spc="-1"/>
              <a:t>Определите формы борьбы за существование:</a:t>
            </a:r>
            <a:endParaRPr lang="en-US" b="0" strike="noStrike" spc="-1"/>
          </a:p>
          <a:p>
            <a:pPr indent="-228600">
              <a:lnSpc>
                <a:spcPct val="90000"/>
              </a:lnSpc>
              <a:spcBef>
                <a:spcPts val="601"/>
              </a:spcBef>
              <a:buFont typeface="Arial" panose="020B0604020202020204" pitchFamily="34" charset="0"/>
              <a:buChar char="•"/>
            </a:pPr>
            <a:r>
              <a:rPr lang="en-US" b="0" strike="noStrike" spc="-1"/>
              <a:t>1.В тундре все деревья карликовые</a:t>
            </a:r>
          </a:p>
          <a:p>
            <a:pPr indent="-228600">
              <a:lnSpc>
                <a:spcPct val="90000"/>
              </a:lnSpc>
              <a:spcBef>
                <a:spcPts val="601"/>
              </a:spcBef>
              <a:buFont typeface="Arial" panose="020B0604020202020204" pitchFamily="34" charset="0"/>
              <a:buChar char="•"/>
            </a:pPr>
            <a:r>
              <a:rPr lang="en-US" b="0" strike="noStrike" spc="-1"/>
              <a:t>2.В гнездо ласточки береговушки заползла змея.</a:t>
            </a:r>
          </a:p>
          <a:p>
            <a:pPr indent="-228600">
              <a:lnSpc>
                <a:spcPct val="90000"/>
              </a:lnSpc>
              <a:spcBef>
                <a:spcPts val="601"/>
              </a:spcBef>
              <a:buFont typeface="Arial" panose="020B0604020202020204" pitchFamily="34" charset="0"/>
              <a:buChar char="•"/>
            </a:pPr>
            <a:r>
              <a:rPr lang="en-US" b="0" strike="noStrike" spc="-1"/>
              <a:t>3.На кислой почве получили плохой урожай ячменя.</a:t>
            </a:r>
          </a:p>
          <a:p>
            <a:pPr indent="-228600">
              <a:lnSpc>
                <a:spcPct val="90000"/>
              </a:lnSpc>
              <a:spcBef>
                <a:spcPts val="601"/>
              </a:spcBef>
              <a:buFont typeface="Arial" panose="020B0604020202020204" pitchFamily="34" charset="0"/>
              <a:buChar char="•"/>
            </a:pPr>
            <a:r>
              <a:rPr lang="en-US" b="0" strike="noStrike" spc="-1"/>
              <a:t>4.Чайки живут колониями</a:t>
            </a:r>
          </a:p>
          <a:p>
            <a:pPr indent="-228600">
              <a:lnSpc>
                <a:spcPct val="90000"/>
              </a:lnSpc>
              <a:spcBef>
                <a:spcPts val="601"/>
              </a:spcBef>
              <a:buFont typeface="Arial" panose="020B0604020202020204" pitchFamily="34" charset="0"/>
              <a:buChar char="•"/>
            </a:pPr>
            <a:r>
              <a:rPr lang="en-US" b="0" strike="noStrike" spc="-1"/>
              <a:t>5.Густые всходы растений вытягиваются </a:t>
            </a:r>
          </a:p>
          <a:p>
            <a:pPr indent="-228600">
              <a:lnSpc>
                <a:spcPct val="90000"/>
              </a:lnSpc>
              <a:spcBef>
                <a:spcPts val="601"/>
              </a:spcBef>
              <a:buFont typeface="Arial" panose="020B0604020202020204" pitchFamily="34" charset="0"/>
              <a:buChar char="•"/>
            </a:pPr>
            <a:endParaRPr lang="en-US" b="0" strike="noStrike" spc="-1"/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" name="Block Arc 19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16981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6" name="Freeform: Shape 19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Freeform: Shape 19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2" name="Arc 20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" name="Freeform: Shape 20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113</TotalTime>
  <Words>456</Words>
  <Application>Microsoft Office PowerPoint</Application>
  <PresentationFormat>Экран (4:3)</PresentationFormat>
  <Paragraphs>133</Paragraphs>
  <Slides>15</Slides>
  <Notes>0</Notes>
  <HiddenSlides>0</HiddenSlide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Борьба за существование</dc:title>
  <dc:subject/>
  <dc:creator>Танюша</dc:creator>
  <dc:description/>
  <cp:lastModifiedBy/>
  <cp:revision>29</cp:revision>
  <dcterms:created xsi:type="dcterms:W3CDTF">2014-11-20T18:53:18Z</dcterms:created>
  <dcterms:modified xsi:type="dcterms:W3CDTF">2023-06-08T04:05:34Z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25</vt:i4>
  </property>
</Properties>
</file>