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F51922-48C7-ED98-13B3-39F25C14A026}" v="17" dt="2023-05-29T04:00:10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17E44D3-0792-4A95-B3A2-CA3BE0D31134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28.05.2023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F919027-9EAA-4122-B9B8-0C50DB6D7C0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80EA2330-BAC8-4E6C-8C3E-72A85252EF12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28.05.2023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820FE38-17A3-44F4-85EF-7E35BC455F8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FD00969-0F60-4D1D-A921-7D4A45F6BBAE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28.05.2023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FFE7866-F00F-4392-AAE6-F9E324D1718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image" Target="../media/image11.wmf"/><Relationship Id="rId21" Type="http://schemas.openxmlformats.org/officeDocument/2006/relationships/image" Target="../media/image20.wmf"/><Relationship Id="rId34" Type="http://schemas.openxmlformats.org/officeDocument/2006/relationships/oleObject" Target="../embeddings/oleObject17.bin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8.wmf"/><Relationship Id="rId25" Type="http://schemas.openxmlformats.org/officeDocument/2006/relationships/image" Target="../media/image22.wmf"/><Relationship Id="rId33" Type="http://schemas.openxmlformats.org/officeDocument/2006/relationships/image" Target="../media/image26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24.wmf"/><Relationship Id="rId1" Type="http://schemas.openxmlformats.org/officeDocument/2006/relationships/slideLayout" Target="../slideLayouts/slideLayout28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5.wmf"/><Relationship Id="rId24" Type="http://schemas.openxmlformats.org/officeDocument/2006/relationships/oleObject" Target="../embeddings/oleObject12.bin"/><Relationship Id="rId32" Type="http://schemas.openxmlformats.org/officeDocument/2006/relationships/oleObject" Target="../embeddings/oleObject16.bin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23" Type="http://schemas.openxmlformats.org/officeDocument/2006/relationships/image" Target="../media/image21.wmf"/><Relationship Id="rId28" Type="http://schemas.openxmlformats.org/officeDocument/2006/relationships/oleObject" Target="../embeddings/oleObject14.bin"/><Relationship Id="rId36" Type="http://schemas.openxmlformats.org/officeDocument/2006/relationships/image" Target="../media/image28.jpeg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9.wmf"/><Relationship Id="rId31" Type="http://schemas.openxmlformats.org/officeDocument/2006/relationships/image" Target="../media/image2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23.wmf"/><Relationship Id="rId30" Type="http://schemas.openxmlformats.org/officeDocument/2006/relationships/oleObject" Target="../embeddings/oleObject15.bin"/><Relationship Id="rId35" Type="http://schemas.openxmlformats.org/officeDocument/2006/relationships/image" Target="../media/image27.wmf"/><Relationship Id="rId8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p!!Rectangle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 descr="Красные (кровь) ячейки приостановлены в воздухе">
            <a:extLst>
              <a:ext uri="{FF2B5EF4-FFF2-40B4-BE49-F238E27FC236}">
                <a16:creationId xmlns:a16="http://schemas.microsoft.com/office/drawing/2014/main" id="{BEC68101-093F-F198-2F76-6B9DCF55BE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9" r="14100" b="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32" name="!!text rectangle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548" y="4716089"/>
            <a:ext cx="4716196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TextShape 1"/>
          <p:cNvSpPr txBox="1"/>
          <p:nvPr/>
        </p:nvSpPr>
        <p:spPr>
          <a:xfrm>
            <a:off x="4387041" y="4907629"/>
            <a:ext cx="2409289" cy="1185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100" b="1" strike="noStrike" spc="-1">
                <a:latin typeface="+mj-lt"/>
                <a:ea typeface="+mj-ea"/>
                <a:cs typeface="+mj-cs"/>
              </a:rPr>
              <a:t>ГРУППЫ КРОВИ. РЕЗУС-ФАКТОР.</a:t>
            </a:r>
            <a:br>
              <a:rPr lang="en-US" sz="2100">
                <a:latin typeface="+mj-lt"/>
                <a:ea typeface="+mj-ea"/>
                <a:cs typeface="+mj-cs"/>
              </a:rPr>
            </a:br>
            <a:endParaRPr lang="en-US" sz="2100" b="0" strike="noStrike" spc="-1">
              <a:latin typeface="+mj-lt"/>
              <a:ea typeface="+mj-ea"/>
              <a:cs typeface="+mj-cs"/>
            </a:endParaRPr>
          </a:p>
        </p:txBody>
      </p:sp>
      <p:sp>
        <p:nvSpPr>
          <p:cNvPr id="134" name="m!!accent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5971" y="5175711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13903" y="5496876"/>
            <a:ext cx="1021458" cy="685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9" name="Rectangle 14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Shape 1"/>
          <p:cNvSpPr txBox="1"/>
          <p:nvPr/>
        </p:nvSpPr>
        <p:spPr>
          <a:xfrm>
            <a:off x="480060" y="325369"/>
            <a:ext cx="3276451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strike="noStrike" spc="-1">
                <a:latin typeface="+mj-lt"/>
                <a:ea typeface="+mj-ea"/>
                <a:cs typeface="+mj-cs"/>
              </a:rPr>
              <a:t>НАСЛЕДОВАНИЕ ГРУПП КРОВИ ЧЕЛОВЕКА (КОДОМИНИРОВАНИЕ)</a:t>
            </a:r>
            <a:endParaRPr lang="en-US" sz="2600" b="0" strike="noStrike" spc="-1">
              <a:latin typeface="+mj-lt"/>
              <a:ea typeface="+mj-ea"/>
              <a:cs typeface="+mj-cs"/>
            </a:endParaRPr>
          </a:p>
        </p:txBody>
      </p:sp>
      <p:sp>
        <p:nvSpPr>
          <p:cNvPr id="15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Shape 2"/>
          <p:cNvSpPr txBox="1"/>
          <p:nvPr/>
        </p:nvSpPr>
        <p:spPr>
          <a:xfrm>
            <a:off x="480060" y="2872899"/>
            <a:ext cx="3182691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308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b="0" strike="noStrike" spc="-1"/>
              <a:t>      Аллели, которые представлены в популяции более чем двумя аллельными состояниями, называются множественными. Примером множественного аллелизма может служить наследование групп крови у человека по системе АВ0. В данном случае гены одной аллельной пары равнозначны, ни один из них не подавляет действие другого, т.е. оба являются равноценными –  </a:t>
            </a:r>
            <a:r>
              <a:rPr lang="en-US" sz="1200" b="1" strike="noStrike" spc="-1"/>
              <a:t>кодоминантными.</a:t>
            </a:r>
            <a:r>
              <a:rPr lang="en-US" sz="1200" b="0" strike="noStrike" spc="-1"/>
              <a:t> Если они оба находятся в генотипе, то оба гена проявляют свое действие. Такой тип взаимодействия аллельных генов называют </a:t>
            </a:r>
            <a:r>
              <a:rPr lang="en-US" sz="1200" b="1" strike="noStrike" spc="-1"/>
              <a:t>кодоминированием.</a:t>
            </a:r>
            <a:endParaRPr lang="en-US" sz="1200" b="0" strike="noStrike" spc="-1"/>
          </a:p>
        </p:txBody>
      </p:sp>
      <p:pic>
        <p:nvPicPr>
          <p:cNvPr id="145" name="Picture 144" descr="Трехмерная визуализация клеток">
            <a:extLst>
              <a:ext uri="{FF2B5EF4-FFF2-40B4-BE49-F238E27FC236}">
                <a16:creationId xmlns:a16="http://schemas.microsoft.com/office/drawing/2014/main" id="{98EE70E1-02D3-80A7-FA91-0D7F4BE24A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13" r="32271" b="-2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179640" y="260640"/>
            <a:ext cx="4499640" cy="6597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      По системе АВ0 у человека различают четыре группы крови. Они обусловлены наследованием трех аллелей одного гена: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                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      При этом группы крови принято обозначать следующим образом: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              I группа – 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             II группа –         или 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            III группа –         или  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            IV группа –         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     Кровь человека отличается также по                 резус-фактору, который наследуется  как аутосомный доминантный признак, а ген, контролирующий этот признак, обозначается символом        . 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                                                         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45" name="Object 2"/>
          <p:cNvGraphicFramePr/>
          <p:nvPr/>
        </p:nvGraphicFramePr>
        <p:xfrm>
          <a:off x="539640" y="1556640"/>
          <a:ext cx="405000" cy="531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Equation.3">
                  <p:embed/>
                </p:oleObj>
              </mc:Choice>
              <mc:Fallback>
                <p:oleObj r:id="rId2" imgW="0" imgH="0" progId="Equation.3">
                  <p:embed/>
                  <p:pic>
                    <p:nvPicPr>
                      <p:cNvPr id="145" name="Object 2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539640" y="1556640"/>
                        <a:ext cx="405000" cy="53172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" name="Object 3"/>
          <p:cNvGraphicFramePr/>
          <p:nvPr/>
        </p:nvGraphicFramePr>
        <p:xfrm>
          <a:off x="4476600" y="3270240"/>
          <a:ext cx="190080" cy="317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0" imgH="0" progId="Equation.3">
                  <p:embed/>
                </p:oleObj>
              </mc:Choice>
              <mc:Fallback>
                <p:oleObj r:id="rId4" imgW="0" imgH="0" progId="Equation.3">
                  <p:embed/>
                  <p:pic>
                    <p:nvPicPr>
                      <p:cNvPr id="147" name="Object 3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>
                      <a:xfrm>
                        <a:off x="4476600" y="3270240"/>
                        <a:ext cx="190080" cy="31716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" name="Object 4"/>
          <p:cNvGraphicFramePr/>
          <p:nvPr/>
        </p:nvGraphicFramePr>
        <p:xfrm>
          <a:off x="1403640" y="1556640"/>
          <a:ext cx="445320" cy="55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0" imgH="0" progId="Equation.3">
                  <p:embed/>
                </p:oleObj>
              </mc:Choice>
              <mc:Fallback>
                <p:oleObj r:id="rId6" imgW="0" imgH="0" progId="Equation.3">
                  <p:embed/>
                  <p:pic>
                    <p:nvPicPr>
                      <p:cNvPr id="149" name="Object 4"/>
                      <p:cNvPicPr/>
                      <p:nvPr/>
                    </p:nvPicPr>
                    <p:blipFill>
                      <a:blip r:embed="rId7"/>
                      <a:stretch/>
                    </p:blipFill>
                    <p:spPr>
                      <a:xfrm>
                        <a:off x="1403640" y="1556640"/>
                        <a:ext cx="445320" cy="5504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" name="Object 5"/>
          <p:cNvGraphicFramePr/>
          <p:nvPr/>
        </p:nvGraphicFramePr>
        <p:xfrm>
          <a:off x="2195640" y="1556640"/>
          <a:ext cx="431640" cy="533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0" imgH="0" progId="Equation.3">
                  <p:embed/>
                </p:oleObj>
              </mc:Choice>
              <mc:Fallback>
                <p:oleObj r:id="rId8" imgW="0" imgH="0" progId="Equation.3">
                  <p:embed/>
                  <p:pic>
                    <p:nvPicPr>
                      <p:cNvPr id="151" name="Object 5"/>
                      <p:cNvPicPr/>
                      <p:nvPr/>
                    </p:nvPicPr>
                    <p:blipFill>
                      <a:blip r:embed="rId9"/>
                      <a:stretch/>
                    </p:blipFill>
                    <p:spPr>
                      <a:xfrm>
                        <a:off x="2195640" y="1556640"/>
                        <a:ext cx="431640" cy="53352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Object 6"/>
          <p:cNvGraphicFramePr/>
          <p:nvPr/>
        </p:nvGraphicFramePr>
        <p:xfrm>
          <a:off x="2267640" y="2997000"/>
          <a:ext cx="202680" cy="26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0" imgH="0" progId="Equation.3">
                  <p:embed/>
                </p:oleObj>
              </mc:Choice>
              <mc:Fallback>
                <p:oleObj r:id="rId10" imgW="0" imgH="0" progId="Equation.3">
                  <p:embed/>
                  <p:pic>
                    <p:nvPicPr>
                      <p:cNvPr id="153" name="Object 6"/>
                      <p:cNvPicPr/>
                      <p:nvPr/>
                    </p:nvPicPr>
                    <p:blipFill>
                      <a:blip r:embed="rId11"/>
                      <a:stretch/>
                    </p:blipFill>
                    <p:spPr>
                      <a:xfrm>
                        <a:off x="2267640" y="2997000"/>
                        <a:ext cx="202680" cy="266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" name="Object 7"/>
          <p:cNvGraphicFramePr/>
          <p:nvPr/>
        </p:nvGraphicFramePr>
        <p:xfrm>
          <a:off x="2483640" y="2997000"/>
          <a:ext cx="202680" cy="26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0" imgH="0" progId="Equation.3">
                  <p:embed/>
                </p:oleObj>
              </mc:Choice>
              <mc:Fallback>
                <p:oleObj r:id="rId12" imgW="0" imgH="0" progId="Equation.3">
                  <p:embed/>
                  <p:pic>
                    <p:nvPicPr>
                      <p:cNvPr id="155" name="Object 7"/>
                      <p:cNvPicPr/>
                      <p:nvPr/>
                    </p:nvPicPr>
                    <p:blipFill>
                      <a:blip r:embed="rId13"/>
                      <a:stretch/>
                    </p:blipFill>
                    <p:spPr>
                      <a:xfrm>
                        <a:off x="2483640" y="2997000"/>
                        <a:ext cx="202680" cy="266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" name="Object 8"/>
          <p:cNvGraphicFramePr/>
          <p:nvPr/>
        </p:nvGraphicFramePr>
        <p:xfrm>
          <a:off x="2195640" y="3357000"/>
          <a:ext cx="215640" cy="26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0" imgH="0" progId="Equation.3">
                  <p:embed/>
                </p:oleObj>
              </mc:Choice>
              <mc:Fallback>
                <p:oleObj r:id="rId14" imgW="0" imgH="0" progId="Equation.3">
                  <p:embed/>
                  <p:pic>
                    <p:nvPicPr>
                      <p:cNvPr id="157" name="Object 8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2195640" y="3357000"/>
                        <a:ext cx="215640" cy="266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" name="Object 9"/>
          <p:cNvGraphicFramePr/>
          <p:nvPr/>
        </p:nvGraphicFramePr>
        <p:xfrm>
          <a:off x="2411640" y="3357000"/>
          <a:ext cx="202680" cy="26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0" imgH="0" progId="Equation.3">
                  <p:embed/>
                </p:oleObj>
              </mc:Choice>
              <mc:Fallback>
                <p:oleObj r:id="rId16" imgW="0" imgH="0" progId="Equation.3">
                  <p:embed/>
                  <p:pic>
                    <p:nvPicPr>
                      <p:cNvPr id="159" name="Object 9"/>
                      <p:cNvPicPr/>
                      <p:nvPr/>
                    </p:nvPicPr>
                    <p:blipFill>
                      <a:blip r:embed="rId17"/>
                      <a:stretch/>
                    </p:blipFill>
                    <p:spPr>
                      <a:xfrm>
                        <a:off x="2411640" y="3357000"/>
                        <a:ext cx="202680" cy="266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" name="Object 10"/>
          <p:cNvGraphicFramePr/>
          <p:nvPr/>
        </p:nvGraphicFramePr>
        <p:xfrm>
          <a:off x="3132000" y="3357000"/>
          <a:ext cx="215640" cy="26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0" imgH="0" progId="Equation.3">
                  <p:embed/>
                </p:oleObj>
              </mc:Choice>
              <mc:Fallback>
                <p:oleObj r:id="rId18" imgW="0" imgH="0" progId="Equation.3">
                  <p:embed/>
                  <p:pic>
                    <p:nvPicPr>
                      <p:cNvPr id="161" name="Object 10"/>
                      <p:cNvPicPr/>
                      <p:nvPr/>
                    </p:nvPicPr>
                    <p:blipFill>
                      <a:blip r:embed="rId19"/>
                      <a:stretch/>
                    </p:blipFill>
                    <p:spPr>
                      <a:xfrm>
                        <a:off x="3132000" y="3357000"/>
                        <a:ext cx="215640" cy="266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" name="Object 11"/>
          <p:cNvGraphicFramePr/>
          <p:nvPr/>
        </p:nvGraphicFramePr>
        <p:xfrm>
          <a:off x="3348000" y="3357000"/>
          <a:ext cx="215640" cy="26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0" imgH="0" progId="Equation.3">
                  <p:embed/>
                </p:oleObj>
              </mc:Choice>
              <mc:Fallback>
                <p:oleObj r:id="rId20" imgW="0" imgH="0" progId="Equation.3">
                  <p:embed/>
                  <p:pic>
                    <p:nvPicPr>
                      <p:cNvPr id="163" name="Object 11"/>
                      <p:cNvPicPr/>
                      <p:nvPr/>
                    </p:nvPicPr>
                    <p:blipFill>
                      <a:blip r:embed="rId21"/>
                      <a:stretch/>
                    </p:blipFill>
                    <p:spPr>
                      <a:xfrm>
                        <a:off x="3348000" y="3357000"/>
                        <a:ext cx="215640" cy="266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" name="Object 12"/>
          <p:cNvGraphicFramePr/>
          <p:nvPr/>
        </p:nvGraphicFramePr>
        <p:xfrm>
          <a:off x="2195640" y="3717000"/>
          <a:ext cx="215640" cy="26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2" imgW="0" imgH="0" progId="Equation.3">
                  <p:embed/>
                </p:oleObj>
              </mc:Choice>
              <mc:Fallback>
                <p:oleObj r:id="rId22" imgW="0" imgH="0" progId="Equation.3">
                  <p:embed/>
                  <p:pic>
                    <p:nvPicPr>
                      <p:cNvPr id="165" name="Object 12"/>
                      <p:cNvPicPr/>
                      <p:nvPr/>
                    </p:nvPicPr>
                    <p:blipFill>
                      <a:blip r:embed="rId23"/>
                      <a:stretch/>
                    </p:blipFill>
                    <p:spPr>
                      <a:xfrm>
                        <a:off x="2195640" y="3717000"/>
                        <a:ext cx="215640" cy="266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" name="Object 13"/>
          <p:cNvGraphicFramePr/>
          <p:nvPr/>
        </p:nvGraphicFramePr>
        <p:xfrm>
          <a:off x="3132000" y="3717000"/>
          <a:ext cx="215640" cy="26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4" imgW="0" imgH="0" progId="Equation.3">
                  <p:embed/>
                </p:oleObj>
              </mc:Choice>
              <mc:Fallback>
                <p:oleObj r:id="rId24" imgW="0" imgH="0" progId="Equation.3">
                  <p:embed/>
                  <p:pic>
                    <p:nvPicPr>
                      <p:cNvPr id="167" name="Object 13"/>
                      <p:cNvPicPr/>
                      <p:nvPr/>
                    </p:nvPicPr>
                    <p:blipFill>
                      <a:blip r:embed="rId25"/>
                      <a:stretch/>
                    </p:blipFill>
                    <p:spPr>
                      <a:xfrm>
                        <a:off x="3132000" y="3717000"/>
                        <a:ext cx="215640" cy="266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Object 14"/>
          <p:cNvGraphicFramePr/>
          <p:nvPr/>
        </p:nvGraphicFramePr>
        <p:xfrm>
          <a:off x="2411640" y="3717000"/>
          <a:ext cx="202680" cy="26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6" imgW="0" imgH="0" progId="Equation.3">
                  <p:embed/>
                </p:oleObj>
              </mc:Choice>
              <mc:Fallback>
                <p:oleObj r:id="rId26" imgW="0" imgH="0" progId="Equation.3">
                  <p:embed/>
                  <p:pic>
                    <p:nvPicPr>
                      <p:cNvPr id="169" name="Object 14"/>
                      <p:cNvPicPr/>
                      <p:nvPr/>
                    </p:nvPicPr>
                    <p:blipFill>
                      <a:blip r:embed="rId27"/>
                      <a:stretch/>
                    </p:blipFill>
                    <p:spPr>
                      <a:xfrm>
                        <a:off x="2411640" y="3717000"/>
                        <a:ext cx="202680" cy="266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" name="Object 15"/>
          <p:cNvGraphicFramePr/>
          <p:nvPr/>
        </p:nvGraphicFramePr>
        <p:xfrm>
          <a:off x="3348000" y="3717000"/>
          <a:ext cx="215640" cy="26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8" imgW="0" imgH="0" progId="Equation.3">
                  <p:embed/>
                </p:oleObj>
              </mc:Choice>
              <mc:Fallback>
                <p:oleObj r:id="rId28" imgW="0" imgH="0" progId="Equation.3">
                  <p:embed/>
                  <p:pic>
                    <p:nvPicPr>
                      <p:cNvPr id="171" name="Object 15"/>
                      <p:cNvPicPr/>
                      <p:nvPr/>
                    </p:nvPicPr>
                    <p:blipFill>
                      <a:blip r:embed="rId29"/>
                      <a:stretch/>
                    </p:blipFill>
                    <p:spPr>
                      <a:xfrm>
                        <a:off x="3348000" y="3717000"/>
                        <a:ext cx="215640" cy="266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" name="Object 16"/>
          <p:cNvGraphicFramePr/>
          <p:nvPr/>
        </p:nvGraphicFramePr>
        <p:xfrm>
          <a:off x="2195640" y="4077000"/>
          <a:ext cx="215640" cy="26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0" imgW="0" imgH="0" progId="Equation.3">
                  <p:embed/>
                </p:oleObj>
              </mc:Choice>
              <mc:Fallback>
                <p:oleObj r:id="rId30" imgW="0" imgH="0" progId="Equation.3">
                  <p:embed/>
                  <p:pic>
                    <p:nvPicPr>
                      <p:cNvPr id="173" name="Object 16"/>
                      <p:cNvPicPr/>
                      <p:nvPr/>
                    </p:nvPicPr>
                    <p:blipFill>
                      <a:blip r:embed="rId31"/>
                      <a:stretch/>
                    </p:blipFill>
                    <p:spPr>
                      <a:xfrm>
                        <a:off x="2195640" y="4077000"/>
                        <a:ext cx="215640" cy="266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" name="Object 17"/>
          <p:cNvGraphicFramePr/>
          <p:nvPr/>
        </p:nvGraphicFramePr>
        <p:xfrm>
          <a:off x="2411640" y="4077000"/>
          <a:ext cx="215640" cy="26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2" imgW="0" imgH="0" progId="Equation.3">
                  <p:embed/>
                </p:oleObj>
              </mc:Choice>
              <mc:Fallback>
                <p:oleObj r:id="rId32" imgW="0" imgH="0" progId="Equation.3">
                  <p:embed/>
                  <p:pic>
                    <p:nvPicPr>
                      <p:cNvPr id="175" name="Object 17"/>
                      <p:cNvPicPr/>
                      <p:nvPr/>
                    </p:nvPicPr>
                    <p:blipFill>
                      <a:blip r:embed="rId33"/>
                      <a:stretch/>
                    </p:blipFill>
                    <p:spPr>
                      <a:xfrm>
                        <a:off x="2411640" y="4077000"/>
                        <a:ext cx="215640" cy="266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" name="Object 18"/>
          <p:cNvGraphicFramePr/>
          <p:nvPr/>
        </p:nvGraphicFramePr>
        <p:xfrm>
          <a:off x="1547640" y="5949360"/>
          <a:ext cx="474120" cy="359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4" imgW="0" imgH="0" progId="Equation.3">
                  <p:embed/>
                </p:oleObj>
              </mc:Choice>
              <mc:Fallback>
                <p:oleObj r:id="rId34" imgW="0" imgH="0" progId="Equation.3">
                  <p:embed/>
                  <p:pic>
                    <p:nvPicPr>
                      <p:cNvPr id="177" name="Object 18"/>
                      <p:cNvPicPr/>
                      <p:nvPr/>
                    </p:nvPicPr>
                    <p:blipFill>
                      <a:blip r:embed="rId35"/>
                      <a:stretch/>
                    </p:blipFill>
                    <p:spPr>
                      <a:xfrm>
                        <a:off x="1547640" y="5949360"/>
                        <a:ext cx="474120" cy="3596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9" name="Рисунок 29"/>
          <p:cNvPicPr/>
          <p:nvPr/>
        </p:nvPicPr>
        <p:blipFill>
          <a:blip r:embed="rId36"/>
          <a:stretch/>
        </p:blipFill>
        <p:spPr>
          <a:xfrm>
            <a:off x="4644000" y="1052640"/>
            <a:ext cx="4499640" cy="4104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Рисунок 3"/>
          <p:cNvPicPr/>
          <p:nvPr/>
        </p:nvPicPr>
        <p:blipFill rotWithShape="1">
          <a:blip r:embed="rId2"/>
          <a:srcRect l="14747" r="18530" b="-2"/>
          <a:stretch/>
        </p:blipFill>
        <p:spPr>
          <a:xfrm>
            <a:off x="20" y="431"/>
            <a:ext cx="6086455" cy="6408311"/>
          </a:xfrm>
          <a:prstGeom prst="rect">
            <a:avLst/>
          </a:prstGeom>
        </p:spPr>
      </p:pic>
      <p:sp>
        <p:nvSpPr>
          <p:cNvPr id="125" name="TextShape 1"/>
          <p:cNvSpPr txBox="1"/>
          <p:nvPr/>
        </p:nvSpPr>
        <p:spPr>
          <a:xfrm>
            <a:off x="6482394" y="2418408"/>
            <a:ext cx="2207110" cy="354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0" strike="noStrike" spc="-1"/>
              <a:t>Уже в древности врачи пытались перелить кровь от человека  человеку. Однако в большинстве случаев это заканчивалось смертью. Изучение явлений, происходящих при смешивании чужеродной крови, показало, что эритроциты одного человека, помещенные в плазму другого, могут склеиваться в комочки (агглютинироваться). В результате агглютинации эритроцитов и последующего их гемолиза возникает тяжелое состояние, называемое гемотрансфузионным шоком.</a:t>
            </a:r>
          </a:p>
        </p:txBody>
      </p:sp>
      <p:sp>
        <p:nvSpPr>
          <p:cNvPr id="137" name="Rectangle 13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741"/>
            <a:ext cx="9143997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8742"/>
            <a:ext cx="6086475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2" y="-1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43DC68B-54DD-4053-BE4D-615259684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699899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713232"/>
            <a:ext cx="317173" cy="5404104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28" name="Содержимое 3"/>
          <p:cNvPicPr/>
          <p:nvPr/>
        </p:nvPicPr>
        <p:blipFill>
          <a:blip r:embed="rId2"/>
          <a:stretch/>
        </p:blipFill>
        <p:spPr>
          <a:xfrm>
            <a:off x="309753" y="1955046"/>
            <a:ext cx="5550606" cy="4162954"/>
          </a:xfrm>
          <a:prstGeom prst="rect">
            <a:avLst/>
          </a:prstGeom>
        </p:spPr>
      </p:pic>
      <p:sp>
        <p:nvSpPr>
          <p:cNvPr id="127" name="TextShape 1"/>
          <p:cNvSpPr txBox="1"/>
          <p:nvPr/>
        </p:nvSpPr>
        <p:spPr>
          <a:xfrm>
            <a:off x="6102248" y="2880452"/>
            <a:ext cx="2118052" cy="3095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strike="noStrike" spc="-1"/>
              <a:t>Открытие групп крови: </a:t>
            </a:r>
            <a:r>
              <a:rPr lang="en-US" sz="1500" b="0" strike="noStrike" spc="-1"/>
              <a:t>в 1901 году немецкий ученый Эрлих и его ученик Карл Ландштейнер открыли три группы крови, а затем чешский ученый Я. Янский открыл еще одну группу крови. Таким образом, все население земного шара имеет четыре разные группы крови.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5EACA08E-D537-41C6-96A5-5900E05D3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7" name="Rectangle 17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Shape 1"/>
          <p:cNvSpPr txBox="1"/>
          <p:nvPr/>
        </p:nvSpPr>
        <p:spPr>
          <a:xfrm>
            <a:off x="473202" y="2660904"/>
            <a:ext cx="3614166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300" b="0" strike="noStrike" spc="-1"/>
              <a:t>Изучение</a:t>
            </a:r>
            <a:r>
              <a:rPr lang="en-US" sz="1300" spc="-1"/>
              <a:t> </a:t>
            </a:r>
            <a:r>
              <a:rPr lang="en-US" sz="1300" b="0" strike="noStrike" spc="-1"/>
              <a:t> явления агглютинации эритроцитов выявило, что в крови имеются особые белковые вещества в эритроцитах – </a:t>
            </a:r>
            <a:r>
              <a:rPr lang="en-US" sz="1300" b="1" strike="noStrike" spc="-1"/>
              <a:t>агглютиногены</a:t>
            </a:r>
            <a:r>
              <a:rPr lang="en-US" sz="1300" b="0" strike="noStrike" spc="-1"/>
              <a:t>, а в плазме – </a:t>
            </a:r>
            <a:r>
              <a:rPr lang="en-US" sz="1300" b="1" strike="noStrike" spc="-1"/>
              <a:t>агглютинины</a:t>
            </a:r>
            <a:r>
              <a:rPr lang="en-US" sz="1300" b="0" strike="noStrike" spc="-1"/>
              <a:t>. В эритроцитах находят два вида агглютиногенов – А и В, а в плазме два вида агглютининов – α и β (греческие буквы альфа и бетта). Агглютинация и гемолиз происходят только в том случае, когда встречаются одноименные агглютинины и агглютиногены – α и А, β и В.</a:t>
            </a:r>
            <a:endParaRPr lang="en-US" sz="1300"/>
          </a:p>
          <a:p>
            <a:pPr marL="3429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300" b="0" strike="noStrike" spc="-1"/>
              <a:t> По наличию в крови тех или иных агглютиногенов и агглютининов кровь людей делят на четыре группы.</a:t>
            </a:r>
          </a:p>
        </p:txBody>
      </p:sp>
      <p:graphicFrame>
        <p:nvGraphicFramePr>
          <p:cNvPr id="130" name="Table 2"/>
          <p:cNvGraphicFramePr/>
          <p:nvPr/>
        </p:nvGraphicFramePr>
        <p:xfrm>
          <a:off x="4574286" y="2049556"/>
          <a:ext cx="4094227" cy="2758888"/>
        </p:xfrm>
        <a:graphic>
          <a:graphicData uri="http://schemas.openxmlformats.org/drawingml/2006/table">
            <a:tbl>
              <a:tblPr/>
              <a:tblGrid>
                <a:gridCol w="878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9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Группа крови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76199" marR="76199" marT="50933" marB="50933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Антигены в эритроцитах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(агглютиногены)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76199" marR="76199" marT="50933" marB="50933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Антитела в плазме и сыворотке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( агглютинины)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76199" marR="76199" marT="50933" marB="50933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9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  (0)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II  (А)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III  (В)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IV  (АВ)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76199" marR="76199" marT="50933" marB="50933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Нет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АВ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76199" marR="76199" marT="50933" marB="50933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α и β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β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α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нет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76199" marR="76199" marT="50933" marB="50933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Shape 1"/>
          <p:cNvSpPr txBox="1"/>
          <p:nvPr/>
        </p:nvSpPr>
        <p:spPr>
          <a:xfrm>
            <a:off x="473202" y="2660904"/>
            <a:ext cx="3614166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strike="noStrike" spc="-1"/>
              <a:t>Определение групп крови производится с помощью стандартных сывороток, содержащих известные агглютинины. На тарелку наносят по капле (не смешивая) стандартные сыворотки крови I, II и III групп, содержащие соответственно: I – α и β, II – β, III – α, и в них палочкой по капле вносят исследуемой крови. Появление в сыворотке агглютинации – комочков эритроцитов указывает на наличие в них одноименного агглютиногена.</a:t>
            </a:r>
          </a:p>
        </p:txBody>
      </p:sp>
      <p:pic>
        <p:nvPicPr>
          <p:cNvPr id="132" name="Содержимое 3"/>
          <p:cNvPicPr/>
          <p:nvPr/>
        </p:nvPicPr>
        <p:blipFill>
          <a:blip r:embed="rId2"/>
          <a:stretch/>
        </p:blipFill>
        <p:spPr>
          <a:xfrm>
            <a:off x="4574286" y="1895448"/>
            <a:ext cx="4094226" cy="3067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4" name="Рисунок 4"/>
          <p:cNvPicPr/>
          <p:nvPr/>
        </p:nvPicPr>
        <p:blipFill rotWithShape="1">
          <a:blip r:embed="rId2"/>
          <a:srcRect t="24249" r="1" b="18271"/>
          <a:stretch/>
        </p:blipFill>
        <p:spPr>
          <a:xfrm>
            <a:off x="469942" y="317578"/>
            <a:ext cx="8138333" cy="3508437"/>
          </a:xfrm>
          <a:prstGeom prst="rect">
            <a:avLst/>
          </a:prstGeom>
        </p:spPr>
      </p:pic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536210"/>
            <a:ext cx="304800" cy="322326"/>
            <a:chOff x="215328" y="-46937"/>
            <a:chExt cx="304800" cy="2773841"/>
          </a:xfrm>
        </p:grpSpPr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Shape 1"/>
          <p:cNvSpPr txBox="1"/>
          <p:nvPr/>
        </p:nvSpPr>
        <p:spPr>
          <a:xfrm>
            <a:off x="4114560" y="4018143"/>
            <a:ext cx="4255578" cy="212959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strike="noStrike" spc="-1">
                <a:solidFill>
                  <a:schemeClr val="bg1"/>
                </a:solidFill>
              </a:rPr>
              <a:t>Кровь от одного человека другому можно переливать, только учитывая ее групповую принадлежность. Перед переливанием крови особое внимание обращают на агглютиногены эритроцитов, так как они у человека, которому переливают кровь, т.е. у реципиента , могут встретиться с родственными агглютининами и склеиться.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4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Freeform: Shape 14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Rectangle 14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4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1" name="Isosceles Triangle 15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Isosceles Triangle 15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Shape 1"/>
          <p:cNvSpPr txBox="1"/>
          <p:nvPr/>
        </p:nvSpPr>
        <p:spPr>
          <a:xfrm>
            <a:off x="4443355" y="703967"/>
            <a:ext cx="4218044" cy="545006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05341" indent="-305021" defTabSz="813816">
              <a:spcBef>
                <a:spcPts val="356"/>
              </a:spcBef>
            </a:pPr>
            <a:r>
              <a:rPr lang="ru-RU" sz="1780" kern="1200" spc="-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     Кровь I  группы, не содержащая агглютиногенов, может быть перелита людям с любой группой крови, поэтому людей с кровью I группы называют </a:t>
            </a:r>
            <a:r>
              <a:rPr lang="ru-RU" sz="1780" b="1" kern="1200" spc="-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универсальными донорами. </a:t>
            </a:r>
            <a:r>
              <a:rPr lang="ru-RU" sz="1780" kern="1200" spc="-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Кровь II группы может быть перелита людям с кровью II и IV групп, кровь III  группы – людям с кровью III и IV групп, и кровь IV  группы – только людям с кровью IV группы. Людям, имеющим кровь IV  группы, не содержащую агглютининов, может быть перелита кровь любой группы, поэтому их называют </a:t>
            </a:r>
            <a:r>
              <a:rPr lang="ru-RU" sz="1780" b="1" kern="1200" spc="-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универсальными реципиентами</a:t>
            </a:r>
            <a:r>
              <a:rPr lang="ru-RU" sz="1780" kern="1200" spc="-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6" name="Содержимое 4"/>
          <p:cNvPicPr/>
          <p:nvPr/>
        </p:nvPicPr>
        <p:blipFill>
          <a:blip r:embed="rId2"/>
          <a:stretch/>
        </p:blipFill>
        <p:spPr>
          <a:xfrm>
            <a:off x="482600" y="897175"/>
            <a:ext cx="4020972" cy="4186164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" name="Rectangle 14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Shape 2"/>
          <p:cNvSpPr txBox="1"/>
          <p:nvPr/>
        </p:nvSpPr>
        <p:spPr>
          <a:xfrm>
            <a:off x="3973321" y="329184"/>
            <a:ext cx="4688333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strike="noStrike" spc="-1">
                <a:latin typeface="+mj-lt"/>
                <a:ea typeface="+mj-ea"/>
                <a:cs typeface="+mj-cs"/>
              </a:rPr>
              <a:t>РЕЗУС-ФАКТОР.</a:t>
            </a:r>
            <a:endParaRPr lang="en-US" sz="4700" b="0" strike="noStrike" spc="-1">
              <a:latin typeface="+mj-lt"/>
              <a:ea typeface="+mj-ea"/>
              <a:cs typeface="+mj-cs"/>
            </a:endParaRPr>
          </a:p>
        </p:txBody>
      </p:sp>
      <p:pic>
        <p:nvPicPr>
          <p:cNvPr id="154" name="Picture 139" descr="Ряд образцов для медицинских испытаний">
            <a:extLst>
              <a:ext uri="{FF2B5EF4-FFF2-40B4-BE49-F238E27FC236}">
                <a16:creationId xmlns:a16="http://schemas.microsoft.com/office/drawing/2014/main" id="{1A935505-3889-E32D-0C12-988BE847C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88" r="8113" b="4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Shape 1"/>
          <p:cNvSpPr txBox="1"/>
          <p:nvPr/>
        </p:nvSpPr>
        <p:spPr>
          <a:xfrm>
            <a:off x="3973321" y="2706624"/>
            <a:ext cx="4688333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308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strike="noStrike" spc="-1"/>
              <a:t>      Кроме основных агглютиногенов А и В в эритроцитах могут быть дополнительные и, в частности, так называемый резус-фактор </a:t>
            </a:r>
          </a:p>
          <a:p>
            <a:pPr marL="34308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strike="noStrike" spc="-1"/>
              <a:t>      (Rh-фактор), который впервые был обнаружен в крови обезьяны макаки резуса. Примерно у 85% людей в крови имеется резус-фактор. Такая кровь называется резус-положительной. Кровь, в которой отсутствует резус-фактор, называется резус-отрицательной.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" name="Rectangle 14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5" name="Rectangle 147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492"/>
            <a:ext cx="9143999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4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35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8" y="-3783777"/>
            <a:ext cx="1576446" cy="9144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9075" y="986"/>
            <a:ext cx="3227567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Shape 1"/>
          <p:cNvSpPr txBox="1"/>
          <p:nvPr/>
        </p:nvSpPr>
        <p:spPr>
          <a:xfrm>
            <a:off x="524785" y="353160"/>
            <a:ext cx="5318475" cy="898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b="1" strike="noStrike" spc="-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НАСЛЕДОВАНИЕ РЕЗУС-ФАКТОРА.</a:t>
            </a:r>
            <a:endParaRPr lang="en-US" sz="2700" b="0" strike="noStrike" spc="-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0" name="Содержимое 4"/>
          <p:cNvPicPr/>
          <p:nvPr/>
        </p:nvPicPr>
        <p:blipFill>
          <a:blip r:embed="rId2"/>
          <a:srcRect l="4800" t="7934" r="5584" b="10069"/>
          <a:stretch/>
        </p:blipFill>
        <p:spPr>
          <a:xfrm>
            <a:off x="536811" y="3027071"/>
            <a:ext cx="3848316" cy="2306347"/>
          </a:xfrm>
          <a:prstGeom prst="rect">
            <a:avLst/>
          </a:prstGeom>
        </p:spPr>
      </p:pic>
      <p:pic>
        <p:nvPicPr>
          <p:cNvPr id="141" name="Содержимое 5"/>
          <p:cNvPicPr/>
          <p:nvPr/>
        </p:nvPicPr>
        <p:blipFill>
          <a:blip r:embed="rId3"/>
          <a:srcRect l="1573" t="27767" r="7077"/>
          <a:stretch/>
        </p:blipFill>
        <p:spPr>
          <a:xfrm>
            <a:off x="4758873" y="3075616"/>
            <a:ext cx="3848316" cy="2282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1063</Words>
  <Application>Microsoft Office PowerPoint</Application>
  <PresentationFormat>Экран (4:3)</PresentationFormat>
  <Paragraphs>84</Paragraphs>
  <Slides>11</Slides>
  <Notes>0</Notes>
  <HiddenSlides>0</HiddenSlide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hp</dc:creator>
  <dc:description/>
  <cp:lastModifiedBy/>
  <cp:revision>76</cp:revision>
  <dcterms:created xsi:type="dcterms:W3CDTF">2016-02-06T16:39:34Z</dcterms:created>
  <dcterms:modified xsi:type="dcterms:W3CDTF">2023-05-29T04:00:56Z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MultiDVD Team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15</vt:i4>
  </property>
</Properties>
</file>