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070931CB-15F8-4638-8BA0-2106AF6CF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60D580AC-D1EA-4B21-BBD6-55AE452D3FFA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DejaVu Sans" panose="020B06030308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FF2C8E2-9146-4441-9D68-6EE54BDCA0F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DejaVu Sans" panose="020B06030308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479DD2D-22EA-45B9-89FA-0CCC10867A5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034443E-ADD8-4164-861F-B09B6E91271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64DC051-E3A9-41AD-9EEC-63862E52B62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DejaVu Sans" panose="020B06030308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DE2452C6-3FB2-425C-BFF1-AB475AEC41E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DejaVu Sans" panose="020B0603030804020204" pitchFamily="34" charset="0"/>
              </a:defRPr>
            </a:lvl1pPr>
          </a:lstStyle>
          <a:p>
            <a:fld id="{D3EE2330-7575-470E-920B-AD87A6F3CA6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311D20-EDEF-4712-99D9-A86CD078D35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ABDEBD-6A2A-414F-9457-2137CD1ED0BB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45EA3F80-FA7D-4DE1-9C4E-189569639C7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4EB8170-FB89-436D-8975-FFBA37A7E20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99D738-7F9E-4F72-984C-B037BC56850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4286D5-75EC-4C40-9159-1EB4CBBC1867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31745" name="Rectangle 1">
            <a:extLst>
              <a:ext uri="{FF2B5EF4-FFF2-40B4-BE49-F238E27FC236}">
                <a16:creationId xmlns:a16="http://schemas.microsoft.com/office/drawing/2014/main" id="{2F8DE92A-1870-4666-81AA-B2797F42438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AE8AF90-7952-4FA3-8F72-779750E5B93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DB8EA5AE-01CA-4DBC-A3FB-E5A7ED383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r">
              <a:buClrTx/>
              <a:buFontTx/>
              <a:buNone/>
            </a:pPr>
            <a:fld id="{1B31E19F-2D52-475C-81BC-ED639A1BAC5C}" type="slidenum">
              <a:rPr lang="ru-RU" altLang="ru-RU" sz="1200">
                <a:latin typeface="Monotype Corsiva" panose="03010101010201010101" pitchFamily="66" charset="0"/>
              </a:rPr>
              <a:pPr algn="r">
                <a:buClrTx/>
                <a:buFontTx/>
                <a:buNone/>
              </a:pPr>
              <a:t>10</a:t>
            </a:fld>
            <a:endParaRPr lang="ru-RU" altLang="ru-RU" sz="120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34F7CF2-7333-48D0-8411-A35085F7C95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1D7654-FA55-4E62-97C6-ADB92A9EB0A3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2769" name="Rectangle 1">
            <a:extLst>
              <a:ext uri="{FF2B5EF4-FFF2-40B4-BE49-F238E27FC236}">
                <a16:creationId xmlns:a16="http://schemas.microsoft.com/office/drawing/2014/main" id="{465C186D-BE8A-4205-9824-C9B48AD359A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B0366E5A-7C25-428B-A181-DB7EBD3E80A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DAEAFD-1348-4335-B588-D1A8489695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89E311-AA10-4292-A1DC-7055B0704146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3793" name="Rectangle 1">
            <a:extLst>
              <a:ext uri="{FF2B5EF4-FFF2-40B4-BE49-F238E27FC236}">
                <a16:creationId xmlns:a16="http://schemas.microsoft.com/office/drawing/2014/main" id="{640C594F-C2BF-498B-8D3A-21F927BF8A1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DD02740-FEEB-40D8-99E0-EB9B80DCB8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6BAF94D3-F4B0-4E32-BF18-461C7D6A8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r">
              <a:buClrTx/>
              <a:buFontTx/>
              <a:buNone/>
            </a:pPr>
            <a:fld id="{8E9FF0FC-5729-435D-B014-E9B403742648}" type="slidenum">
              <a:rPr lang="ru-RU" altLang="ru-RU" sz="1200">
                <a:latin typeface="Monotype Corsiva" panose="03010101010201010101" pitchFamily="66" charset="0"/>
              </a:rPr>
              <a:pPr algn="r">
                <a:buClrTx/>
                <a:buFontTx/>
                <a:buNone/>
              </a:pPr>
              <a:t>12</a:t>
            </a:fld>
            <a:endParaRPr lang="ru-RU" altLang="ru-RU" sz="120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564E8D-6982-49ED-AC9B-8C60A560D2E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9F4BDB-311F-4FE3-ADAD-2D8BD7308B78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34817" name="Rectangle 1">
            <a:extLst>
              <a:ext uri="{FF2B5EF4-FFF2-40B4-BE49-F238E27FC236}">
                <a16:creationId xmlns:a16="http://schemas.microsoft.com/office/drawing/2014/main" id="{DFC18EB6-3A35-44CB-9E82-E37AB8EA015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5766AF2-20E6-4793-B909-55AE84D73DF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EA7B2-C868-4D2F-8245-71F96B333F8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F700BC-D682-40A5-88AA-504E02E7700F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5841" name="Rectangle 1">
            <a:extLst>
              <a:ext uri="{FF2B5EF4-FFF2-40B4-BE49-F238E27FC236}">
                <a16:creationId xmlns:a16="http://schemas.microsoft.com/office/drawing/2014/main" id="{153839A9-B1A3-458D-B6B8-4F93E74AB89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60166C55-B91F-4E11-B4FE-EF6D1A5FE4F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E2276C49-AB7E-4733-B3EC-76A4D02A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r">
              <a:buClrTx/>
              <a:buFontTx/>
              <a:buNone/>
            </a:pPr>
            <a:fld id="{208A6CA5-DB6F-4479-B961-B0CC9111B54C}" type="slidenum">
              <a:rPr lang="ru-RU" altLang="ru-RU" sz="1200">
                <a:latin typeface="Monotype Corsiva" panose="03010101010201010101" pitchFamily="66" charset="0"/>
              </a:rPr>
              <a:pPr algn="r">
                <a:buClrTx/>
                <a:buFontTx/>
                <a:buNone/>
              </a:pPr>
              <a:t>14</a:t>
            </a:fld>
            <a:endParaRPr lang="ru-RU" altLang="ru-RU" sz="120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1C59B41-801B-4D10-B190-44F00D00BF0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5D26FE-FC56-4E4C-BD95-6DE6876180E8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1505" name="Rectangle 1">
            <a:extLst>
              <a:ext uri="{FF2B5EF4-FFF2-40B4-BE49-F238E27FC236}">
                <a16:creationId xmlns:a16="http://schemas.microsoft.com/office/drawing/2014/main" id="{6635D7A7-0396-4C32-A8F0-2D25A0C0354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DD7A1C1-A5BD-476D-B90B-7AD8D91E4B9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051778-A192-4630-AD89-8D519948B49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8816B8-E92C-45E4-BF43-84F5A8B15EBE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2529" name="Rectangle 1">
            <a:extLst>
              <a:ext uri="{FF2B5EF4-FFF2-40B4-BE49-F238E27FC236}">
                <a16:creationId xmlns:a16="http://schemas.microsoft.com/office/drawing/2014/main" id="{F453D4C1-17B9-46D2-AF1D-ADEAD712DC9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D37AAF70-ADC6-4A7A-89BB-0D280113C81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FF3B38-9B1B-4D5E-A409-2540C2B9A3C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157405-DA46-4EA0-9541-F33E8BAB96C5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356C2317-D2D1-49F2-8D5E-E7493A3A5E2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44CDBF65-0F1C-49AD-80BB-FFD8C8AE1E8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C92B64-465C-438D-B013-013398A88AC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83BC7C-1D15-46AB-890B-61B5B00B04E9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5601" name="Rectangle 1">
            <a:extLst>
              <a:ext uri="{FF2B5EF4-FFF2-40B4-BE49-F238E27FC236}">
                <a16:creationId xmlns:a16="http://schemas.microsoft.com/office/drawing/2014/main" id="{4C8362F2-126C-4352-AADD-4DC8BC51BBF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03EE1FD-85F5-4871-AFC3-BF01D1E96E3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687DBF-260D-416E-BC99-7A61BB39D9E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20F11B-1072-4CF0-BA0B-2DF5C481A84D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7649" name="Rectangle 1">
            <a:extLst>
              <a:ext uri="{FF2B5EF4-FFF2-40B4-BE49-F238E27FC236}">
                <a16:creationId xmlns:a16="http://schemas.microsoft.com/office/drawing/2014/main" id="{C096F02E-DADE-48D6-AEEB-F83A87C0B32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ADA52C0D-4559-4511-A415-670A02CF4B8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CDD4A27F-7F7F-47BA-B5E5-F354C3509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r">
              <a:buClrTx/>
              <a:buFontTx/>
              <a:buNone/>
            </a:pPr>
            <a:fld id="{ED356E1D-6A61-4DD9-B618-501AFA2C788A}" type="slidenum">
              <a:rPr lang="ru-RU" altLang="ru-RU" sz="1200">
                <a:latin typeface="Monotype Corsiva" panose="03010101010201010101" pitchFamily="66" charset="0"/>
              </a:rPr>
              <a:pPr algn="r">
                <a:buClrTx/>
                <a:buFontTx/>
                <a:buNone/>
              </a:pPr>
              <a:t>6</a:t>
            </a:fld>
            <a:endParaRPr lang="ru-RU" altLang="ru-RU" sz="120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9E0EC3-CC40-410D-8950-27C54DA7FF3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C6E04-DAB2-454F-8921-F66F4F815496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09302F4A-62FF-4139-9652-7F5E0F38824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3D2964E1-0809-493E-BAA5-17B5D7C8991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23528C-4973-42F6-AE9A-B80C7A38330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121655-C97A-4830-8367-9C330E8DA087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9697" name="Rectangle 1">
            <a:extLst>
              <a:ext uri="{FF2B5EF4-FFF2-40B4-BE49-F238E27FC236}">
                <a16:creationId xmlns:a16="http://schemas.microsoft.com/office/drawing/2014/main" id="{C96690D5-96B2-4331-BF30-1F646E30C40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C0E1F16-5EDF-43EF-A0DF-F2569FEAD7C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7EE480D0-8B81-4342-BF35-7829122F9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r">
              <a:buClrTx/>
              <a:buFontTx/>
              <a:buNone/>
            </a:pPr>
            <a:fld id="{DED95C94-DA2E-4AFC-9664-4E739C173972}" type="slidenum">
              <a:rPr lang="ru-RU" altLang="ru-RU" sz="1200">
                <a:latin typeface="Monotype Corsiva" panose="03010101010201010101" pitchFamily="66" charset="0"/>
              </a:rPr>
              <a:pPr algn="r">
                <a:buClrTx/>
                <a:buFontTx/>
                <a:buNone/>
              </a:pPr>
              <a:t>8</a:t>
            </a:fld>
            <a:endParaRPr lang="ru-RU" altLang="ru-RU" sz="120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6919F2-27D7-4263-976E-F8CAD7F0641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3A5837-D413-4E0C-A69D-8AB1E10AD7E1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30721" name="Rectangle 1">
            <a:extLst>
              <a:ext uri="{FF2B5EF4-FFF2-40B4-BE49-F238E27FC236}">
                <a16:creationId xmlns:a16="http://schemas.microsoft.com/office/drawing/2014/main" id="{277339C4-BF68-4627-B395-8A416A130BC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21276492-2206-439C-8DC9-C5EFBF06955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4C71DBBB-0151-4015-87C4-2518CFAF8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r">
              <a:buClrTx/>
              <a:buFontTx/>
              <a:buNone/>
            </a:pPr>
            <a:fld id="{430C99DB-79F3-4484-B57D-45C2C44C766E}" type="slidenum">
              <a:rPr lang="ru-RU" altLang="ru-RU" sz="1200">
                <a:latin typeface="Monotype Corsiva" panose="03010101010201010101" pitchFamily="66" charset="0"/>
              </a:rPr>
              <a:pPr algn="r">
                <a:buClrTx/>
                <a:buFontTx/>
                <a:buNone/>
              </a:pPr>
              <a:t>9</a:t>
            </a:fld>
            <a:endParaRPr lang="ru-RU" altLang="ru-RU" sz="120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28C1-66E2-4988-BB8D-C0883064139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417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28C1-66E2-4988-BB8D-C0883064139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06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28C1-66E2-4988-BB8D-C0883064139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7503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7C5AC-F729-4F3D-83C3-98A56BAB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E16197-F99F-4445-A000-77533839BCF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1D7168-27BA-42BC-95F2-92E472447C8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6ED347-4045-4A95-8ADF-C7CA5F010ED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B5482049-FA01-4ED7-850C-F663081C91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13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28C1-66E2-4988-BB8D-C0883064139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116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28C1-66E2-4988-BB8D-C0883064139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348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28C1-66E2-4988-BB8D-C0883064139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314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28C1-66E2-4988-BB8D-C0883064139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61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28C1-66E2-4988-BB8D-C0883064139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12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28C1-66E2-4988-BB8D-C0883064139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902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28C1-66E2-4988-BB8D-C0883064139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72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28C1-66E2-4988-BB8D-C0883064139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30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428C1-66E2-4988-BB8D-C0883064139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91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C6E321F2-90E3-4267-8342-D34E45BC1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3575" y="765175"/>
            <a:ext cx="5395913" cy="4248150"/>
          </a:xfrm>
          <a:ln/>
        </p:spPr>
        <p:txBody>
          <a:bodyPr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800" b="1" i="1" dirty="0">
                <a:solidFill>
                  <a:srgbClr val="002078"/>
                </a:solidFill>
                <a:latin typeface="Arial (Заголовки)"/>
              </a:rPr>
              <a:t>Гуморальная регуляция.</a:t>
            </a:r>
            <a:br>
              <a:rPr lang="ru-RU" altLang="ru-RU" sz="4800" b="1" i="1" dirty="0">
                <a:solidFill>
                  <a:srgbClr val="002078"/>
                </a:solidFill>
                <a:latin typeface="Arial (Заголовки)"/>
              </a:rPr>
            </a:br>
            <a:r>
              <a:rPr lang="ru-RU" altLang="ru-RU" sz="4800" b="1" i="1" dirty="0">
                <a:solidFill>
                  <a:srgbClr val="002078"/>
                </a:solidFill>
                <a:latin typeface="Arial (Заголовки)"/>
              </a:rPr>
              <a:t>Эндокринная система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10" fill="hold"/>
                                        <p:tgtEl>
                                          <p:spTgt spid="30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10" fill="hold"/>
                                        <p:tgtEl>
                                          <p:spTgt spid="30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C33993D6-0FF2-4DB4-B6BE-54AF1C009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0"/>
            <a:ext cx="8569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8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Надпочечники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169B17FB-FC9C-4F0E-934F-3CEA3968E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52513"/>
            <a:ext cx="8964612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87313"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ru-RU" altLang="ru-RU" sz="2400" b="1"/>
              <a:t>    </a:t>
            </a:r>
            <a:r>
              <a:rPr lang="ru-RU" altLang="ru-RU" sz="2800" b="1"/>
              <a:t>Мобилизуют организм в экстремальных ситуациях и</a:t>
            </a:r>
            <a:r>
              <a:rPr lang="en-US" altLang="ru-RU" sz="2800" b="1"/>
              <a:t> </a:t>
            </a:r>
            <a:r>
              <a:rPr lang="ru-RU" altLang="ru-RU" sz="2800" b="1"/>
              <a:t>повышают его работоспособность и выносливость.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endParaRPr lang="ru-RU" altLang="ru-RU" sz="2000" b="1"/>
          </a:p>
          <a:p>
            <a:pPr algn="just">
              <a:spcBef>
                <a:spcPts val="700"/>
              </a:spcBef>
              <a:buClrTx/>
              <a:buFontTx/>
              <a:buNone/>
            </a:pPr>
            <a:r>
              <a:rPr lang="ru-RU" altLang="ru-RU" sz="2400" b="1" i="1"/>
              <a:t>    </a:t>
            </a:r>
            <a:r>
              <a:rPr lang="ru-RU" altLang="ru-RU" sz="2800" b="1" i="1"/>
              <a:t>Основные гормоны – </a:t>
            </a:r>
          </a:p>
          <a:p>
            <a:pPr algn="just">
              <a:spcBef>
                <a:spcPts val="700"/>
              </a:spcBef>
              <a:buClrTx/>
              <a:buFontTx/>
              <a:buNone/>
            </a:pPr>
            <a:r>
              <a:rPr lang="ru-RU" altLang="ru-RU" sz="2800" b="1" i="1"/>
              <a:t>           </a:t>
            </a:r>
            <a:r>
              <a:rPr lang="ru-RU" altLang="ru-RU" sz="2800" b="1" i="1" u="sng">
                <a:solidFill>
                  <a:srgbClr val="006600"/>
                </a:solidFill>
              </a:rPr>
              <a:t>адреналин и норадреналин</a:t>
            </a:r>
            <a:r>
              <a:rPr lang="ru-RU" altLang="ru-RU" sz="2800" b="1" i="1">
                <a:solidFill>
                  <a:srgbClr val="006600"/>
                </a:solidFill>
              </a:rPr>
              <a:t>.</a:t>
            </a:r>
          </a:p>
          <a:p>
            <a:pPr algn="just">
              <a:spcBef>
                <a:spcPts val="600"/>
              </a:spcBef>
              <a:buClrTx/>
              <a:buFontTx/>
              <a:buNone/>
            </a:pPr>
            <a:endParaRPr lang="ru-RU" altLang="ru-RU" sz="2400" b="1" i="1">
              <a:solidFill>
                <a:srgbClr val="006600"/>
              </a:solidFill>
            </a:endParaRPr>
          </a:p>
          <a:p>
            <a:pPr algn="just">
              <a:lnSpc>
                <a:spcPct val="80000"/>
              </a:lnSpc>
              <a:spcBef>
                <a:spcPts val="800"/>
              </a:spcBef>
              <a:buClrTx/>
              <a:buFontTx/>
              <a:buNone/>
            </a:pPr>
            <a:r>
              <a:rPr lang="ru-RU" altLang="ru-RU" sz="3200" b="1" i="1">
                <a:solidFill>
                  <a:srgbClr val="663300"/>
                </a:solidFill>
                <a:latin typeface="Times New Roman" panose="02020603050405020304" pitchFamily="18" charset="0"/>
              </a:rPr>
              <a:t>Количество выделяемых</a:t>
            </a:r>
            <a:r>
              <a:rPr lang="en-US" altLang="ru-RU" sz="3200" b="1" i="1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200" b="1" i="1">
                <a:solidFill>
                  <a:srgbClr val="663300"/>
                </a:solidFill>
                <a:latin typeface="Times New Roman" panose="02020603050405020304" pitchFamily="18" charset="0"/>
              </a:rPr>
              <a:t>гормонов</a:t>
            </a:r>
          </a:p>
          <a:p>
            <a:pPr algn="just">
              <a:lnSpc>
                <a:spcPct val="80000"/>
              </a:lnSpc>
              <a:spcBef>
                <a:spcPts val="800"/>
              </a:spcBef>
              <a:buClrTx/>
              <a:buFontTx/>
              <a:buNone/>
            </a:pPr>
            <a:r>
              <a:rPr lang="ru-RU" altLang="ru-RU" sz="3200" b="1" i="1">
                <a:solidFill>
                  <a:srgbClr val="663300"/>
                </a:solidFill>
                <a:latin typeface="Times New Roman" panose="02020603050405020304" pitchFamily="18" charset="0"/>
              </a:rPr>
              <a:t>зависит от физиологического</a:t>
            </a:r>
          </a:p>
          <a:p>
            <a:pPr algn="just">
              <a:lnSpc>
                <a:spcPct val="80000"/>
              </a:lnSpc>
              <a:spcBef>
                <a:spcPts val="800"/>
              </a:spcBef>
              <a:buClrTx/>
              <a:buFontTx/>
              <a:buNone/>
            </a:pPr>
            <a:r>
              <a:rPr lang="ru-RU" altLang="ru-RU" sz="3200" b="1" i="1">
                <a:solidFill>
                  <a:srgbClr val="663300"/>
                </a:solidFill>
                <a:latin typeface="Times New Roman" panose="02020603050405020304" pitchFamily="18" charset="0"/>
              </a:rPr>
              <a:t>и психологического </a:t>
            </a:r>
          </a:p>
          <a:p>
            <a:pPr algn="just">
              <a:lnSpc>
                <a:spcPct val="80000"/>
              </a:lnSpc>
              <a:spcBef>
                <a:spcPts val="800"/>
              </a:spcBef>
              <a:buClrTx/>
              <a:buFontTx/>
              <a:buNone/>
            </a:pPr>
            <a:r>
              <a:rPr lang="ru-RU" altLang="ru-RU" sz="3200" b="1" i="1">
                <a:solidFill>
                  <a:srgbClr val="663300"/>
                </a:solidFill>
                <a:latin typeface="Times New Roman" panose="02020603050405020304" pitchFamily="18" charset="0"/>
              </a:rPr>
              <a:t>состояния организма.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F0361BF4-5F49-498C-8D40-87986B38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1588" r="54715" b="2222"/>
          <a:stretch>
            <a:fillRect/>
          </a:stretch>
        </p:blipFill>
        <p:spPr bwMode="auto">
          <a:xfrm>
            <a:off x="6623050" y="2538413"/>
            <a:ext cx="25209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71" t="1588" r="54715" b="222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8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8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4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4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utoUpdateAnimBg="0"/>
      <p:bldP spid="1433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">
            <a:extLst>
              <a:ext uri="{FF2B5EF4-FFF2-40B4-BE49-F238E27FC236}">
                <a16:creationId xmlns:a16="http://schemas.microsoft.com/office/drawing/2014/main" id="{030420AF-C7BE-481D-8C1A-52BF6670FFFD}"/>
              </a:ext>
            </a:extLst>
          </p:cNvPr>
          <p:cNvGrpSpPr>
            <a:grpSpLocks/>
          </p:cNvGrpSpPr>
          <p:nvPr/>
        </p:nvGrpSpPr>
        <p:grpSpPr bwMode="auto">
          <a:xfrm>
            <a:off x="0" y="1268413"/>
            <a:ext cx="9142413" cy="4965700"/>
            <a:chOff x="0" y="799"/>
            <a:chExt cx="5759" cy="3128"/>
          </a:xfrm>
        </p:grpSpPr>
        <p:pic>
          <p:nvPicPr>
            <p:cNvPr id="15362" name="Picture 2">
              <a:extLst>
                <a:ext uri="{FF2B5EF4-FFF2-40B4-BE49-F238E27FC236}">
                  <a16:creationId xmlns:a16="http://schemas.microsoft.com/office/drawing/2014/main" id="{4CBBECD5-0A3F-46CD-8215-4DE3168B3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2"/>
              <a:ext cx="5759" cy="3115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63" name="Rectangle 3">
              <a:extLst>
                <a:ext uri="{FF2B5EF4-FFF2-40B4-BE49-F238E27FC236}">
                  <a16:creationId xmlns:a16="http://schemas.microsoft.com/office/drawing/2014/main" id="{41D6005F-503A-4A26-B922-583F4BE18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799"/>
              <a:ext cx="2679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4" name="Rectangle 4">
              <a:extLst>
                <a:ext uri="{FF2B5EF4-FFF2-40B4-BE49-F238E27FC236}">
                  <a16:creationId xmlns:a16="http://schemas.microsoft.com/office/drawing/2014/main" id="{D9039EDA-13F0-4FDD-B0A7-C30192922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3475"/>
              <a:ext cx="226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65" name="Rectangle 5">
            <a:extLst>
              <a:ext uri="{FF2B5EF4-FFF2-40B4-BE49-F238E27FC236}">
                <a16:creationId xmlns:a16="http://schemas.microsoft.com/office/drawing/2014/main" id="{BE62DAAE-62FB-412C-B791-994381BE3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163"/>
            <a:ext cx="91106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8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Поджелудочная железа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2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2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3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3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5D6A8ECB-8F8F-49CC-8266-433A665F4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0"/>
            <a:ext cx="82296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8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Поджелудочная железа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E206627F-6F55-4791-8319-D855B1191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8050"/>
            <a:ext cx="889317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ru-RU" altLang="ru-RU" sz="2800" b="1"/>
              <a:t>Регулирует синтез и распад сахара в организме.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endParaRPr lang="ru-RU" altLang="ru-RU" sz="2800" b="1" i="1"/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altLang="ru-RU" sz="3200" b="1" i="1">
                <a:solidFill>
                  <a:srgbClr val="F5F13B"/>
                </a:solidFill>
              </a:rPr>
              <a:t>    </a:t>
            </a:r>
            <a:r>
              <a:rPr lang="ru-RU" altLang="ru-RU" sz="3200" b="1" i="1"/>
              <a:t>Основной гормон</a:t>
            </a:r>
            <a:r>
              <a:rPr lang="ru-RU" altLang="ru-RU" sz="3200" b="1" i="1">
                <a:solidFill>
                  <a:srgbClr val="F5F13B"/>
                </a:solidFill>
              </a:rPr>
              <a:t> </a:t>
            </a:r>
            <a:r>
              <a:rPr lang="ru-RU" altLang="ru-RU" sz="3200" b="1" i="1">
                <a:solidFill>
                  <a:srgbClr val="006600"/>
                </a:solidFill>
              </a:rPr>
              <a:t>– </a:t>
            </a:r>
            <a:r>
              <a:rPr lang="ru-RU" altLang="ru-RU" sz="3200" b="1" i="1" u="sng">
                <a:solidFill>
                  <a:srgbClr val="006600"/>
                </a:solidFill>
              </a:rPr>
              <a:t>инсулин</a:t>
            </a:r>
            <a:r>
              <a:rPr lang="ru-RU" altLang="ru-RU" sz="3200" b="1" i="1">
                <a:solidFill>
                  <a:srgbClr val="006600"/>
                </a:solidFill>
              </a:rPr>
              <a:t>.</a:t>
            </a:r>
          </a:p>
          <a:p>
            <a:pPr>
              <a:spcBef>
                <a:spcPts val="350"/>
              </a:spcBef>
              <a:buClrTx/>
              <a:buFontTx/>
              <a:buNone/>
            </a:pPr>
            <a:endParaRPr lang="ru-RU" altLang="ru-RU" sz="1400" b="1" i="1">
              <a:solidFill>
                <a:srgbClr val="006600"/>
              </a:solidFill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altLang="ru-RU" sz="3200" b="1" u="sng">
                <a:latin typeface="Times New Roman" panose="02020603050405020304" pitchFamily="18" charset="0"/>
              </a:rPr>
              <a:t>При гипофункции</a:t>
            </a:r>
            <a:r>
              <a:rPr lang="ru-RU" altLang="ru-RU" sz="3200" b="1" i="1"/>
              <a:t> –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altLang="ru-RU" sz="3200" b="1" i="1"/>
              <a:t>  </a:t>
            </a:r>
            <a:r>
              <a:rPr lang="ru-RU" altLang="ru-RU" sz="3200" b="1" i="1">
                <a:solidFill>
                  <a:srgbClr val="800000"/>
                </a:solidFill>
              </a:rPr>
              <a:t>сахарный диабет.</a:t>
            </a:r>
          </a:p>
          <a:p>
            <a:pPr>
              <a:spcBef>
                <a:spcPts val="350"/>
              </a:spcBef>
              <a:buClrTx/>
              <a:buFontTx/>
              <a:buNone/>
            </a:pPr>
            <a:endParaRPr lang="ru-RU" altLang="ru-RU" sz="1400" b="1" i="1">
              <a:solidFill>
                <a:srgbClr val="F5F13B"/>
              </a:solidFill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altLang="ru-RU" sz="3200" b="1" u="sng">
                <a:latin typeface="Times New Roman" panose="02020603050405020304" pitchFamily="18" charset="0"/>
              </a:rPr>
              <a:t>При гиперфункции</a:t>
            </a:r>
            <a:r>
              <a:rPr lang="ru-RU" altLang="ru-RU" sz="3200" b="1" i="1"/>
              <a:t> –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altLang="ru-RU" sz="3200" b="1" i="1"/>
              <a:t>   </a:t>
            </a:r>
            <a:r>
              <a:rPr lang="ru-RU" altLang="ru-RU" sz="3200" b="1" i="1">
                <a:solidFill>
                  <a:srgbClr val="800000"/>
                </a:solidFill>
              </a:rPr>
              <a:t>головокружение,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altLang="ru-RU" sz="3200" b="1" i="1">
                <a:solidFill>
                  <a:srgbClr val="800000"/>
                </a:solidFill>
              </a:rPr>
              <a:t>   слабость,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altLang="ru-RU" sz="3200" b="1" i="1">
                <a:solidFill>
                  <a:srgbClr val="800000"/>
                </a:solidFill>
              </a:rPr>
              <a:t>   потеря сознания.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558D9169-265C-420D-9B50-159953331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19731" r="1929" b="22371"/>
          <a:stretch>
            <a:fillRect/>
          </a:stretch>
        </p:blipFill>
        <p:spPr bwMode="auto">
          <a:xfrm>
            <a:off x="4572000" y="2924175"/>
            <a:ext cx="4392613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51" t="19731" r="1929" b="2237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1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1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7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7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utoUpdateAnimBg="0"/>
      <p:bldP spid="1638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>
            <a:extLst>
              <a:ext uri="{FF2B5EF4-FFF2-40B4-BE49-F238E27FC236}">
                <a16:creationId xmlns:a16="http://schemas.microsoft.com/office/drawing/2014/main" id="{2F21F578-09A2-4C0B-9BB2-0A629921BFB5}"/>
              </a:ext>
            </a:extLst>
          </p:cNvPr>
          <p:cNvSpPr>
            <a:spLocks noChangeArrowheads="1"/>
          </p:cNvSpPr>
          <p:nvPr/>
        </p:nvSpPr>
        <p:spPr bwMode="auto">
          <a:xfrm rot="21420000">
            <a:off x="544513" y="4713288"/>
            <a:ext cx="2406650" cy="533400"/>
          </a:xfrm>
          <a:prstGeom prst="flowChartPunchedTape">
            <a:avLst/>
          </a:prstGeom>
          <a:solidFill>
            <a:srgbClr val="FFFFFF"/>
          </a:solidFill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b="1">
                <a:solidFill>
                  <a:srgbClr val="007099"/>
                </a:solidFill>
                <a:latin typeface="Arial (Заголовки)"/>
                <a:cs typeface="Arial" panose="020B0604020202020204" pitchFamily="34" charset="0"/>
              </a:rPr>
              <a:t>Инсулин</a:t>
            </a:r>
          </a:p>
        </p:txBody>
      </p:sp>
      <p:sp>
        <p:nvSpPr>
          <p:cNvPr id="17410" name="AutoShape 2">
            <a:extLst>
              <a:ext uri="{FF2B5EF4-FFF2-40B4-BE49-F238E27FC236}">
                <a16:creationId xmlns:a16="http://schemas.microsoft.com/office/drawing/2014/main" id="{442E4B61-5144-4A2E-B0DB-0CAD0E2A25AB}"/>
              </a:ext>
            </a:extLst>
          </p:cNvPr>
          <p:cNvSpPr>
            <a:spLocks noChangeArrowheads="1"/>
          </p:cNvSpPr>
          <p:nvPr/>
        </p:nvSpPr>
        <p:spPr bwMode="auto">
          <a:xfrm rot="20940000">
            <a:off x="4219575" y="2584450"/>
            <a:ext cx="2406650" cy="533400"/>
          </a:xfrm>
          <a:prstGeom prst="flowChartPunchedTape">
            <a:avLst/>
          </a:prstGeom>
          <a:solidFill>
            <a:srgbClr val="FFFFFF"/>
          </a:solidFill>
          <a:ln w="25560" cap="sq">
            <a:solidFill>
              <a:srgbClr val="00207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b="1">
                <a:solidFill>
                  <a:srgbClr val="002078"/>
                </a:solidFill>
                <a:latin typeface="Arial (Заголовки)"/>
                <a:cs typeface="Arial" panose="020B0604020202020204" pitchFamily="34" charset="0"/>
              </a:rPr>
              <a:t>Глюкагон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8371CA3-651B-44F9-B253-0E7A2205E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"/>
            <a:ext cx="83058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spcBef>
                <a:spcPts val="70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7099"/>
                </a:solidFill>
                <a:latin typeface="Arial (Заголовки)"/>
                <a:cs typeface="Arial" panose="020B0604020202020204" pitchFamily="34" charset="0"/>
              </a:rPr>
              <a:t>Инсулин, глюкагон – гормоны поджелудочной железы</a:t>
            </a:r>
          </a:p>
        </p:txBody>
      </p:sp>
      <p:sp>
        <p:nvSpPr>
          <p:cNvPr id="17413" name="Oval 5">
            <a:extLst>
              <a:ext uri="{FF2B5EF4-FFF2-40B4-BE49-F238E27FC236}">
                <a16:creationId xmlns:a16="http://schemas.microsoft.com/office/drawing/2014/main" id="{9D8A4D2C-96AD-44EE-ABFC-80533231A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133600"/>
            <a:ext cx="3048000" cy="914400"/>
          </a:xfrm>
          <a:prstGeom prst="ellipse">
            <a:avLst/>
          </a:prstGeom>
          <a:solidFill>
            <a:srgbClr val="00B0F0"/>
          </a:solidFill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800" b="1">
                <a:latin typeface="Arial (Заголовки)"/>
                <a:cs typeface="Arial" panose="020B0604020202020204" pitchFamily="34" charset="0"/>
              </a:rPr>
              <a:t>Глюкоза</a:t>
            </a:r>
          </a:p>
        </p:txBody>
      </p:sp>
      <p:sp>
        <p:nvSpPr>
          <p:cNvPr id="17414" name="Oval 6">
            <a:extLst>
              <a:ext uri="{FF2B5EF4-FFF2-40B4-BE49-F238E27FC236}">
                <a16:creationId xmlns:a16="http://schemas.microsoft.com/office/drawing/2014/main" id="{DB6B6559-6E81-43E2-9766-723A109D7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334000"/>
            <a:ext cx="3276600" cy="914400"/>
          </a:xfrm>
          <a:prstGeom prst="ellipse">
            <a:avLst/>
          </a:prstGeom>
          <a:solidFill>
            <a:srgbClr val="00B0F0"/>
          </a:solidFill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800" b="1">
                <a:latin typeface="Arial (Заголовки)"/>
                <a:cs typeface="Arial" panose="020B0604020202020204" pitchFamily="34" charset="0"/>
              </a:rPr>
              <a:t>Гликоген</a:t>
            </a:r>
          </a:p>
        </p:txBody>
      </p:sp>
      <p:cxnSp>
        <p:nvCxnSpPr>
          <p:cNvPr id="17415" name="AutoShape 7">
            <a:extLst>
              <a:ext uri="{FF2B5EF4-FFF2-40B4-BE49-F238E27FC236}">
                <a16:creationId xmlns:a16="http://schemas.microsoft.com/office/drawing/2014/main" id="{C5A2F8BE-9A8E-4B2C-89B5-A7CCCCE4CD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3276600"/>
            <a:ext cx="3049588" cy="2057400"/>
          </a:xfrm>
          <a:prstGeom prst="straightConnector1">
            <a:avLst/>
          </a:prstGeom>
          <a:noFill/>
          <a:ln w="76320" cap="sq">
            <a:solidFill>
              <a:srgbClr val="007099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16" name="AutoShape 8">
            <a:extLst>
              <a:ext uri="{FF2B5EF4-FFF2-40B4-BE49-F238E27FC236}">
                <a16:creationId xmlns:a16="http://schemas.microsoft.com/office/drawing/2014/main" id="{3265B894-CEC2-4CC6-B9F7-281A857FB73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124200" y="3048000"/>
            <a:ext cx="2819400" cy="1981200"/>
          </a:xfrm>
          <a:prstGeom prst="straightConnector1">
            <a:avLst/>
          </a:prstGeom>
          <a:noFill/>
          <a:ln w="76320" cap="sq">
            <a:solidFill>
              <a:srgbClr val="002078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7417" name="Picture 9">
            <a:extLst>
              <a:ext uri="{FF2B5EF4-FFF2-40B4-BE49-F238E27FC236}">
                <a16:creationId xmlns:a16="http://schemas.microsoft.com/office/drawing/2014/main" id="{5249253F-4011-4F73-AF17-749958653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3800"/>
            <a:ext cx="23907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9" name="Text Box 11">
            <a:extLst>
              <a:ext uri="{FF2B5EF4-FFF2-40B4-BE49-F238E27FC236}">
                <a16:creationId xmlns:a16="http://schemas.microsoft.com/office/drawing/2014/main" id="{12757583-421F-4B77-AD78-718CD4D45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r">
              <a:buClrTx/>
              <a:buFontTx/>
              <a:buNone/>
            </a:pPr>
            <a:fld id="{9B49AB2F-D593-4A39-B97B-AF6171DF5D2E}" type="slidenum">
              <a:rPr lang="ru-RU" altLang="ru-RU" sz="1200">
                <a:solidFill>
                  <a:srgbClr val="00B0F0"/>
                </a:solidFill>
                <a:cs typeface="Arial" panose="020B0604020202020204" pitchFamily="34" charset="0"/>
              </a:rPr>
              <a:pPr algn="r">
                <a:buClrTx/>
                <a:buFontTx/>
                <a:buNone/>
              </a:pPr>
              <a:t>13</a:t>
            </a:fld>
            <a:endParaRPr lang="ru-RU" altLang="ru-RU" sz="120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F0B52-FD98-47CB-8A3A-D8B98142F436}"/>
              </a:ext>
            </a:extLst>
          </p:cNvPr>
          <p:cNvSpPr txBox="1"/>
          <p:nvPr/>
        </p:nvSpPr>
        <p:spPr>
          <a:xfrm>
            <a:off x="1115616" y="1412776"/>
            <a:ext cx="777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 выходе из </a:t>
            </a:r>
            <a:r>
              <a:rPr lang="ru-RU" dirty="0" err="1"/>
              <a:t>печеги</a:t>
            </a:r>
            <a:r>
              <a:rPr lang="ru-RU" dirty="0"/>
              <a:t>, кровь как правило имеет постоянный уровень глюкозы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2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2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8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8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5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5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5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5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7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7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6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6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9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9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8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8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69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69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 autoUpdateAnimBg="0"/>
      <p:bldP spid="17410" grpId="0" animBg="1" autoUpdateAnimBg="0"/>
      <p:bldP spid="17411" grpId="0" autoUpdateAnimBg="0"/>
      <p:bldP spid="17413" grpId="0" animBg="1" autoUpdateAnimBg="0"/>
      <p:bldP spid="17414" grpId="0" animBg="1" autoUpdateAnimBg="0"/>
      <p:bldP spid="17419" grpId="0" autoUpdateAnimBg="0"/>
      <p:bldP spid="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C2CFDA2E-B122-4795-9F2D-EFE717D8D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0"/>
            <a:ext cx="8424863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4400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     </a:t>
            </a:r>
            <a:r>
              <a:rPr lang="ru-RU" altLang="ru-RU" sz="48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Половые железы</a:t>
            </a:r>
            <a:br>
              <a:rPr lang="ru-RU" altLang="ru-RU" sz="48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br>
              <a:rPr lang="ru-RU" altLang="ru-RU" sz="10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</a:br>
            <a:r>
              <a:rPr lang="ru-RU" altLang="ru-RU" sz="1000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ru-RU" altLang="ru-RU" sz="2400" b="1"/>
              <a:t>Определяют формирование организма по женскому или мужскому типу, регулируют развитие вторичных половых признаков.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C1B7611A-CA10-443E-831F-F652E2FEF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205038"/>
            <a:ext cx="3744913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892175" indent="-890588">
              <a:tabLst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  <a:tab pos="10606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  <a:tab pos="10606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  <a:tab pos="10606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  <a:tab pos="10606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  <a:tab pos="10606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  <a:tab pos="10606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  <a:tab pos="10606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  <a:tab pos="10606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  <a:tab pos="106060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ru-RU" alt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   </a:t>
            </a:r>
            <a:r>
              <a:rPr lang="ru-RU" altLang="ru-RU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Яичники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ru-RU" altLang="ru-RU" sz="2800" b="1" i="1" dirty="0"/>
              <a:t>Гормон –</a:t>
            </a:r>
            <a:r>
              <a:rPr lang="ru-RU" altLang="ru-RU" sz="2800" b="1" i="1" dirty="0">
                <a:solidFill>
                  <a:srgbClr val="C832B3"/>
                </a:solidFill>
              </a:rPr>
              <a:t> </a:t>
            </a:r>
            <a:r>
              <a:rPr lang="ru-RU" altLang="ru-RU" sz="2800" b="1" i="1" u="sng" dirty="0">
                <a:solidFill>
                  <a:srgbClr val="800000"/>
                </a:solidFill>
              </a:rPr>
              <a:t>эстроген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endParaRPr lang="ru-RU" altLang="ru-RU" sz="2800" b="1" i="1" u="sng" dirty="0">
              <a:solidFill>
                <a:srgbClr val="800000"/>
              </a:solidFill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957A07BD-7421-4C00-83C0-778446333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205038"/>
            <a:ext cx="478790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262063" indent="-1260475">
              <a:tabLst>
                <a:tab pos="1831975" algn="l"/>
                <a:tab pos="2746375" algn="l"/>
                <a:tab pos="3660775" algn="l"/>
                <a:tab pos="4575175" algn="l"/>
                <a:tab pos="5489575" algn="l"/>
                <a:tab pos="6403975" algn="l"/>
                <a:tab pos="7318375" algn="l"/>
                <a:tab pos="8232775" algn="l"/>
                <a:tab pos="9147175" algn="l"/>
                <a:tab pos="10061575" algn="l"/>
                <a:tab pos="10975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1831975" algn="l"/>
                <a:tab pos="2746375" algn="l"/>
                <a:tab pos="3660775" algn="l"/>
                <a:tab pos="4575175" algn="l"/>
                <a:tab pos="5489575" algn="l"/>
                <a:tab pos="6403975" algn="l"/>
                <a:tab pos="7318375" algn="l"/>
                <a:tab pos="8232775" algn="l"/>
                <a:tab pos="9147175" algn="l"/>
                <a:tab pos="10061575" algn="l"/>
                <a:tab pos="10975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1831975" algn="l"/>
                <a:tab pos="2746375" algn="l"/>
                <a:tab pos="3660775" algn="l"/>
                <a:tab pos="4575175" algn="l"/>
                <a:tab pos="5489575" algn="l"/>
                <a:tab pos="6403975" algn="l"/>
                <a:tab pos="7318375" algn="l"/>
                <a:tab pos="8232775" algn="l"/>
                <a:tab pos="9147175" algn="l"/>
                <a:tab pos="10061575" algn="l"/>
                <a:tab pos="10975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1831975" algn="l"/>
                <a:tab pos="2746375" algn="l"/>
                <a:tab pos="3660775" algn="l"/>
                <a:tab pos="4575175" algn="l"/>
                <a:tab pos="5489575" algn="l"/>
                <a:tab pos="6403975" algn="l"/>
                <a:tab pos="7318375" algn="l"/>
                <a:tab pos="8232775" algn="l"/>
                <a:tab pos="9147175" algn="l"/>
                <a:tab pos="10061575" algn="l"/>
                <a:tab pos="10975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1831975" algn="l"/>
                <a:tab pos="2746375" algn="l"/>
                <a:tab pos="3660775" algn="l"/>
                <a:tab pos="4575175" algn="l"/>
                <a:tab pos="5489575" algn="l"/>
                <a:tab pos="6403975" algn="l"/>
                <a:tab pos="7318375" algn="l"/>
                <a:tab pos="8232775" algn="l"/>
                <a:tab pos="9147175" algn="l"/>
                <a:tab pos="10061575" algn="l"/>
                <a:tab pos="10975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31975" algn="l"/>
                <a:tab pos="2746375" algn="l"/>
                <a:tab pos="3660775" algn="l"/>
                <a:tab pos="4575175" algn="l"/>
                <a:tab pos="5489575" algn="l"/>
                <a:tab pos="6403975" algn="l"/>
                <a:tab pos="7318375" algn="l"/>
                <a:tab pos="8232775" algn="l"/>
                <a:tab pos="9147175" algn="l"/>
                <a:tab pos="10061575" algn="l"/>
                <a:tab pos="10975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31975" algn="l"/>
                <a:tab pos="2746375" algn="l"/>
                <a:tab pos="3660775" algn="l"/>
                <a:tab pos="4575175" algn="l"/>
                <a:tab pos="5489575" algn="l"/>
                <a:tab pos="6403975" algn="l"/>
                <a:tab pos="7318375" algn="l"/>
                <a:tab pos="8232775" algn="l"/>
                <a:tab pos="9147175" algn="l"/>
                <a:tab pos="10061575" algn="l"/>
                <a:tab pos="10975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31975" algn="l"/>
                <a:tab pos="2746375" algn="l"/>
                <a:tab pos="3660775" algn="l"/>
                <a:tab pos="4575175" algn="l"/>
                <a:tab pos="5489575" algn="l"/>
                <a:tab pos="6403975" algn="l"/>
                <a:tab pos="7318375" algn="l"/>
                <a:tab pos="8232775" algn="l"/>
                <a:tab pos="9147175" algn="l"/>
                <a:tab pos="10061575" algn="l"/>
                <a:tab pos="10975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31975" algn="l"/>
                <a:tab pos="2746375" algn="l"/>
                <a:tab pos="3660775" algn="l"/>
                <a:tab pos="4575175" algn="l"/>
                <a:tab pos="5489575" algn="l"/>
                <a:tab pos="6403975" algn="l"/>
                <a:tab pos="7318375" algn="l"/>
                <a:tab pos="8232775" algn="l"/>
                <a:tab pos="9147175" algn="l"/>
                <a:tab pos="10061575" algn="l"/>
                <a:tab pos="109759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ru-RU" alt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   </a:t>
            </a:r>
            <a:r>
              <a:rPr lang="ru-RU" altLang="ru-RU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Семенники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ru-RU" altLang="ru-RU" sz="2800" b="1" i="1" dirty="0"/>
              <a:t>Гормон – </a:t>
            </a:r>
            <a:r>
              <a:rPr lang="ru-RU" altLang="ru-RU" sz="2800" b="1" i="1" u="sng" dirty="0">
                <a:solidFill>
                  <a:srgbClr val="800000"/>
                </a:solidFill>
              </a:rPr>
              <a:t>тестостерон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endParaRPr lang="ru-RU" altLang="ru-RU" sz="2800" b="1" i="1" u="sng" dirty="0">
              <a:solidFill>
                <a:srgbClr val="8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95872B-3AF1-4BD1-B6E3-C910C46DB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3" y="3436100"/>
            <a:ext cx="3898862" cy="272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48F9764-08C3-4E98-BCE3-39DDCF588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05" y="3424741"/>
            <a:ext cx="4283968" cy="25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3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3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6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6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6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6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8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8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utoUpdateAnimBg="0"/>
      <p:bldP spid="18434" grpId="0" autoUpdateAnimBg="0"/>
      <p:bldP spid="1843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DB34165A-10D2-4233-8A56-98C67428E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362200"/>
          </a:xfrm>
          <a:ln/>
        </p:spPr>
        <p:txBody>
          <a:bodyPr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200" b="0" u="sng" dirty="0">
                <a:solidFill>
                  <a:srgbClr val="000000"/>
                </a:solidFill>
                <a:latin typeface="Arial" panose="020B0604020202020204" pitchFamily="34" charset="0"/>
              </a:rPr>
              <a:t>Гормоны</a:t>
            </a:r>
            <a:r>
              <a:rPr lang="ru-RU" altLang="ru-RU" sz="3200" b="0" dirty="0">
                <a:solidFill>
                  <a:srgbClr val="000000"/>
                </a:solidFill>
                <a:latin typeface="Arial" panose="020B0604020202020204" pitchFamily="34" charset="0"/>
              </a:rPr>
              <a:t> – биологически активные вещества регулирующие рост и развитие организма, работу </a:t>
            </a:r>
            <a:r>
              <a:rPr lang="ru-RU" altLang="ru-RU" sz="3200" b="0" u="sng" dirty="0">
                <a:solidFill>
                  <a:srgbClr val="000000"/>
                </a:solidFill>
                <a:latin typeface="Arial" panose="020B0604020202020204" pitchFamily="34" charset="0"/>
              </a:rPr>
              <a:t>органов</a:t>
            </a:r>
            <a:r>
              <a:rPr lang="ru-RU" altLang="ru-RU" sz="3200" b="0" dirty="0">
                <a:solidFill>
                  <a:srgbClr val="000000"/>
                </a:solidFill>
                <a:latin typeface="Arial" panose="020B0604020202020204" pitchFamily="34" charset="0"/>
              </a:rPr>
              <a:t>, обмен веществ, поддерживающие гомеостаз.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1711317B-F6DC-4398-A43D-05FA676782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852738"/>
            <a:ext cx="8229600" cy="3273425"/>
          </a:xfrm>
          <a:ln/>
        </p:spPr>
        <p:txBody>
          <a:bodyPr/>
          <a:lstStyle/>
          <a:p>
            <a:pPr marL="609600" indent="-608013">
              <a:spcBef>
                <a:spcPts val="700"/>
              </a:spcBef>
              <a:buClrTx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ru-RU" altLang="ru-RU" sz="2800" b="1" u="sng">
                <a:solidFill>
                  <a:srgbClr val="1E1E1E"/>
                </a:solidFill>
                <a:latin typeface="Arial (Заголовки)"/>
              </a:rPr>
              <a:t>Свойства гормонов:</a:t>
            </a:r>
          </a:p>
          <a:p>
            <a:pPr marL="608013" indent="-606425">
              <a:spcBef>
                <a:spcPts val="700"/>
              </a:spcBef>
              <a:buClr>
                <a:srgbClr val="003300"/>
              </a:buClr>
              <a:buFont typeface="Times New Roman" panose="02020603050405020304" pitchFamily="18" charset="0"/>
              <a:buAutoNum type="arabicPeriod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ru-RU" altLang="ru-RU" sz="2800">
                <a:solidFill>
                  <a:srgbClr val="1E1E1E"/>
                </a:solidFill>
                <a:latin typeface="Arial" panose="020B0604020202020204" pitchFamily="34" charset="0"/>
              </a:rPr>
              <a:t>Высокая биоактивность</a:t>
            </a:r>
          </a:p>
          <a:p>
            <a:pPr marL="608013" indent="-606425">
              <a:spcBef>
                <a:spcPts val="700"/>
              </a:spcBef>
              <a:buClr>
                <a:srgbClr val="003300"/>
              </a:buClr>
              <a:buFont typeface="Times New Roman" panose="02020603050405020304" pitchFamily="18" charset="0"/>
              <a:buAutoNum type="arabicPeriod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ru-RU" altLang="ru-RU" sz="2800">
                <a:solidFill>
                  <a:srgbClr val="1E1E1E"/>
                </a:solidFill>
                <a:latin typeface="Arial" panose="020B0604020202020204" pitchFamily="34" charset="0"/>
              </a:rPr>
              <a:t>Специфичность</a:t>
            </a:r>
          </a:p>
          <a:p>
            <a:pPr marL="608013" indent="-606425">
              <a:spcBef>
                <a:spcPts val="700"/>
              </a:spcBef>
              <a:buClr>
                <a:srgbClr val="003300"/>
              </a:buClr>
              <a:buFont typeface="Times New Roman" panose="02020603050405020304" pitchFamily="18" charset="0"/>
              <a:buAutoNum type="arabicPeriod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ru-RU" altLang="ru-RU" sz="2800">
                <a:solidFill>
                  <a:srgbClr val="1E1E1E"/>
                </a:solidFill>
                <a:latin typeface="Arial" panose="020B0604020202020204" pitchFamily="34" charset="0"/>
              </a:rPr>
              <a:t>Способность воздействовать через кровь и лимфу</a:t>
            </a:r>
          </a:p>
          <a:p>
            <a:pPr marL="608013" indent="-606425">
              <a:spcBef>
                <a:spcPts val="700"/>
              </a:spcBef>
              <a:buClr>
                <a:srgbClr val="003300"/>
              </a:buClr>
              <a:buFont typeface="Times New Roman" panose="02020603050405020304" pitchFamily="18" charset="0"/>
              <a:buAutoNum type="arabicPeriod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ru-RU" altLang="ru-RU" sz="2800">
                <a:solidFill>
                  <a:srgbClr val="1E1E1E"/>
                </a:solidFill>
                <a:latin typeface="Arial" panose="020B0604020202020204" pitchFamily="34" charset="0"/>
              </a:rPr>
              <a:t>Способность разрушаться в органах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60" fill="hold"/>
                                        <p:tgtEl>
                                          <p:spTgt spid="4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60" fill="hold"/>
                                        <p:tgtEl>
                                          <p:spTgt spid="4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10" fill="hold"/>
                                        <p:tgtEl>
                                          <p:spTgt spid="40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10" fill="hold"/>
                                        <p:tgtEl>
                                          <p:spTgt spid="40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utoUpdateAnimBg="0"/>
      <p:bldP spid="409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BD10CF0A-C5BA-44EE-9513-4E77FF99A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0"/>
            <a:ext cx="5314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B317384F-D56B-4FF7-BAF0-63F63D8A3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3598863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>
                <a:solidFill>
                  <a:srgbClr val="336600"/>
                </a:solidFill>
              </a:rPr>
              <a:t>Промежуточный</a:t>
            </a:r>
          </a:p>
          <a:p>
            <a:pPr algn="ctr">
              <a:buClrTx/>
              <a:buFontTx/>
              <a:buNone/>
            </a:pPr>
            <a:r>
              <a:rPr lang="ru-RU" altLang="ru-RU" sz="3200" b="1">
                <a:solidFill>
                  <a:srgbClr val="336600"/>
                </a:solidFill>
              </a:rPr>
              <a:t>мозг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4F382D3E-597D-4BD2-A549-A126F7030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16113"/>
            <a:ext cx="2879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200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336600"/>
                </a:solidFill>
              </a:rPr>
              <a:t>Гипоталамус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6DF66842-DF6B-401F-B74E-4B5FC7705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994025"/>
            <a:ext cx="3384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200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336600"/>
                </a:solidFill>
              </a:rPr>
              <a:t>Нейрогормоны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4284844A-AB2E-4050-B665-0605D4680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076700"/>
            <a:ext cx="23050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336600"/>
                </a:solidFill>
              </a:rPr>
              <a:t>Кровь</a:t>
            </a:r>
            <a:r>
              <a:rPr lang="ru-RU" altLang="ru-RU" sz="3200">
                <a:solidFill>
                  <a:srgbClr val="336600"/>
                </a:solidFill>
              </a:rPr>
              <a:t> 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32DE931A-9040-4509-811E-6EA34D400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157788"/>
            <a:ext cx="2016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200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336600"/>
                </a:solidFill>
              </a:rPr>
              <a:t>Гипофиз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025EF428-EFE3-4BDE-89A3-781F2D22C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578350"/>
            <a:ext cx="21605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200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336600"/>
                </a:solidFill>
              </a:rPr>
              <a:t>Гормоны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08D8BCF2-B999-42AF-97E8-8D51C1500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3357563"/>
            <a:ext cx="187325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336600"/>
                </a:solidFill>
              </a:rPr>
              <a:t>Другие железы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A3A3296A-1334-4701-B27B-D73B8F17A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5013325"/>
            <a:ext cx="208915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336600"/>
                </a:solidFill>
              </a:rPr>
              <a:t>Органы-мишени</a:t>
            </a:r>
          </a:p>
        </p:txBody>
      </p:sp>
      <p:sp>
        <p:nvSpPr>
          <p:cNvPr id="7177" name="Line 9">
            <a:extLst>
              <a:ext uri="{FF2B5EF4-FFF2-40B4-BE49-F238E27FC236}">
                <a16:creationId xmlns:a16="http://schemas.microsoft.com/office/drawing/2014/main" id="{72022BDF-2239-4037-A8E6-8770E851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1412875"/>
            <a:ext cx="1588" cy="503238"/>
          </a:xfrm>
          <a:prstGeom prst="line">
            <a:avLst/>
          </a:prstGeom>
          <a:noFill/>
          <a:ln w="38160" cap="sq">
            <a:solidFill>
              <a:srgbClr val="7B522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8" name="Line 10">
            <a:extLst>
              <a:ext uri="{FF2B5EF4-FFF2-40B4-BE49-F238E27FC236}">
                <a16:creationId xmlns:a16="http://schemas.microsoft.com/office/drawing/2014/main" id="{8ED14D68-8A61-4A20-9828-7C616B6DBA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2492375"/>
            <a:ext cx="1588" cy="504825"/>
          </a:xfrm>
          <a:prstGeom prst="line">
            <a:avLst/>
          </a:prstGeom>
          <a:noFill/>
          <a:ln w="38160" cap="sq">
            <a:solidFill>
              <a:srgbClr val="7B522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9" name="Line 11">
            <a:extLst>
              <a:ext uri="{FF2B5EF4-FFF2-40B4-BE49-F238E27FC236}">
                <a16:creationId xmlns:a16="http://schemas.microsoft.com/office/drawing/2014/main" id="{0D8B2708-9F8F-456C-917C-F29604E2D6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3573463"/>
            <a:ext cx="1588" cy="576262"/>
          </a:xfrm>
          <a:prstGeom prst="line">
            <a:avLst/>
          </a:prstGeom>
          <a:noFill/>
          <a:ln w="38160" cap="sq">
            <a:solidFill>
              <a:srgbClr val="7B522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0" name="Line 12">
            <a:extLst>
              <a:ext uri="{FF2B5EF4-FFF2-40B4-BE49-F238E27FC236}">
                <a16:creationId xmlns:a16="http://schemas.microsoft.com/office/drawing/2014/main" id="{62A97C1E-C56A-485E-96A7-FB4B82CF38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4724400"/>
            <a:ext cx="1588" cy="504825"/>
          </a:xfrm>
          <a:prstGeom prst="line">
            <a:avLst/>
          </a:prstGeom>
          <a:noFill/>
          <a:ln w="38160" cap="sq">
            <a:solidFill>
              <a:srgbClr val="7B522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1" name="Line 13">
            <a:extLst>
              <a:ext uri="{FF2B5EF4-FFF2-40B4-BE49-F238E27FC236}">
                <a16:creationId xmlns:a16="http://schemas.microsoft.com/office/drawing/2014/main" id="{8345A59E-409A-419E-AE33-D9F480BE06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2138" y="4867275"/>
            <a:ext cx="1008062" cy="579438"/>
          </a:xfrm>
          <a:prstGeom prst="line">
            <a:avLst/>
          </a:prstGeom>
          <a:noFill/>
          <a:ln w="38160" cap="sq">
            <a:solidFill>
              <a:srgbClr val="7B522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2" name="Line 14">
            <a:extLst>
              <a:ext uri="{FF2B5EF4-FFF2-40B4-BE49-F238E27FC236}">
                <a16:creationId xmlns:a16="http://schemas.microsoft.com/office/drawing/2014/main" id="{92701207-3CD8-4FE9-878C-E3F9E5E2A7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7763" y="3932238"/>
            <a:ext cx="865187" cy="938212"/>
          </a:xfrm>
          <a:prstGeom prst="line">
            <a:avLst/>
          </a:prstGeom>
          <a:noFill/>
          <a:ln w="38160" cap="sq">
            <a:solidFill>
              <a:srgbClr val="7B522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3" name="Line 15">
            <a:extLst>
              <a:ext uri="{FF2B5EF4-FFF2-40B4-BE49-F238E27FC236}">
                <a16:creationId xmlns:a16="http://schemas.microsoft.com/office/drawing/2014/main" id="{B9C49E06-FCEA-4F83-BB45-A57E29095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7763" y="4868863"/>
            <a:ext cx="936625" cy="720725"/>
          </a:xfrm>
          <a:prstGeom prst="line">
            <a:avLst/>
          </a:prstGeom>
          <a:noFill/>
          <a:ln w="38160" cap="sq">
            <a:solidFill>
              <a:srgbClr val="7B522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id="{E13B119B-597D-4BB4-95E7-CAC321613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0"/>
            <a:ext cx="4248150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spcBef>
                <a:spcPts val="2500"/>
              </a:spcBef>
              <a:buClrTx/>
              <a:buFontTx/>
              <a:buNone/>
            </a:pPr>
            <a:r>
              <a:rPr lang="ru-RU" altLang="ru-RU" sz="4000" b="1" i="1">
                <a:solidFill>
                  <a:srgbClr val="800000"/>
                </a:solidFill>
                <a:latin typeface="Bookman Old Style" panose="02050604050505020204" pitchFamily="18" charset="0"/>
              </a:rPr>
              <a:t>Взаимосвязь нервной и эндокринной систем.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2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2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40" fill="hold"/>
                                        <p:tgtEl>
                                          <p:spTgt spid="71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40" fill="hold"/>
                                        <p:tgtEl>
                                          <p:spTgt spid="71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20" fill="hold"/>
                                        <p:tgtEl>
                                          <p:spTgt spid="71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20" fill="hold"/>
                                        <p:tgtEl>
                                          <p:spTgt spid="71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40" fill="hold"/>
                                        <p:tgtEl>
                                          <p:spTgt spid="71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40" fill="hold"/>
                                        <p:tgtEl>
                                          <p:spTgt spid="71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30" fill="hold"/>
                                        <p:tgtEl>
                                          <p:spTgt spid="71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30" fill="hold"/>
                                        <p:tgtEl>
                                          <p:spTgt spid="71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50" fill="hold"/>
                                        <p:tgtEl>
                                          <p:spTgt spid="71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50" fill="hold"/>
                                        <p:tgtEl>
                                          <p:spTgt spid="71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20" fill="hold"/>
                                        <p:tgtEl>
                                          <p:spTgt spid="71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20" fill="hold"/>
                                        <p:tgtEl>
                                          <p:spTgt spid="71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140" fill="hold"/>
                                        <p:tgtEl>
                                          <p:spTgt spid="717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140" fill="hold"/>
                                        <p:tgtEl>
                                          <p:spTgt spid="717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3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3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13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13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83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83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1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1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1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1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3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3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2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2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utoUpdateAnimBg="0"/>
      <p:bldP spid="7170" grpId="0" autoUpdateAnimBg="0"/>
      <p:bldP spid="7171" grpId="0" autoUpdateAnimBg="0"/>
      <p:bldP spid="7172" grpId="0" autoUpdateAnimBg="0"/>
      <p:bldP spid="7173" grpId="0" autoUpdateAnimBg="0"/>
      <p:bldP spid="7174" grpId="0" autoUpdateAnimBg="0"/>
      <p:bldP spid="7175" grpId="0" autoUpdateAnimBg="0"/>
      <p:bldP spid="7176" grpId="0" autoUpdateAnimBg="0"/>
      <p:bldP spid="7177" grpId="0" autoUpdateAnimBg="0"/>
      <p:bldP spid="7178" grpId="0" autoUpdateAnimBg="0"/>
      <p:bldP spid="7179" grpId="0" autoUpdateAnimBg="0"/>
      <p:bldP spid="7180" grpId="0" autoUpdateAnimBg="0"/>
      <p:bldP spid="7181" grpId="0" autoUpdateAnimBg="0"/>
      <p:bldP spid="7182" grpId="0" autoUpdateAnimBg="0"/>
      <p:bldP spid="7183" grpId="0" autoUpdateAnimBg="0"/>
      <p:bldP spid="718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>
            <a:extLst>
              <a:ext uri="{FF2B5EF4-FFF2-40B4-BE49-F238E27FC236}">
                <a16:creationId xmlns:a16="http://schemas.microsoft.com/office/drawing/2014/main" id="{B5CA7658-978B-4CA7-AF85-CDB4E1196551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-9525"/>
            <a:ext cx="8891587" cy="6605588"/>
            <a:chOff x="13" y="-6"/>
            <a:chExt cx="5601" cy="4161"/>
          </a:xfrm>
        </p:grpSpPr>
        <p:cxnSp>
          <p:nvCxnSpPr>
            <p:cNvPr id="8194" name="AutoShape 2">
              <a:extLst>
                <a:ext uri="{FF2B5EF4-FFF2-40B4-BE49-F238E27FC236}">
                  <a16:creationId xmlns:a16="http://schemas.microsoft.com/office/drawing/2014/main" id="{CAD63FAF-F5F9-4B8D-B81C-B15AA062BC14}"/>
                </a:ext>
              </a:extLst>
            </p:cNvPr>
            <p:cNvCxnSpPr>
              <a:cxnSpLocks noChangeShapeType="1"/>
              <a:stCxn id="8214" idx="0"/>
              <a:endCxn id="8210" idx="2"/>
            </p:cNvCxnSpPr>
            <p:nvPr/>
          </p:nvCxnSpPr>
          <p:spPr bwMode="auto">
            <a:xfrm rot="16200000" flipV="1">
              <a:off x="4911" y="2130"/>
              <a:ext cx="145" cy="386"/>
            </a:xfrm>
            <a:prstGeom prst="bentConnector3">
              <a:avLst>
                <a:gd name="adj1" fmla="val 58421"/>
              </a:avLst>
            </a:prstGeom>
            <a:noFill/>
            <a:ln w="28440" cap="sq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195" name="AutoShape 3">
              <a:extLst>
                <a:ext uri="{FF2B5EF4-FFF2-40B4-BE49-F238E27FC236}">
                  <a16:creationId xmlns:a16="http://schemas.microsoft.com/office/drawing/2014/main" id="{B67112E6-FF8E-4185-BDD0-65B556EB38D1}"/>
                </a:ext>
              </a:extLst>
            </p:cNvPr>
            <p:cNvCxnSpPr>
              <a:cxnSpLocks noChangeShapeType="1"/>
              <a:stCxn id="8213" idx="0"/>
              <a:endCxn id="8210" idx="2"/>
            </p:cNvCxnSpPr>
            <p:nvPr/>
          </p:nvCxnSpPr>
          <p:spPr bwMode="auto">
            <a:xfrm rot="16200000">
              <a:off x="4447" y="2043"/>
              <a:ext cx="137" cy="551"/>
            </a:xfrm>
            <a:prstGeom prst="bentConnector3">
              <a:avLst>
                <a:gd name="adj1" fmla="val 59000"/>
              </a:avLst>
            </a:prstGeom>
            <a:noFill/>
            <a:ln w="28440" cap="sq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196" name="AutoShape 4">
              <a:extLst>
                <a:ext uri="{FF2B5EF4-FFF2-40B4-BE49-F238E27FC236}">
                  <a16:creationId xmlns:a16="http://schemas.microsoft.com/office/drawing/2014/main" id="{926CBFC5-F349-4C2C-835A-6CDCCB34DE7F}"/>
                </a:ext>
              </a:extLst>
            </p:cNvPr>
            <p:cNvCxnSpPr>
              <a:cxnSpLocks noChangeShapeType="1"/>
              <a:stCxn id="8212" idx="0"/>
              <a:endCxn id="8209" idx="2"/>
            </p:cNvCxnSpPr>
            <p:nvPr/>
          </p:nvCxnSpPr>
          <p:spPr bwMode="auto">
            <a:xfrm rot="16200000" flipV="1">
              <a:off x="2817" y="2771"/>
              <a:ext cx="136" cy="0"/>
            </a:xfrm>
            <a:prstGeom prst="bentConnector2">
              <a:avLst/>
            </a:prstGeom>
            <a:noFill/>
            <a:ln w="28440" cap="sq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197" name="AutoShape 5">
              <a:extLst>
                <a:ext uri="{FF2B5EF4-FFF2-40B4-BE49-F238E27FC236}">
                  <a16:creationId xmlns:a16="http://schemas.microsoft.com/office/drawing/2014/main" id="{DD2E80D3-7F97-4189-B2FB-2BAE17589F2F}"/>
                </a:ext>
              </a:extLst>
            </p:cNvPr>
            <p:cNvCxnSpPr>
              <a:cxnSpLocks noChangeShapeType="1"/>
              <a:stCxn id="8211" idx="0"/>
              <a:endCxn id="8208" idx="2"/>
            </p:cNvCxnSpPr>
            <p:nvPr/>
          </p:nvCxnSpPr>
          <p:spPr bwMode="auto">
            <a:xfrm rot="16200000">
              <a:off x="931" y="2748"/>
              <a:ext cx="92" cy="1"/>
            </a:xfrm>
            <a:prstGeom prst="bentConnector3">
              <a:avLst>
                <a:gd name="adj1" fmla="val 63338"/>
              </a:avLst>
            </a:prstGeom>
            <a:noFill/>
            <a:ln w="28440" cap="sq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198" name="AutoShape 6">
              <a:extLst>
                <a:ext uri="{FF2B5EF4-FFF2-40B4-BE49-F238E27FC236}">
                  <a16:creationId xmlns:a16="http://schemas.microsoft.com/office/drawing/2014/main" id="{C3CDCF63-7B3A-4992-AE9B-DBFC7579AE21}"/>
                </a:ext>
              </a:extLst>
            </p:cNvPr>
            <p:cNvCxnSpPr>
              <a:cxnSpLocks noChangeShapeType="1"/>
              <a:stCxn id="8210" idx="0"/>
              <a:endCxn id="8207" idx="2"/>
            </p:cNvCxnSpPr>
            <p:nvPr/>
          </p:nvCxnSpPr>
          <p:spPr bwMode="auto">
            <a:xfrm rot="16200000" flipV="1">
              <a:off x="4722" y="1637"/>
              <a:ext cx="137" cy="2"/>
            </a:xfrm>
            <a:prstGeom prst="bentConnector3">
              <a:avLst>
                <a:gd name="adj1" fmla="val 58833"/>
              </a:avLst>
            </a:prstGeom>
            <a:noFill/>
            <a:ln w="28440" cap="sq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199" name="AutoShape 7">
              <a:extLst>
                <a:ext uri="{FF2B5EF4-FFF2-40B4-BE49-F238E27FC236}">
                  <a16:creationId xmlns:a16="http://schemas.microsoft.com/office/drawing/2014/main" id="{E7E14EEA-A48B-4BB8-BD71-8221530396CE}"/>
                </a:ext>
              </a:extLst>
            </p:cNvPr>
            <p:cNvCxnSpPr>
              <a:cxnSpLocks noChangeShapeType="1"/>
              <a:stCxn id="8209" idx="0"/>
              <a:endCxn id="8206" idx="2"/>
            </p:cNvCxnSpPr>
            <p:nvPr/>
          </p:nvCxnSpPr>
          <p:spPr bwMode="auto">
            <a:xfrm rot="16200000" flipV="1">
              <a:off x="2816" y="1638"/>
              <a:ext cx="138" cy="0"/>
            </a:xfrm>
            <a:prstGeom prst="bentConnector2">
              <a:avLst/>
            </a:prstGeom>
            <a:noFill/>
            <a:ln w="28440" cap="sq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200" name="AutoShape 8">
              <a:extLst>
                <a:ext uri="{FF2B5EF4-FFF2-40B4-BE49-F238E27FC236}">
                  <a16:creationId xmlns:a16="http://schemas.microsoft.com/office/drawing/2014/main" id="{0492205D-090B-45E2-B369-E8D028C3C5E4}"/>
                </a:ext>
              </a:extLst>
            </p:cNvPr>
            <p:cNvCxnSpPr>
              <a:cxnSpLocks noChangeShapeType="1"/>
              <a:stCxn id="8208" idx="0"/>
              <a:endCxn id="8205" idx="2"/>
            </p:cNvCxnSpPr>
            <p:nvPr/>
          </p:nvCxnSpPr>
          <p:spPr bwMode="auto">
            <a:xfrm rot="16200000">
              <a:off x="934" y="1614"/>
              <a:ext cx="92" cy="1"/>
            </a:xfrm>
            <a:prstGeom prst="bentConnector3">
              <a:avLst>
                <a:gd name="adj1" fmla="val 63431"/>
              </a:avLst>
            </a:prstGeom>
            <a:noFill/>
            <a:ln w="28440" cap="sq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201" name="AutoShape 9">
              <a:extLst>
                <a:ext uri="{FF2B5EF4-FFF2-40B4-BE49-F238E27FC236}">
                  <a16:creationId xmlns:a16="http://schemas.microsoft.com/office/drawing/2014/main" id="{947B4C82-531A-4A4E-A77B-2ED3A3D5E01C}"/>
                </a:ext>
              </a:extLst>
            </p:cNvPr>
            <p:cNvCxnSpPr>
              <a:cxnSpLocks noChangeShapeType="1"/>
              <a:stCxn id="8207" idx="0"/>
              <a:endCxn id="8204" idx="2"/>
            </p:cNvCxnSpPr>
            <p:nvPr/>
          </p:nvCxnSpPr>
          <p:spPr bwMode="auto">
            <a:xfrm rot="16200000" flipV="1">
              <a:off x="3734" y="15"/>
              <a:ext cx="201" cy="1912"/>
            </a:xfrm>
            <a:prstGeom prst="bentConnector5">
              <a:avLst>
                <a:gd name="adj1" fmla="val 538435"/>
                <a:gd name="adj2" fmla="val 150690"/>
                <a:gd name="adj3" fmla="val 27097"/>
              </a:avLst>
            </a:prstGeom>
            <a:noFill/>
            <a:ln w="28440" cap="sq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202" name="AutoShape 10">
              <a:extLst>
                <a:ext uri="{FF2B5EF4-FFF2-40B4-BE49-F238E27FC236}">
                  <a16:creationId xmlns:a16="http://schemas.microsoft.com/office/drawing/2014/main" id="{BA18D0E2-B407-4EAA-AF4A-D4B2A9592D72}"/>
                </a:ext>
              </a:extLst>
            </p:cNvPr>
            <p:cNvCxnSpPr>
              <a:cxnSpLocks noChangeShapeType="1"/>
              <a:stCxn id="8206" idx="0"/>
              <a:endCxn id="8204" idx="2"/>
            </p:cNvCxnSpPr>
            <p:nvPr/>
          </p:nvCxnSpPr>
          <p:spPr bwMode="auto">
            <a:xfrm rot="16200000" flipV="1">
              <a:off x="2793" y="957"/>
              <a:ext cx="179" cy="5"/>
            </a:xfrm>
            <a:prstGeom prst="bentConnector3">
              <a:avLst>
                <a:gd name="adj1" fmla="val 56815"/>
              </a:avLst>
            </a:prstGeom>
            <a:noFill/>
            <a:ln w="28440" cap="sq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203" name="AutoShape 11">
              <a:extLst>
                <a:ext uri="{FF2B5EF4-FFF2-40B4-BE49-F238E27FC236}">
                  <a16:creationId xmlns:a16="http://schemas.microsoft.com/office/drawing/2014/main" id="{696E3169-75E9-4E18-AEA6-F593B3D4CA2F}"/>
                </a:ext>
              </a:extLst>
            </p:cNvPr>
            <p:cNvCxnSpPr>
              <a:cxnSpLocks noChangeShapeType="1"/>
              <a:stCxn id="8205" idx="0"/>
              <a:endCxn id="8204" idx="2"/>
            </p:cNvCxnSpPr>
            <p:nvPr/>
          </p:nvCxnSpPr>
          <p:spPr bwMode="auto">
            <a:xfrm rot="16200000">
              <a:off x="1840" y="10"/>
              <a:ext cx="179" cy="1899"/>
            </a:xfrm>
            <a:prstGeom prst="bentConnector5">
              <a:avLst>
                <a:gd name="adj1" fmla="val 95537"/>
                <a:gd name="adj2" fmla="val -50889"/>
                <a:gd name="adj3" fmla="val -374394"/>
              </a:avLst>
            </a:prstGeom>
            <a:noFill/>
            <a:ln w="28440" cap="sq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204" name="Rectangle 12">
              <a:extLst>
                <a:ext uri="{FF2B5EF4-FFF2-40B4-BE49-F238E27FC236}">
                  <a16:creationId xmlns:a16="http://schemas.microsoft.com/office/drawing/2014/main" id="{006846E3-DAF0-4EF4-A957-B75854E46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" y="164"/>
              <a:ext cx="1645" cy="706"/>
            </a:xfrm>
            <a:prstGeom prst="rect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 w="9360" cap="sq">
              <a:solidFill>
                <a:srgbClr val="008CC0"/>
              </a:solidFill>
              <a:miter lim="800000"/>
              <a:headEnd/>
              <a:tailEnd/>
            </a:ln>
            <a:effectLst>
              <a:outerShdw dist="63504" dir="19383908" algn="ctr" rotWithShape="0">
                <a:srgbClr val="009999"/>
              </a:outerShdw>
            </a:effectLst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2800" b="1" u="sng">
                  <a:solidFill>
                    <a:srgbClr val="002078"/>
                  </a:solidFill>
                  <a:latin typeface="Arial (Заголовки)"/>
                </a:rPr>
                <a:t>Железы</a:t>
              </a:r>
            </a:p>
          </p:txBody>
        </p:sp>
        <p:sp>
          <p:nvSpPr>
            <p:cNvPr id="8205" name="Rectangle 13">
              <a:extLst>
                <a:ext uri="{FF2B5EF4-FFF2-40B4-BE49-F238E27FC236}">
                  <a16:creationId xmlns:a16="http://schemas.microsoft.com/office/drawing/2014/main" id="{56D7C999-C765-4FE7-9519-949AED420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1049"/>
              <a:ext cx="1641" cy="520"/>
            </a:xfrm>
            <a:prstGeom prst="rect">
              <a:avLst/>
            </a:prstGeom>
            <a:blipFill dpi="0" rotWithShape="0">
              <a:blip r:embed="rId6"/>
              <a:srcRect/>
              <a:stretch>
                <a:fillRect/>
              </a:stretch>
            </a:blipFill>
            <a:ln w="9360" cap="sq">
              <a:solidFill>
                <a:srgbClr val="008CC0"/>
              </a:solidFill>
              <a:miter lim="800000"/>
              <a:headEnd/>
              <a:tailEnd/>
            </a:ln>
            <a:effectLst>
              <a:outerShdw dist="63504" dir="19383908" algn="ctr" rotWithShape="0">
                <a:srgbClr val="99CC00"/>
              </a:outerShdw>
            </a:effectLst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2200" b="1">
                  <a:solidFill>
                    <a:srgbClr val="1E1E1E"/>
                  </a:solidFill>
                  <a:latin typeface="Arial (Заголовки)"/>
                </a:rPr>
                <a:t>Внешней 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 b="1">
                  <a:solidFill>
                    <a:srgbClr val="1E1E1E"/>
                  </a:solidFill>
                  <a:latin typeface="Arial (Заголовки)"/>
                </a:rPr>
                <a:t>секреции</a:t>
              </a:r>
            </a:p>
          </p:txBody>
        </p:sp>
        <p:sp>
          <p:nvSpPr>
            <p:cNvPr id="8206" name="Rectangle 14">
              <a:extLst>
                <a:ext uri="{FF2B5EF4-FFF2-40B4-BE49-F238E27FC236}">
                  <a16:creationId xmlns:a16="http://schemas.microsoft.com/office/drawing/2014/main" id="{C3B33E00-6A4C-4305-959E-0657583BB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049"/>
              <a:ext cx="1640" cy="520"/>
            </a:xfrm>
            <a:prstGeom prst="rect">
              <a:avLst/>
            </a:prstGeom>
            <a:blipFill dpi="0" rotWithShape="0">
              <a:blip r:embed="rId6"/>
              <a:srcRect/>
              <a:stretch>
                <a:fillRect/>
              </a:stretch>
            </a:blipFill>
            <a:ln w="9360" cap="sq">
              <a:solidFill>
                <a:srgbClr val="008CC0"/>
              </a:solidFill>
              <a:miter lim="800000"/>
              <a:headEnd/>
              <a:tailEnd/>
            </a:ln>
            <a:effectLst>
              <a:outerShdw dist="63504" dir="19383908" algn="ctr" rotWithShape="0">
                <a:srgbClr val="99CC00"/>
              </a:outerShdw>
            </a:effectLst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2200" b="1">
                  <a:solidFill>
                    <a:srgbClr val="1E1E1E"/>
                  </a:solidFill>
                  <a:latin typeface="Arial (Заголовки)"/>
                </a:rPr>
                <a:t>Внутренней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 b="1">
                  <a:solidFill>
                    <a:srgbClr val="1E1E1E"/>
                  </a:solidFill>
                  <a:latin typeface="Arial (Заголовки)"/>
                </a:rPr>
                <a:t>секреции</a:t>
              </a:r>
            </a:p>
          </p:txBody>
        </p:sp>
        <p:sp>
          <p:nvSpPr>
            <p:cNvPr id="8207" name="Rectangle 15">
              <a:extLst>
                <a:ext uri="{FF2B5EF4-FFF2-40B4-BE49-F238E27FC236}">
                  <a16:creationId xmlns:a16="http://schemas.microsoft.com/office/drawing/2014/main" id="{DE8E31A2-544D-4DCB-A0F3-E243EB052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1071"/>
              <a:ext cx="1645" cy="498"/>
            </a:xfrm>
            <a:prstGeom prst="rect">
              <a:avLst/>
            </a:prstGeom>
            <a:blipFill dpi="0" rotWithShape="0">
              <a:blip r:embed="rId7"/>
              <a:srcRect/>
              <a:stretch>
                <a:fillRect/>
              </a:stretch>
            </a:blipFill>
            <a:ln w="9360" cap="sq">
              <a:solidFill>
                <a:srgbClr val="008CC0"/>
              </a:solidFill>
              <a:miter lim="800000"/>
              <a:headEnd/>
              <a:tailEnd/>
            </a:ln>
            <a:effectLst>
              <a:outerShdw dist="63504" dir="19383908" algn="ctr" rotWithShape="0">
                <a:srgbClr val="99CC00"/>
              </a:outerShdw>
            </a:effectLst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2200" b="1">
                  <a:solidFill>
                    <a:srgbClr val="1E1E1E"/>
                  </a:solidFill>
                  <a:latin typeface="Arial (Заголовки)"/>
                </a:rPr>
                <a:t>Смешанной 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 b="1">
                  <a:solidFill>
                    <a:srgbClr val="1E1E1E"/>
                  </a:solidFill>
                  <a:latin typeface="Arial (Заголовки)"/>
                </a:rPr>
                <a:t>секреции</a:t>
              </a:r>
            </a:p>
          </p:txBody>
        </p:sp>
        <p:sp>
          <p:nvSpPr>
            <p:cNvPr id="8208" name="Rectangle 16">
              <a:extLst>
                <a:ext uri="{FF2B5EF4-FFF2-40B4-BE49-F238E27FC236}">
                  <a16:creationId xmlns:a16="http://schemas.microsoft.com/office/drawing/2014/main" id="{9A1DB0A5-07BF-4A3D-8826-73465489C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661"/>
              <a:ext cx="1640" cy="1042"/>
            </a:xfrm>
            <a:prstGeom prst="rect">
              <a:avLst/>
            </a:prstGeom>
            <a:blipFill dpi="0" rotWithShape="0">
              <a:blip r:embed="rId8"/>
              <a:srcRect/>
              <a:stretch>
                <a:fillRect/>
              </a:stretch>
            </a:blipFill>
            <a:ln w="9360" cap="sq">
              <a:solidFill>
                <a:srgbClr val="000000"/>
              </a:solidFill>
              <a:miter lim="800000"/>
              <a:headEnd/>
              <a:tailEnd/>
            </a:ln>
            <a:effectLst>
              <a:outerShdw dist="63504" dir="19383908" algn="ctr" rotWithShape="0">
                <a:srgbClr val="BBE0E3"/>
              </a:outerShdw>
            </a:effectLst>
          </p:spPr>
          <p:txBody>
            <a:bodyPr wrap="none" lIns="0" tIns="0" rIns="0" bIns="0" anchor="ctr"/>
            <a:lstStyle>
              <a:lvl1pPr marL="342900" indent="-341313"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1pPr>
              <a:lvl2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2pPr>
              <a:lvl3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3pPr>
              <a:lvl4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4pPr>
              <a:lvl5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2200" b="1">
                  <a:solidFill>
                    <a:srgbClr val="0034BD"/>
                  </a:solidFill>
                  <a:latin typeface="Arial (Заголовки)"/>
                </a:rPr>
                <a:t>Сальные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 b="1">
                  <a:solidFill>
                    <a:srgbClr val="0034BD"/>
                  </a:solidFill>
                  <a:latin typeface="Arial (Заголовки)"/>
                </a:rPr>
                <a:t>Слюнные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 b="1">
                  <a:solidFill>
                    <a:srgbClr val="0034BD"/>
                  </a:solidFill>
                  <a:latin typeface="Arial (Заголовки)"/>
                </a:rPr>
                <a:t>Потовые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 b="1">
                  <a:solidFill>
                    <a:srgbClr val="0034BD"/>
                  </a:solidFill>
                  <a:latin typeface="Arial (Заголовки)"/>
                </a:rPr>
                <a:t>Желудочные</a:t>
              </a:r>
            </a:p>
          </p:txBody>
        </p:sp>
        <p:sp>
          <p:nvSpPr>
            <p:cNvPr id="8209" name="Rectangle 17">
              <a:extLst>
                <a:ext uri="{FF2B5EF4-FFF2-40B4-BE49-F238E27FC236}">
                  <a16:creationId xmlns:a16="http://schemas.microsoft.com/office/drawing/2014/main" id="{CC3E7285-0C71-4C3D-B789-826017B7F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707"/>
              <a:ext cx="1640" cy="996"/>
            </a:xfrm>
            <a:prstGeom prst="rect">
              <a:avLst/>
            </a:prstGeom>
            <a:blipFill dpi="0" rotWithShape="0">
              <a:blip r:embed="rId9"/>
              <a:srcRect/>
              <a:stretch>
                <a:fillRect/>
              </a:stretch>
            </a:blipFill>
            <a:ln w="9360" cap="sq">
              <a:solidFill>
                <a:srgbClr val="000000"/>
              </a:solidFill>
              <a:miter lim="800000"/>
              <a:headEnd/>
              <a:tailEnd/>
            </a:ln>
            <a:effectLst>
              <a:outerShdw dist="63504" dir="19383908" algn="ctr" rotWithShape="0">
                <a:srgbClr val="BBE0E3"/>
              </a:outerShdw>
            </a:effectLst>
          </p:spPr>
          <p:txBody>
            <a:bodyPr wrap="none" lIns="0" tIns="0" rIns="0" bIns="0" anchor="ctr"/>
            <a:lstStyle>
              <a:lvl1pPr marL="342900" indent="-341313"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1pPr>
              <a:lvl2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2pPr>
              <a:lvl3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3pPr>
              <a:lvl4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4pPr>
              <a:lvl5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2200" b="1">
                  <a:solidFill>
                    <a:srgbClr val="0034BD"/>
                  </a:solidFill>
                  <a:latin typeface="Arial (Заголовки)"/>
                </a:rPr>
                <a:t>Гипофиз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 b="1">
                  <a:solidFill>
                    <a:srgbClr val="0034BD"/>
                  </a:solidFill>
                  <a:latin typeface="Arial (Заголовки)"/>
                </a:rPr>
                <a:t>Эпифиз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 b="1">
                  <a:solidFill>
                    <a:srgbClr val="0034BD"/>
                  </a:solidFill>
                  <a:latin typeface="Arial (Заголовки)"/>
                </a:rPr>
                <a:t>Щитовидная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 b="1">
                  <a:solidFill>
                    <a:srgbClr val="0034BD"/>
                  </a:solidFill>
                  <a:latin typeface="Arial (Заголовки)"/>
                </a:rPr>
                <a:t>Надпочечники</a:t>
              </a:r>
            </a:p>
          </p:txBody>
        </p:sp>
        <p:sp>
          <p:nvSpPr>
            <p:cNvPr id="8210" name="Rectangle 18">
              <a:extLst>
                <a:ext uri="{FF2B5EF4-FFF2-40B4-BE49-F238E27FC236}">
                  <a16:creationId xmlns:a16="http://schemas.microsoft.com/office/drawing/2014/main" id="{678EE4F6-FF8D-4879-8ACF-6024A74BE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1706"/>
              <a:ext cx="1645" cy="544"/>
            </a:xfrm>
            <a:prstGeom prst="rect">
              <a:avLst/>
            </a:prstGeom>
            <a:blipFill dpi="0" rotWithShape="0">
              <a:blip r:embed="rId10"/>
              <a:srcRect/>
              <a:stretch>
                <a:fillRect/>
              </a:stretch>
            </a:blipFill>
            <a:ln w="9360" cap="sq">
              <a:solidFill>
                <a:srgbClr val="000000"/>
              </a:solidFill>
              <a:miter lim="800000"/>
              <a:headEnd/>
              <a:tailEnd/>
            </a:ln>
            <a:effectLst>
              <a:outerShdw dist="63504" dir="19383908" algn="ctr" rotWithShape="0">
                <a:srgbClr val="BBE0E3"/>
              </a:outerShdw>
            </a:effectLst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2200" b="1">
                  <a:solidFill>
                    <a:srgbClr val="0034BD"/>
                  </a:solidFill>
                  <a:latin typeface="Arial (Заголовки)"/>
                </a:rPr>
                <a:t>Поджелудочная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 b="1">
                  <a:solidFill>
                    <a:srgbClr val="0034BD"/>
                  </a:solidFill>
                  <a:latin typeface="Arial (Заголовки)"/>
                </a:rPr>
                <a:t>Половые </a:t>
              </a:r>
            </a:p>
          </p:txBody>
        </p:sp>
        <p:sp>
          <p:nvSpPr>
            <p:cNvPr id="8211" name="Rectangle 19">
              <a:extLst>
                <a:ext uri="{FF2B5EF4-FFF2-40B4-BE49-F238E27FC236}">
                  <a16:creationId xmlns:a16="http://schemas.microsoft.com/office/drawing/2014/main" id="{37E4D9F9-883E-4E09-BE51-6AF2987C4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2795"/>
              <a:ext cx="1636" cy="1269"/>
            </a:xfrm>
            <a:prstGeom prst="rect">
              <a:avLst/>
            </a:prstGeom>
            <a:blipFill dpi="0" rotWithShape="0">
              <a:blip r:embed="rId11"/>
              <a:srcRect/>
              <a:stretch>
                <a:fillRect/>
              </a:stretch>
            </a:blipFill>
            <a:ln w="9360" cap="sq">
              <a:solidFill>
                <a:srgbClr val="000000"/>
              </a:solidFill>
              <a:miter lim="800000"/>
              <a:headEnd/>
              <a:tailEnd/>
            </a:ln>
            <a:effectLst>
              <a:outerShdw dist="63504" dir="19383908" algn="ctr" rotWithShape="0">
                <a:srgbClr val="BBE0E3"/>
              </a:outerShdw>
            </a:effectLst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2200" b="1" u="sng">
                  <a:solidFill>
                    <a:srgbClr val="002078"/>
                  </a:solidFill>
                  <a:latin typeface="Arial (Заголовки)"/>
                </a:rPr>
                <a:t>Секрет не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 b="1" u="sng">
                  <a:solidFill>
                    <a:srgbClr val="002078"/>
                  </a:solidFill>
                  <a:latin typeface="Arial (Заголовки)"/>
                </a:rPr>
                <a:t>гормон</a:t>
              </a:r>
              <a:r>
                <a:rPr lang="ru-RU" altLang="ru-RU" sz="2200" u="sng">
                  <a:solidFill>
                    <a:srgbClr val="002078"/>
                  </a:solidFill>
                </a:rPr>
                <a:t>, 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>
                  <a:solidFill>
                    <a:srgbClr val="002078"/>
                  </a:solidFill>
                </a:rPr>
                <a:t>выделяется наружу,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>
                  <a:solidFill>
                    <a:srgbClr val="002078"/>
                  </a:solidFill>
                </a:rPr>
                <a:t>в протоки, в полые 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>
                  <a:solidFill>
                    <a:srgbClr val="002078"/>
                  </a:solidFill>
                </a:rPr>
                <a:t>органы</a:t>
              </a:r>
            </a:p>
          </p:txBody>
        </p:sp>
        <p:sp>
          <p:nvSpPr>
            <p:cNvPr id="8212" name="Rectangle 20">
              <a:extLst>
                <a:ext uri="{FF2B5EF4-FFF2-40B4-BE49-F238E27FC236}">
                  <a16:creationId xmlns:a16="http://schemas.microsoft.com/office/drawing/2014/main" id="{BCAFC0F9-F07C-488A-976F-09B2530CE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839"/>
              <a:ext cx="1640" cy="1180"/>
            </a:xfrm>
            <a:prstGeom prst="rect">
              <a:avLst/>
            </a:prstGeom>
            <a:blipFill dpi="0" rotWithShape="0">
              <a:blip r:embed="rId12"/>
              <a:srcRect/>
              <a:stretch>
                <a:fillRect/>
              </a:stretch>
            </a:blipFill>
            <a:ln w="9360" cap="sq">
              <a:solidFill>
                <a:srgbClr val="000000"/>
              </a:solidFill>
              <a:miter lim="800000"/>
              <a:headEnd/>
              <a:tailEnd/>
            </a:ln>
            <a:effectLst>
              <a:outerShdw dist="63504" dir="19383908" algn="ctr" rotWithShape="0">
                <a:srgbClr val="BBE0E3"/>
              </a:outerShdw>
            </a:effectLst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2200" b="1" u="sng">
                  <a:solidFill>
                    <a:srgbClr val="002078"/>
                  </a:solidFill>
                  <a:latin typeface="Arial (Заголовки)"/>
                </a:rPr>
                <a:t>Только гормоны,</a:t>
              </a:r>
              <a:r>
                <a:rPr lang="ru-RU" altLang="ru-RU" sz="2200">
                  <a:solidFill>
                    <a:srgbClr val="002078"/>
                  </a:solidFill>
                </a:rPr>
                <a:t> 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>
                  <a:solidFill>
                    <a:srgbClr val="002078"/>
                  </a:solidFill>
                </a:rPr>
                <a:t>выделяются 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>
                  <a:solidFill>
                    <a:srgbClr val="002078"/>
                  </a:solidFill>
                </a:rPr>
                <a:t>в кровь</a:t>
              </a:r>
            </a:p>
          </p:txBody>
        </p:sp>
        <p:sp>
          <p:nvSpPr>
            <p:cNvPr id="8213" name="Rectangle 21">
              <a:extLst>
                <a:ext uri="{FF2B5EF4-FFF2-40B4-BE49-F238E27FC236}">
                  <a16:creationId xmlns:a16="http://schemas.microsoft.com/office/drawing/2014/main" id="{4E341535-9A73-421F-BBCF-6EB8D9F60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2387"/>
              <a:ext cx="906" cy="1768"/>
            </a:xfrm>
            <a:prstGeom prst="rect">
              <a:avLst/>
            </a:prstGeom>
            <a:blipFill dpi="0" rotWithShape="0">
              <a:blip r:embed="rId13"/>
              <a:srcRect/>
              <a:stretch>
                <a:fillRect/>
              </a:stretch>
            </a:blipFill>
            <a:ln w="9360" cap="sq">
              <a:solidFill>
                <a:srgbClr val="000000"/>
              </a:solidFill>
              <a:miter lim="800000"/>
              <a:headEnd/>
              <a:tailEnd/>
            </a:ln>
            <a:effectLst>
              <a:outerShdw dist="63504" dir="19383908" algn="ctr" rotWithShape="0">
                <a:srgbClr val="BBE0E3"/>
              </a:outerShdw>
            </a:effectLst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2200" b="1" u="sng">
                  <a:solidFill>
                    <a:srgbClr val="002078"/>
                  </a:solidFill>
                  <a:latin typeface="Arial (Заголовки)"/>
                </a:rPr>
                <a:t>Гормоны</a:t>
              </a:r>
              <a:r>
                <a:rPr lang="ru-RU" altLang="ru-RU" sz="2200" u="sng">
                  <a:solidFill>
                    <a:srgbClr val="002078"/>
                  </a:solidFill>
                </a:rPr>
                <a:t>,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>
                  <a:solidFill>
                    <a:srgbClr val="002078"/>
                  </a:solidFill>
                </a:rPr>
                <a:t>выделя-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>
                  <a:solidFill>
                    <a:srgbClr val="002078"/>
                  </a:solidFill>
                </a:rPr>
                <a:t>ются в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>
                  <a:solidFill>
                    <a:srgbClr val="002078"/>
                  </a:solidFill>
                </a:rPr>
                <a:t>кровь</a:t>
              </a:r>
            </a:p>
          </p:txBody>
        </p:sp>
        <p:sp>
          <p:nvSpPr>
            <p:cNvPr id="8214" name="Rectangle 22">
              <a:extLst>
                <a:ext uri="{FF2B5EF4-FFF2-40B4-BE49-F238E27FC236}">
                  <a16:creationId xmlns:a16="http://schemas.microsoft.com/office/drawing/2014/main" id="{9E2A8568-EF0F-48D7-8101-D2D466044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2395"/>
              <a:ext cx="874" cy="1760"/>
            </a:xfrm>
            <a:prstGeom prst="rect">
              <a:avLst/>
            </a:prstGeom>
            <a:blipFill dpi="0" rotWithShape="0">
              <a:blip r:embed="rId14"/>
              <a:srcRect/>
              <a:stretch>
                <a:fillRect/>
              </a:stretch>
            </a:blipFill>
            <a:ln w="9360" cap="sq">
              <a:solidFill>
                <a:srgbClr val="000000"/>
              </a:solidFill>
              <a:miter lim="800000"/>
              <a:headEnd/>
              <a:tailEnd/>
            </a:ln>
            <a:effectLst>
              <a:outerShdw dist="63504" dir="19383908" algn="ctr" rotWithShape="0">
                <a:srgbClr val="BBE0E3"/>
              </a:outerShdw>
            </a:effectLst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Noto Sans CJK SC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altLang="ru-RU" sz="2200" b="1" u="sng">
                  <a:solidFill>
                    <a:srgbClr val="002078"/>
                  </a:solidFill>
                  <a:latin typeface="Arial (Заголовки)"/>
                </a:rPr>
                <a:t>Другие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 b="1" u="sng">
                  <a:solidFill>
                    <a:srgbClr val="002078"/>
                  </a:solidFill>
                  <a:latin typeface="Arial (Заголовки)"/>
                </a:rPr>
                <a:t>секреты</a:t>
              </a:r>
              <a:r>
                <a:rPr lang="ru-RU" altLang="ru-RU" sz="2200" u="sng">
                  <a:solidFill>
                    <a:srgbClr val="002078"/>
                  </a:solidFill>
                </a:rPr>
                <a:t>,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>
                  <a:solidFill>
                    <a:srgbClr val="002078"/>
                  </a:solidFill>
                </a:rPr>
                <a:t>выделя-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>
                  <a:solidFill>
                    <a:srgbClr val="002078"/>
                  </a:solidFill>
                </a:rPr>
                <a:t>ются 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>
                  <a:solidFill>
                    <a:srgbClr val="002078"/>
                  </a:solidFill>
                </a:rPr>
                <a:t>наружу,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>
                  <a:solidFill>
                    <a:srgbClr val="002078"/>
                  </a:solidFill>
                </a:rPr>
                <a:t>в протоки,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>
                  <a:solidFill>
                    <a:srgbClr val="002078"/>
                  </a:solidFill>
                </a:rPr>
                <a:t> в полые </a:t>
              </a:r>
            </a:p>
            <a:p>
              <a:pPr algn="ctr">
                <a:buClrTx/>
                <a:buFontTx/>
                <a:buNone/>
              </a:pPr>
              <a:r>
                <a:rPr lang="ru-RU" altLang="ru-RU" sz="2200">
                  <a:solidFill>
                    <a:srgbClr val="002078"/>
                  </a:solidFill>
                </a:rPr>
                <a:t>органы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EDEC4286-6C27-4083-9FD0-76421B188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8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Гипофиз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DC607923-4296-4047-8535-CABBFEA46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91440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0363" indent="179388">
              <a:tabLst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30275" algn="l"/>
                <a:tab pos="1844675" algn="l"/>
                <a:tab pos="2759075" algn="l"/>
                <a:tab pos="3673475" algn="l"/>
                <a:tab pos="4587875" algn="l"/>
                <a:tab pos="5502275" algn="l"/>
                <a:tab pos="6416675" algn="l"/>
                <a:tab pos="7331075" algn="l"/>
                <a:tab pos="8245475" algn="l"/>
                <a:tab pos="9159875" algn="l"/>
                <a:tab pos="100742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ru-RU" altLang="ru-RU" sz="2800" b="1"/>
              <a:t>Контролирует работу всех эндокринных желез, регулирует рост и развитие организма.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endParaRPr lang="ru-RU" altLang="ru-RU" sz="1600" b="1" i="1"/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ru-RU" altLang="ru-RU" sz="2800" b="1" i="1"/>
              <a:t>Основной гормон – </a:t>
            </a:r>
          </a:p>
          <a:p>
            <a:pPr>
              <a:lnSpc>
                <a:spcPct val="85000"/>
              </a:lnSpc>
              <a:spcBef>
                <a:spcPts val="700"/>
              </a:spcBef>
              <a:buClrTx/>
              <a:buFontTx/>
              <a:buNone/>
            </a:pPr>
            <a:r>
              <a:rPr lang="ru-RU" altLang="ru-RU" sz="2800" b="1" i="1"/>
              <a:t>               </a:t>
            </a:r>
            <a:r>
              <a:rPr lang="ru-RU" altLang="ru-RU" sz="2800" b="1" i="1" u="sng">
                <a:solidFill>
                  <a:srgbClr val="006600"/>
                </a:solidFill>
              </a:rPr>
              <a:t>гормон роста</a:t>
            </a:r>
            <a:r>
              <a:rPr lang="ru-RU" altLang="ru-RU" sz="2800" b="1" i="1">
                <a:solidFill>
                  <a:srgbClr val="006600"/>
                </a:solidFill>
              </a:rPr>
              <a:t>.</a:t>
            </a:r>
          </a:p>
          <a:p>
            <a:pPr>
              <a:lnSpc>
                <a:spcPct val="85000"/>
              </a:lnSpc>
              <a:spcBef>
                <a:spcPts val="600"/>
              </a:spcBef>
              <a:buClrTx/>
              <a:buFontTx/>
              <a:buNone/>
            </a:pPr>
            <a:endParaRPr lang="ru-RU" altLang="ru-RU" sz="2400" b="1" i="1">
              <a:solidFill>
                <a:srgbClr val="006600"/>
              </a:solidFill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altLang="ru-RU" sz="3200" b="1" u="sng">
                <a:latin typeface="Times New Roman" panose="02020603050405020304" pitchFamily="18" charset="0"/>
              </a:rPr>
              <a:t>При гипофункции</a:t>
            </a:r>
            <a:r>
              <a:rPr lang="ru-RU" altLang="ru-RU" sz="3200" b="1" i="1"/>
              <a:t> – 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altLang="ru-RU" sz="3200" b="1" i="1">
                <a:solidFill>
                  <a:srgbClr val="EA081E"/>
                </a:solidFill>
              </a:rPr>
              <a:t>             </a:t>
            </a:r>
            <a:r>
              <a:rPr lang="ru-RU" altLang="ru-RU" sz="3200" b="1" i="1">
                <a:solidFill>
                  <a:srgbClr val="800000"/>
                </a:solidFill>
              </a:rPr>
              <a:t>карликовость.</a:t>
            </a:r>
          </a:p>
          <a:p>
            <a:pPr>
              <a:spcBef>
                <a:spcPts val="500"/>
              </a:spcBef>
              <a:buClrTx/>
              <a:buFontTx/>
              <a:buNone/>
            </a:pPr>
            <a:endParaRPr lang="ru-RU" altLang="ru-RU" sz="2000" b="1" i="1">
              <a:solidFill>
                <a:srgbClr val="800000"/>
              </a:solidFill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altLang="ru-RU" sz="3200" b="1" u="sng">
                <a:latin typeface="Times New Roman" panose="02020603050405020304" pitchFamily="18" charset="0"/>
              </a:rPr>
              <a:t>При гиперфункции</a:t>
            </a:r>
            <a:r>
              <a:rPr lang="ru-RU" altLang="ru-RU" sz="3200" b="1" i="1"/>
              <a:t> – 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ru-RU" altLang="ru-RU" sz="3200" b="1" i="1"/>
              <a:t>                    </a:t>
            </a:r>
            <a:r>
              <a:rPr lang="ru-RU" altLang="ru-RU" sz="3200" b="1" i="1">
                <a:solidFill>
                  <a:srgbClr val="800000"/>
                </a:solidFill>
              </a:rPr>
              <a:t>гигантизм.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44F48EBA-3675-455E-B25A-A1245876D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060575"/>
            <a:ext cx="3111500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8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8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9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9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autoUpdateAnimBg="0"/>
      <p:bldP spid="1024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84F10612-7FA0-4A51-BED7-7EC104D9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3014662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3F2B4552-F6C4-4E01-AD23-2D0AB7F98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7867"/>
          <a:stretch>
            <a:fillRect/>
          </a:stretch>
        </p:blipFill>
        <p:spPr bwMode="auto">
          <a:xfrm>
            <a:off x="3635375" y="1484313"/>
            <a:ext cx="5257800" cy="48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882" r="78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1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1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2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2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861B8949-5E6B-4B6F-B9B9-11FC1F793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8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Гипофиз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AB8916AE-3EA5-4FA3-8DF3-E7F5FA669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08050"/>
            <a:ext cx="8748712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indent="261938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ru-RU" altLang="ru-RU" sz="2800" b="1" i="1"/>
              <a:t>При  </a:t>
            </a:r>
            <a:r>
              <a:rPr lang="ru-RU" altLang="ru-RU" sz="2800" b="1" i="1" u="sng"/>
              <a:t>гиперфункции </a:t>
            </a:r>
            <a:r>
              <a:rPr lang="ru-RU" altLang="ru-RU" sz="2800" b="1" i="1"/>
              <a:t> гипофиза  у  </a:t>
            </a:r>
            <a:r>
              <a:rPr lang="ru-RU" altLang="ru-RU" sz="2800" b="1" i="1" u="sng"/>
              <a:t>взрослого</a:t>
            </a:r>
            <a:r>
              <a:rPr lang="ru-RU" altLang="ru-RU" sz="2800" b="1" i="1"/>
              <a:t> </a:t>
            </a:r>
            <a:r>
              <a:rPr lang="ru-RU" altLang="ru-RU" sz="2800" b="1" i="1" u="sng"/>
              <a:t>человека</a:t>
            </a:r>
            <a:r>
              <a:rPr lang="ru-RU" altLang="ru-RU" sz="2800" b="1" i="1"/>
              <a:t>  происходит  разрастание  тканей отдельных органов (печени, сердца, пальцев, носа, ушей, нижней челюсти).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ru-RU" altLang="ru-RU" sz="2800" b="1" i="1"/>
              <a:t>Возникает заболевание </a:t>
            </a:r>
            <a:r>
              <a:rPr lang="ru-RU" altLang="ru-RU" sz="2800" b="1" i="1" u="sng">
                <a:solidFill>
                  <a:srgbClr val="800000"/>
                </a:solidFill>
              </a:rPr>
              <a:t>акромегалия</a:t>
            </a:r>
            <a:r>
              <a:rPr lang="ru-RU" altLang="ru-RU" sz="2800" b="1" i="1">
                <a:solidFill>
                  <a:srgbClr val="800000"/>
                </a:solidFill>
              </a:rPr>
              <a:t>.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A973689A-8157-4D2B-96F6-79328FAF5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3284538"/>
            <a:ext cx="32258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B57D4117-7858-4EEB-85B8-0556DEDEE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3284538"/>
            <a:ext cx="290195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6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6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8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8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9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9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7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7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utoUpdateAnimBg="0"/>
      <p:bldP spid="1229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DA6AA427-FB31-4CD4-9373-9A1FA9B03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0"/>
            <a:ext cx="82296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8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Щитовидная железа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B1107367-45F9-471A-AA55-43DB62506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81075"/>
            <a:ext cx="8447088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4625" indent="282575">
              <a:tabLst>
                <a:tab pos="744538" algn="l"/>
                <a:tab pos="1658938" algn="l"/>
                <a:tab pos="2573338" algn="l"/>
                <a:tab pos="3487738" algn="l"/>
                <a:tab pos="4402138" algn="l"/>
                <a:tab pos="5316538" algn="l"/>
                <a:tab pos="6230938" algn="l"/>
                <a:tab pos="7145338" algn="l"/>
                <a:tab pos="8059738" algn="l"/>
                <a:tab pos="8974138" algn="l"/>
                <a:tab pos="9888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744538" algn="l"/>
                <a:tab pos="1658938" algn="l"/>
                <a:tab pos="2573338" algn="l"/>
                <a:tab pos="3487738" algn="l"/>
                <a:tab pos="4402138" algn="l"/>
                <a:tab pos="5316538" algn="l"/>
                <a:tab pos="6230938" algn="l"/>
                <a:tab pos="7145338" algn="l"/>
                <a:tab pos="8059738" algn="l"/>
                <a:tab pos="8974138" algn="l"/>
                <a:tab pos="9888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744538" algn="l"/>
                <a:tab pos="1658938" algn="l"/>
                <a:tab pos="2573338" algn="l"/>
                <a:tab pos="3487738" algn="l"/>
                <a:tab pos="4402138" algn="l"/>
                <a:tab pos="5316538" algn="l"/>
                <a:tab pos="6230938" algn="l"/>
                <a:tab pos="7145338" algn="l"/>
                <a:tab pos="8059738" algn="l"/>
                <a:tab pos="8974138" algn="l"/>
                <a:tab pos="9888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744538" algn="l"/>
                <a:tab pos="1658938" algn="l"/>
                <a:tab pos="2573338" algn="l"/>
                <a:tab pos="3487738" algn="l"/>
                <a:tab pos="4402138" algn="l"/>
                <a:tab pos="5316538" algn="l"/>
                <a:tab pos="6230938" algn="l"/>
                <a:tab pos="7145338" algn="l"/>
                <a:tab pos="8059738" algn="l"/>
                <a:tab pos="8974138" algn="l"/>
                <a:tab pos="9888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744538" algn="l"/>
                <a:tab pos="1658938" algn="l"/>
                <a:tab pos="2573338" algn="l"/>
                <a:tab pos="3487738" algn="l"/>
                <a:tab pos="4402138" algn="l"/>
                <a:tab pos="5316538" algn="l"/>
                <a:tab pos="6230938" algn="l"/>
                <a:tab pos="7145338" algn="l"/>
                <a:tab pos="8059738" algn="l"/>
                <a:tab pos="8974138" algn="l"/>
                <a:tab pos="9888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4538" algn="l"/>
                <a:tab pos="1658938" algn="l"/>
                <a:tab pos="2573338" algn="l"/>
                <a:tab pos="3487738" algn="l"/>
                <a:tab pos="4402138" algn="l"/>
                <a:tab pos="5316538" algn="l"/>
                <a:tab pos="6230938" algn="l"/>
                <a:tab pos="7145338" algn="l"/>
                <a:tab pos="8059738" algn="l"/>
                <a:tab pos="8974138" algn="l"/>
                <a:tab pos="9888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4538" algn="l"/>
                <a:tab pos="1658938" algn="l"/>
                <a:tab pos="2573338" algn="l"/>
                <a:tab pos="3487738" algn="l"/>
                <a:tab pos="4402138" algn="l"/>
                <a:tab pos="5316538" algn="l"/>
                <a:tab pos="6230938" algn="l"/>
                <a:tab pos="7145338" algn="l"/>
                <a:tab pos="8059738" algn="l"/>
                <a:tab pos="8974138" algn="l"/>
                <a:tab pos="9888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4538" algn="l"/>
                <a:tab pos="1658938" algn="l"/>
                <a:tab pos="2573338" algn="l"/>
                <a:tab pos="3487738" algn="l"/>
                <a:tab pos="4402138" algn="l"/>
                <a:tab pos="5316538" algn="l"/>
                <a:tab pos="6230938" algn="l"/>
                <a:tab pos="7145338" algn="l"/>
                <a:tab pos="8059738" algn="l"/>
                <a:tab pos="8974138" algn="l"/>
                <a:tab pos="9888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4538" algn="l"/>
                <a:tab pos="1658938" algn="l"/>
                <a:tab pos="2573338" algn="l"/>
                <a:tab pos="3487738" algn="l"/>
                <a:tab pos="4402138" algn="l"/>
                <a:tab pos="5316538" algn="l"/>
                <a:tab pos="6230938" algn="l"/>
                <a:tab pos="7145338" algn="l"/>
                <a:tab pos="8059738" algn="l"/>
                <a:tab pos="8974138" algn="l"/>
                <a:tab pos="9888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spcBef>
                <a:spcPts val="700"/>
              </a:spcBef>
              <a:buClrTx/>
              <a:buFontTx/>
              <a:buNone/>
            </a:pPr>
            <a:r>
              <a:rPr lang="ru-RU" altLang="ru-RU" sz="2800" b="1"/>
              <a:t>Регулирует обмен веществ и развитие организма.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ru-RU" altLang="ru-RU" sz="2800" b="1" i="1"/>
              <a:t>Гормон – </a:t>
            </a:r>
            <a:r>
              <a:rPr lang="ru-RU" altLang="ru-RU" sz="2800" b="1" i="1" u="sng">
                <a:solidFill>
                  <a:srgbClr val="006600"/>
                </a:solidFill>
              </a:rPr>
              <a:t>тироксин</a:t>
            </a:r>
            <a:r>
              <a:rPr lang="ru-RU" altLang="ru-RU" sz="2800" b="1" i="1">
                <a:solidFill>
                  <a:srgbClr val="006600"/>
                </a:solidFill>
              </a:rPr>
              <a:t>.</a:t>
            </a:r>
          </a:p>
          <a:p>
            <a:pPr>
              <a:spcBef>
                <a:spcPts val="500"/>
              </a:spcBef>
              <a:buClrTx/>
              <a:buFontTx/>
              <a:buNone/>
            </a:pPr>
            <a:endParaRPr lang="ru-RU" altLang="ru-RU" sz="2000" b="1" i="1"/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              </a:t>
            </a:r>
            <a:r>
              <a:rPr lang="ru-RU" altLang="ru-RU" sz="2800" b="1" u="sng">
                <a:latin typeface="Times New Roman" panose="02020603050405020304" pitchFamily="18" charset="0"/>
              </a:rPr>
              <a:t>При гипофункции</a:t>
            </a:r>
            <a:r>
              <a:rPr lang="ru-RU" altLang="ru-RU" sz="2800" b="1" i="1"/>
              <a:t> –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ru-RU" altLang="ru-RU" sz="2400" b="1" i="1"/>
              <a:t> </a:t>
            </a:r>
            <a:r>
              <a:rPr lang="ru-RU" altLang="ru-RU" sz="2800" b="1" i="1">
                <a:solidFill>
                  <a:srgbClr val="800000"/>
                </a:solidFill>
              </a:rPr>
              <a:t>микседема </a:t>
            </a:r>
            <a:r>
              <a:rPr lang="ru-RU" altLang="ru-RU" sz="2800" b="1" i="1"/>
              <a:t>(у взрослых)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ru-RU" altLang="ru-RU" sz="2800" b="1" i="1">
                <a:solidFill>
                  <a:srgbClr val="800000"/>
                </a:solidFill>
              </a:rPr>
              <a:t>                     кретинизм</a:t>
            </a:r>
            <a:r>
              <a:rPr lang="ru-RU" altLang="ru-RU" sz="2800" b="1" i="1"/>
              <a:t> 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ru-RU" altLang="ru-RU" sz="2800" b="1" i="1"/>
              <a:t>                       (у детей)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                            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              </a:t>
            </a:r>
            <a:r>
              <a:rPr lang="ru-RU" altLang="ru-RU" sz="2800" b="1" u="sng">
                <a:latin typeface="Times New Roman" panose="02020603050405020304" pitchFamily="18" charset="0"/>
              </a:rPr>
              <a:t>При гиперфункции</a:t>
            </a:r>
            <a:r>
              <a:rPr lang="ru-RU" altLang="ru-RU" sz="2800" b="1" i="1"/>
              <a:t> –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ru-RU" altLang="ru-RU" sz="2400" b="1" i="1"/>
              <a:t>               </a:t>
            </a:r>
            <a:r>
              <a:rPr lang="ru-RU" altLang="ru-RU" sz="2800" b="1" i="1">
                <a:solidFill>
                  <a:srgbClr val="800000"/>
                </a:solidFill>
              </a:rPr>
              <a:t>базедова болезнь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A0F05F4F-CB70-4889-8A7B-46C7F76DC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 t="13145" r="15904" b="14380"/>
          <a:stretch>
            <a:fillRect/>
          </a:stretch>
        </p:blipFill>
        <p:spPr bwMode="auto">
          <a:xfrm>
            <a:off x="0" y="3573463"/>
            <a:ext cx="204787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056" t="13145" r="15904" b="143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D53B5F6C-DED6-4CF3-91D6-C1D566AA9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2082800"/>
            <a:ext cx="3770312" cy="480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9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9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6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6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3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3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4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94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utoUpdateAnimBg="0"/>
      <p:bldP spid="13314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7"/>
</p:tagLst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621</TotalTime>
  <Words>361</Words>
  <Application>Microsoft Office PowerPoint</Application>
  <PresentationFormat>Экран (4:3)</PresentationFormat>
  <Paragraphs>134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(Заголовки)</vt:lpstr>
      <vt:lpstr>Bookman Old Style</vt:lpstr>
      <vt:lpstr>Calibri</vt:lpstr>
      <vt:lpstr>Comic Sans MS</vt:lpstr>
      <vt:lpstr>Monotype Corsiva</vt:lpstr>
      <vt:lpstr>Times New Roman</vt:lpstr>
      <vt:lpstr>La mente</vt:lpstr>
      <vt:lpstr>Гуморальная регуляция. Эндокринная система</vt:lpstr>
      <vt:lpstr>Гормоны – биологически активные вещества регулирующие рост и развитие организма, работу органов, обмен веществ, поддерживающие гомеостаз.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Эндокринная система</dc:title>
  <dc:creator>*</dc:creator>
  <cp:lastModifiedBy>Вячеслав Старков</cp:lastModifiedBy>
  <cp:revision>12</cp:revision>
  <cp:lastPrinted>1601-01-01T00:00:00Z</cp:lastPrinted>
  <dcterms:created xsi:type="dcterms:W3CDTF">2006-10-29T09:53:21Z</dcterms:created>
  <dcterms:modified xsi:type="dcterms:W3CDTF">2023-05-25T10:17:10Z</dcterms:modified>
</cp:coreProperties>
</file>