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6CAB6B-77C3-8B8E-A87D-F2F7131A05E9}" v="1" dt="2023-06-05T07:33:20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523227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49">
                <a:solidFill>
                  <a:srgbClr val="BD5836"/>
                </a:solidFill>
                <a:latin typeface="Constantia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523227"/>
                </a:solidFill>
                <a:latin typeface="Constanti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523227"/>
                </a:solidFill>
                <a:latin typeface="Constanti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23227"/>
                </a:solidFill>
                <a:latin typeface="Constanti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523227"/>
                </a:solidFill>
                <a:latin typeface="Constanti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23227"/>
                </a:solidFill>
                <a:latin typeface="Constanti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23227"/>
                </a:solidFill>
                <a:latin typeface="Constanti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23227"/>
                </a:solidFill>
                <a:latin typeface="Constanti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49">
                <a:solidFill>
                  <a:srgbClr val="BD5836"/>
                </a:solidFill>
                <a:latin typeface="Constantia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523227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523227"/>
                </a:solidFill>
                <a:latin typeface="Constantia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523227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523227"/>
                </a:solidFill>
                <a:latin typeface="Constantia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523227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523227"/>
                </a:solidFill>
                <a:latin typeface="Constantia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523227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523227"/>
                </a:solidFill>
                <a:latin typeface="Constantia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523227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523227"/>
                </a:solidFill>
                <a:latin typeface="Constantia"/>
              </a:rPr>
              <a:t>Пятый уровень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75A1733-D62A-4939-97E4-5B6C116B797F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05.06.2023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259AC35-097E-4FE3-9A8F-D5CEFCB362E5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35E9F201-892F-4EBC-B04C-039543FEC4D6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05.06.2023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4A1B525-4749-468D-9EA2-74218B7F6582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523227"/>
                </a:solidFill>
                <a:latin typeface="Constanti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523227"/>
                </a:solidFill>
                <a:latin typeface="Constanti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23227"/>
                </a:solidFill>
                <a:latin typeface="Constanti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523227"/>
                </a:solidFill>
                <a:latin typeface="Constanti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23227"/>
                </a:solidFill>
                <a:latin typeface="Constanti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23227"/>
                </a:solidFill>
                <a:latin typeface="Constanti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23227"/>
                </a:solidFill>
                <a:latin typeface="Constanti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 spc="49">
                <a:solidFill>
                  <a:srgbClr val="BD5836"/>
                </a:solidFill>
                <a:latin typeface="Constantia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E0164619-C3F6-459B-A200-0B74875F0D55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05.06.2023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DACBA2E-3EDF-4A30-9831-4FC42EC316A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523227"/>
                </a:solidFill>
                <a:latin typeface="Constanti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523227"/>
                </a:solidFill>
                <a:latin typeface="Constanti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23227"/>
                </a:solidFill>
                <a:latin typeface="Constanti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523227"/>
                </a:solidFill>
                <a:latin typeface="Constanti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23227"/>
                </a:solidFill>
                <a:latin typeface="Constanti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23227"/>
                </a:solidFill>
                <a:latin typeface="Constanti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23227"/>
                </a:solidFill>
                <a:latin typeface="Constanti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" Type="http://schemas.openxmlformats.org/officeDocument/2006/relationships/image" Target="../media/image27.jpeg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8" name="Rectangle 16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Shape 1"/>
          <p:cNvSpPr txBox="1"/>
          <p:nvPr/>
        </p:nvSpPr>
        <p:spPr>
          <a:xfrm>
            <a:off x="667753" y="640080"/>
            <a:ext cx="2800511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b="1" strike="noStrike" spc="49">
                <a:latin typeface="+mj-lt"/>
                <a:ea typeface="+mj-ea"/>
                <a:cs typeface="+mj-cs"/>
              </a:rPr>
              <a:t>Искусственный отбор и его роль в увеличении биологического разнообразия </a:t>
            </a:r>
            <a:endParaRPr lang="en-US" sz="2900" b="0" strike="noStrike" spc="-1">
              <a:latin typeface="+mj-lt"/>
              <a:ea typeface="+mj-ea"/>
              <a:cs typeface="+mj-cs"/>
            </a:endParaRPr>
          </a:p>
        </p:txBody>
      </p:sp>
      <p:sp>
        <p:nvSpPr>
          <p:cNvPr id="17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4" name="Picture 163" descr="Белые лампы, среди которых одна желтая">
            <a:extLst>
              <a:ext uri="{FF2B5EF4-FFF2-40B4-BE49-F238E27FC236}">
                <a16:creationId xmlns:a16="http://schemas.microsoft.com/office/drawing/2014/main" id="{48DB1F6D-FF5C-4133-F5FD-0DE93D50D9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85" r="14974" b="-3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62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0" name="Rectangle 219">
            <a:extLst>
              <a:ext uri="{FF2B5EF4-FFF2-40B4-BE49-F238E27FC236}">
                <a16:creationId xmlns:a16="http://schemas.microsoft.com/office/drawing/2014/main" id="{7BBD5B30-C741-4E67-AFD8-17917090A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4" name="Picture 6"/>
          <p:cNvPicPr/>
          <p:nvPr/>
        </p:nvPicPr>
        <p:blipFill rotWithShape="1">
          <a:blip r:embed="rId2"/>
          <a:srcRect l="10241" r="13699" b="-1"/>
          <a:stretch/>
        </p:blipFill>
        <p:spPr>
          <a:xfrm>
            <a:off x="5863187" y="10"/>
            <a:ext cx="3280813" cy="6857990"/>
          </a:xfrm>
          <a:custGeom>
            <a:avLst/>
            <a:gdLst/>
            <a:ahLst/>
            <a:cxnLst/>
            <a:rect l="l" t="t" r="r" b="b"/>
            <a:pathLst>
              <a:path w="4374417" h="6858000">
                <a:moveTo>
                  <a:pt x="22719" y="0"/>
                </a:moveTo>
                <a:lnTo>
                  <a:pt x="4374417" y="0"/>
                </a:lnTo>
                <a:lnTo>
                  <a:pt x="4374417" y="6858000"/>
                </a:lnTo>
                <a:lnTo>
                  <a:pt x="0" y="6858000"/>
                </a:lnTo>
                <a:lnTo>
                  <a:pt x="6670" y="6845555"/>
                </a:lnTo>
                <a:cubicBezTo>
                  <a:pt x="495881" y="5886487"/>
                  <a:pt x="785588" y="4695963"/>
                  <a:pt x="785588" y="3406233"/>
                </a:cubicBezTo>
                <a:cubicBezTo>
                  <a:pt x="785588" y="2215714"/>
                  <a:pt x="538737" y="1109724"/>
                  <a:pt x="115983" y="192283"/>
                </a:cubicBezTo>
                <a:close/>
              </a:path>
            </a:pathLst>
          </a:custGeom>
        </p:spPr>
      </p:pic>
      <p:pic>
        <p:nvPicPr>
          <p:cNvPr id="213" name="Picture 4"/>
          <p:cNvPicPr/>
          <p:nvPr/>
        </p:nvPicPr>
        <p:blipFill rotWithShape="1">
          <a:blip r:embed="rId3"/>
          <a:srcRect l="9445" r="8215"/>
          <a:stretch/>
        </p:blipFill>
        <p:spPr>
          <a:xfrm>
            <a:off x="2679239" y="10"/>
            <a:ext cx="3734478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215" name="Picture 10"/>
          <p:cNvPicPr/>
          <p:nvPr/>
        </p:nvPicPr>
        <p:blipFill rotWithShape="1">
          <a:blip r:embed="rId4"/>
          <a:srcRect l="9018" r="9535" b="4"/>
          <a:stretch/>
        </p:blipFill>
        <p:spPr>
          <a:xfrm>
            <a:off x="2719018" y="3456432"/>
            <a:ext cx="369410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222" name="Freeform: Shape 221">
            <a:extLst>
              <a:ext uri="{FF2B5EF4-FFF2-40B4-BE49-F238E27FC236}">
                <a16:creationId xmlns:a16="http://schemas.microsoft.com/office/drawing/2014/main" id="{189BBEAA-BB93-4878-8C95-3C8AADE2E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97852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4" name="Freeform: Shape 223">
            <a:extLst>
              <a:ext uri="{FF2B5EF4-FFF2-40B4-BE49-F238E27FC236}">
                <a16:creationId xmlns:a16="http://schemas.microsoft.com/office/drawing/2014/main" id="{D529C0C6-AAEB-4982-A9E6-BC6A8B2AE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9878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TextShape 1"/>
          <p:cNvSpPr txBox="1"/>
          <p:nvPr/>
        </p:nvSpPr>
        <p:spPr>
          <a:xfrm>
            <a:off x="329184" y="1508760"/>
            <a:ext cx="2571750" cy="2898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strike="noStrike" kern="1200" spc="49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Мелколепестник канадский </a:t>
            </a:r>
            <a:endParaRPr lang="en-US" sz="3500" b="0" strike="noStrike" kern="1200" spc="-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80D36F24-5EC0-4A09-9836-6580E1D4B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7704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7C0B334E-66E0-442A-8306-19629EC2D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4544568"/>
            <a:ext cx="256122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4" name="Rectangle 223">
            <a:extLst>
              <a:ext uri="{FF2B5EF4-FFF2-40B4-BE49-F238E27FC236}">
                <a16:creationId xmlns:a16="http://schemas.microsoft.com/office/drawing/2014/main" id="{151F3819-4351-4730-8E02-40BF286E0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7DAE5130-F148-4C5A-A6CB-48165DC76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9143997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Shape 1"/>
          <p:cNvSpPr txBox="1"/>
          <p:nvPr/>
        </p:nvSpPr>
        <p:spPr>
          <a:xfrm>
            <a:off x="3490415" y="609600"/>
            <a:ext cx="4923430" cy="1330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0" strike="noStrike" kern="1200" spc="49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Большой мучной хрущак</a:t>
            </a:r>
            <a:endParaRPr lang="en-US" sz="4400" b="0" strike="noStrike" kern="1200" spc="-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9" name="Picture 2"/>
          <p:cNvPicPr/>
          <p:nvPr/>
        </p:nvPicPr>
        <p:blipFill rotWithShape="1">
          <a:blip r:embed="rId2"/>
          <a:srcRect t="1574" r="3" b="13523"/>
          <a:stretch/>
        </p:blipFill>
        <p:spPr>
          <a:xfrm>
            <a:off x="-6" y="3429008"/>
            <a:ext cx="3028950" cy="3428999"/>
          </a:xfrm>
          <a:custGeom>
            <a:avLst/>
            <a:gdLst/>
            <a:ahLst/>
            <a:cxnLst/>
            <a:rect l="l" t="t" r="r" b="b"/>
            <a:pathLst>
              <a:path w="4038600" h="3428999">
                <a:moveTo>
                  <a:pt x="0" y="0"/>
                </a:moveTo>
                <a:lnTo>
                  <a:pt x="3832764" y="0"/>
                </a:lnTo>
                <a:lnTo>
                  <a:pt x="3833410" y="4411"/>
                </a:lnTo>
                <a:cubicBezTo>
                  <a:pt x="3834310" y="12542"/>
                  <a:pt x="3834933" y="20617"/>
                  <a:pt x="3835321" y="28434"/>
                </a:cubicBezTo>
                <a:cubicBezTo>
                  <a:pt x="3843020" y="30350"/>
                  <a:pt x="3840588" y="61692"/>
                  <a:pt x="3852266" y="50998"/>
                </a:cubicBezTo>
                <a:cubicBezTo>
                  <a:pt x="3853153" y="61314"/>
                  <a:pt x="3849223" y="70391"/>
                  <a:pt x="3856614" y="62023"/>
                </a:cubicBezTo>
                <a:cubicBezTo>
                  <a:pt x="3857136" y="65272"/>
                  <a:pt x="3858208" y="66796"/>
                  <a:pt x="3859557" y="67517"/>
                </a:cubicBezTo>
                <a:lnTo>
                  <a:pt x="3860141" y="67604"/>
                </a:lnTo>
                <a:lnTo>
                  <a:pt x="3861913" y="90672"/>
                </a:lnTo>
                <a:lnTo>
                  <a:pt x="3863084" y="93141"/>
                </a:lnTo>
                <a:cubicBezTo>
                  <a:pt x="3863070" y="98407"/>
                  <a:pt x="3863057" y="103672"/>
                  <a:pt x="3863043" y="108938"/>
                </a:cubicBezTo>
                <a:lnTo>
                  <a:pt x="3863660" y="116693"/>
                </a:lnTo>
                <a:lnTo>
                  <a:pt x="3862518" y="119721"/>
                </a:lnTo>
                <a:cubicBezTo>
                  <a:pt x="3862017" y="122528"/>
                  <a:pt x="3862239" y="125949"/>
                  <a:pt x="3864097" y="130743"/>
                </a:cubicBezTo>
                <a:lnTo>
                  <a:pt x="3864775" y="131693"/>
                </a:lnTo>
                <a:lnTo>
                  <a:pt x="3864231" y="141960"/>
                </a:lnTo>
                <a:cubicBezTo>
                  <a:pt x="3863734" y="145469"/>
                  <a:pt x="3862886" y="148837"/>
                  <a:pt x="3861543" y="151981"/>
                </a:cubicBezTo>
                <a:cubicBezTo>
                  <a:pt x="3876816" y="176028"/>
                  <a:pt x="3873891" y="209754"/>
                  <a:pt x="3881956" y="241275"/>
                </a:cubicBezTo>
                <a:cubicBezTo>
                  <a:pt x="3880805" y="282291"/>
                  <a:pt x="3871108" y="290637"/>
                  <a:pt x="3883245" y="317540"/>
                </a:cubicBezTo>
                <a:cubicBezTo>
                  <a:pt x="3887431" y="330343"/>
                  <a:pt x="3884915" y="349601"/>
                  <a:pt x="3894824" y="382132"/>
                </a:cubicBezTo>
                <a:cubicBezTo>
                  <a:pt x="3902184" y="412768"/>
                  <a:pt x="3905028" y="440981"/>
                  <a:pt x="3912029" y="468465"/>
                </a:cubicBezTo>
                <a:cubicBezTo>
                  <a:pt x="3918870" y="501219"/>
                  <a:pt x="3919171" y="493504"/>
                  <a:pt x="3923563" y="512872"/>
                </a:cubicBezTo>
                <a:cubicBezTo>
                  <a:pt x="3925161" y="516259"/>
                  <a:pt x="3933257" y="548851"/>
                  <a:pt x="3935302" y="551780"/>
                </a:cubicBezTo>
                <a:cubicBezTo>
                  <a:pt x="3940193" y="569420"/>
                  <a:pt x="3948108" y="591435"/>
                  <a:pt x="3952908" y="618713"/>
                </a:cubicBezTo>
                <a:cubicBezTo>
                  <a:pt x="3949597" y="640336"/>
                  <a:pt x="3968857" y="662091"/>
                  <a:pt x="3964097" y="689135"/>
                </a:cubicBezTo>
                <a:cubicBezTo>
                  <a:pt x="3963409" y="698730"/>
                  <a:pt x="3967777" y="726290"/>
                  <a:pt x="3972561" y="730194"/>
                </a:cubicBezTo>
                <a:cubicBezTo>
                  <a:pt x="3974287" y="735671"/>
                  <a:pt x="3973869" y="742863"/>
                  <a:pt x="3978553" y="744105"/>
                </a:cubicBezTo>
                <a:cubicBezTo>
                  <a:pt x="3984369" y="746793"/>
                  <a:pt x="3979392" y="769550"/>
                  <a:pt x="3985056" y="764665"/>
                </a:cubicBezTo>
                <a:cubicBezTo>
                  <a:pt x="3981721" y="780759"/>
                  <a:pt x="3994221" y="788526"/>
                  <a:pt x="3998681" y="799644"/>
                </a:cubicBezTo>
                <a:cubicBezTo>
                  <a:pt x="3996807" y="806167"/>
                  <a:pt x="3999133" y="812044"/>
                  <a:pt x="4002586" y="819512"/>
                </a:cubicBezTo>
                <a:lnTo>
                  <a:pt x="4007152" y="829775"/>
                </a:lnTo>
                <a:cubicBezTo>
                  <a:pt x="4007290" y="831346"/>
                  <a:pt x="4007429" y="832918"/>
                  <a:pt x="4007568" y="834489"/>
                </a:cubicBezTo>
                <a:cubicBezTo>
                  <a:pt x="4008582" y="842878"/>
                  <a:pt x="4012501" y="870527"/>
                  <a:pt x="4013238" y="880111"/>
                </a:cubicBezTo>
                <a:lnTo>
                  <a:pt x="4011990" y="891990"/>
                </a:lnTo>
                <a:cubicBezTo>
                  <a:pt x="4012878" y="895711"/>
                  <a:pt x="4017741" y="899277"/>
                  <a:pt x="4018561" y="902435"/>
                </a:cubicBezTo>
                <a:lnTo>
                  <a:pt x="4016914" y="910937"/>
                </a:lnTo>
                <a:cubicBezTo>
                  <a:pt x="4021666" y="910045"/>
                  <a:pt x="4017754" y="920062"/>
                  <a:pt x="4017630" y="927631"/>
                </a:cubicBezTo>
                <a:cubicBezTo>
                  <a:pt x="4017765" y="943134"/>
                  <a:pt x="4017899" y="958638"/>
                  <a:pt x="4018033" y="974141"/>
                </a:cubicBezTo>
                <a:lnTo>
                  <a:pt x="4020844" y="1002853"/>
                </a:lnTo>
                <a:lnTo>
                  <a:pt x="4019159" y="1011649"/>
                </a:lnTo>
                <a:cubicBezTo>
                  <a:pt x="4018755" y="1030805"/>
                  <a:pt x="4025427" y="1051984"/>
                  <a:pt x="4019983" y="1065586"/>
                </a:cubicBezTo>
                <a:cubicBezTo>
                  <a:pt x="4019342" y="1071115"/>
                  <a:pt x="4019489" y="1076118"/>
                  <a:pt x="4020124" y="1080768"/>
                </a:cubicBezTo>
                <a:lnTo>
                  <a:pt x="4023046" y="1093182"/>
                </a:lnTo>
                <a:lnTo>
                  <a:pt x="4030993" y="1117768"/>
                </a:lnTo>
                <a:cubicBezTo>
                  <a:pt x="4017255" y="1119010"/>
                  <a:pt x="4036257" y="1175819"/>
                  <a:pt x="4024084" y="1169607"/>
                </a:cubicBezTo>
                <a:cubicBezTo>
                  <a:pt x="4026558" y="1192318"/>
                  <a:pt x="4002019" y="1213340"/>
                  <a:pt x="4015242" y="1235237"/>
                </a:cubicBezTo>
                <a:cubicBezTo>
                  <a:pt x="4014162" y="1269305"/>
                  <a:pt x="4018570" y="1317827"/>
                  <a:pt x="4017602" y="1350990"/>
                </a:cubicBezTo>
                <a:cubicBezTo>
                  <a:pt x="4023169" y="1344874"/>
                  <a:pt x="4021893" y="1374627"/>
                  <a:pt x="4021736" y="1378298"/>
                </a:cubicBezTo>
                <a:cubicBezTo>
                  <a:pt x="4018952" y="1400570"/>
                  <a:pt x="4019832" y="1419813"/>
                  <a:pt x="4016278" y="1458310"/>
                </a:cubicBezTo>
                <a:cubicBezTo>
                  <a:pt x="4018014" y="1492373"/>
                  <a:pt x="4008830" y="1521984"/>
                  <a:pt x="4018868" y="1553366"/>
                </a:cubicBezTo>
                <a:cubicBezTo>
                  <a:pt x="4016990" y="1555494"/>
                  <a:pt x="4015540" y="1558122"/>
                  <a:pt x="4014402" y="1561090"/>
                </a:cubicBezTo>
                <a:lnTo>
                  <a:pt x="4011936" y="1570307"/>
                </a:lnTo>
                <a:lnTo>
                  <a:pt x="4012405" y="1571592"/>
                </a:lnTo>
                <a:cubicBezTo>
                  <a:pt x="4013272" y="1577147"/>
                  <a:pt x="4012836" y="1580457"/>
                  <a:pt x="4011825" y="1582767"/>
                </a:cubicBezTo>
                <a:lnTo>
                  <a:pt x="4010160" y="1584906"/>
                </a:lnTo>
                <a:lnTo>
                  <a:pt x="4009282" y="1592480"/>
                </a:lnTo>
                <a:lnTo>
                  <a:pt x="4004224" y="1632608"/>
                </a:lnTo>
                <a:lnTo>
                  <a:pt x="4004766" y="1633033"/>
                </a:lnTo>
                <a:cubicBezTo>
                  <a:pt x="4005917" y="1634501"/>
                  <a:pt x="4006652" y="1636551"/>
                  <a:pt x="4006536" y="1639879"/>
                </a:cubicBezTo>
                <a:cubicBezTo>
                  <a:pt x="4015184" y="1636475"/>
                  <a:pt x="4009709" y="1642588"/>
                  <a:pt x="4008603" y="1652696"/>
                </a:cubicBezTo>
                <a:cubicBezTo>
                  <a:pt x="4021787" y="1649666"/>
                  <a:pt x="4013526" y="1677353"/>
                  <a:pt x="4020520" y="1683689"/>
                </a:cubicBezTo>
                <a:cubicBezTo>
                  <a:pt x="4019410" y="1691182"/>
                  <a:pt x="4018476" y="1699055"/>
                  <a:pt x="4017793" y="1707144"/>
                </a:cubicBezTo>
                <a:cubicBezTo>
                  <a:pt x="4017716" y="1708742"/>
                  <a:pt x="4017637" y="1710339"/>
                  <a:pt x="4017559" y="1711937"/>
                </a:cubicBezTo>
                <a:lnTo>
                  <a:pt x="4017686" y="1712065"/>
                </a:lnTo>
                <a:cubicBezTo>
                  <a:pt x="4017911" y="1713173"/>
                  <a:pt x="4017938" y="1714774"/>
                  <a:pt x="4017696" y="1717183"/>
                </a:cubicBezTo>
                <a:lnTo>
                  <a:pt x="4017133" y="1720681"/>
                </a:lnTo>
                <a:lnTo>
                  <a:pt x="4016678" y="1729981"/>
                </a:lnTo>
                <a:lnTo>
                  <a:pt x="4017384" y="1733388"/>
                </a:lnTo>
                <a:lnTo>
                  <a:pt x="4018907" y="1735034"/>
                </a:lnTo>
                <a:cubicBezTo>
                  <a:pt x="4018834" y="1735303"/>
                  <a:pt x="4018762" y="1735573"/>
                  <a:pt x="4018689" y="1735842"/>
                </a:cubicBezTo>
                <a:cubicBezTo>
                  <a:pt x="4015637" y="1741502"/>
                  <a:pt x="4011570" y="1742214"/>
                  <a:pt x="4022227" y="1754258"/>
                </a:cubicBezTo>
                <a:cubicBezTo>
                  <a:pt x="4017088" y="1767842"/>
                  <a:pt x="4023675" y="1773031"/>
                  <a:pt x="4025215" y="1794468"/>
                </a:cubicBezTo>
                <a:cubicBezTo>
                  <a:pt x="4020602" y="1801685"/>
                  <a:pt x="4021846" y="1809129"/>
                  <a:pt x="4024929" y="1817026"/>
                </a:cubicBezTo>
                <a:cubicBezTo>
                  <a:pt x="4022135" y="1836468"/>
                  <a:pt x="4026097" y="1856359"/>
                  <a:pt x="4026330" y="1879330"/>
                </a:cubicBezTo>
                <a:lnTo>
                  <a:pt x="4036998" y="1941432"/>
                </a:lnTo>
                <a:lnTo>
                  <a:pt x="4036084" y="2000732"/>
                </a:lnTo>
                <a:cubicBezTo>
                  <a:pt x="4034263" y="2008113"/>
                  <a:pt x="4032229" y="2015157"/>
                  <a:pt x="4030076" y="2021755"/>
                </a:cubicBezTo>
                <a:cubicBezTo>
                  <a:pt x="4035967" y="2031320"/>
                  <a:pt x="4023973" y="2053600"/>
                  <a:pt x="4037221" y="2057342"/>
                </a:cubicBezTo>
                <a:cubicBezTo>
                  <a:pt x="4034697" y="2066435"/>
                  <a:pt x="4028501" y="2069516"/>
                  <a:pt x="4037394" y="2070619"/>
                </a:cubicBezTo>
                <a:cubicBezTo>
                  <a:pt x="4036804" y="2073734"/>
                  <a:pt x="4037226" y="2076065"/>
                  <a:pt x="4038135" y="2078045"/>
                </a:cubicBezTo>
                <a:lnTo>
                  <a:pt x="4038600" y="2078724"/>
                </a:lnTo>
                <a:lnTo>
                  <a:pt x="4032779" y="2098845"/>
                </a:lnTo>
                <a:lnTo>
                  <a:pt x="4032983" y="2102024"/>
                </a:lnTo>
                <a:lnTo>
                  <a:pt x="4027939" y="2114492"/>
                </a:lnTo>
                <a:lnTo>
                  <a:pt x="4018466" y="2141885"/>
                </a:lnTo>
                <a:cubicBezTo>
                  <a:pt x="4016935" y="2144144"/>
                  <a:pt x="4008999" y="2172239"/>
                  <a:pt x="4006867" y="2173326"/>
                </a:cubicBezTo>
                <a:cubicBezTo>
                  <a:pt x="4012131" y="2208338"/>
                  <a:pt x="3995887" y="2179358"/>
                  <a:pt x="3992697" y="2212754"/>
                </a:cubicBezTo>
                <a:cubicBezTo>
                  <a:pt x="4005768" y="2234675"/>
                  <a:pt x="3987982" y="2231911"/>
                  <a:pt x="3984358" y="2281700"/>
                </a:cubicBezTo>
                <a:cubicBezTo>
                  <a:pt x="3976909" y="2307292"/>
                  <a:pt x="3981397" y="2321058"/>
                  <a:pt x="3966554" y="2358247"/>
                </a:cubicBezTo>
                <a:cubicBezTo>
                  <a:pt x="3960999" y="2394590"/>
                  <a:pt x="3953833" y="2470676"/>
                  <a:pt x="3951025" y="2499761"/>
                </a:cubicBezTo>
                <a:cubicBezTo>
                  <a:pt x="3960739" y="2527319"/>
                  <a:pt x="3950548" y="2509832"/>
                  <a:pt x="3949702" y="2532758"/>
                </a:cubicBezTo>
                <a:cubicBezTo>
                  <a:pt x="3938760" y="2520705"/>
                  <a:pt x="3952389" y="2562520"/>
                  <a:pt x="3938861" y="2556795"/>
                </a:cubicBezTo>
                <a:cubicBezTo>
                  <a:pt x="3939134" y="2561148"/>
                  <a:pt x="3939827" y="2565547"/>
                  <a:pt x="3940623" y="2570003"/>
                </a:cubicBezTo>
                <a:cubicBezTo>
                  <a:pt x="3940759" y="2570781"/>
                  <a:pt x="3940897" y="2571558"/>
                  <a:pt x="3941033" y="2572336"/>
                </a:cubicBezTo>
                <a:lnTo>
                  <a:pt x="3940366" y="2580478"/>
                </a:lnTo>
                <a:lnTo>
                  <a:pt x="3943063" y="2584265"/>
                </a:lnTo>
                <a:lnTo>
                  <a:pt x="3944125" y="2597587"/>
                </a:lnTo>
                <a:cubicBezTo>
                  <a:pt x="3944077" y="2602348"/>
                  <a:pt x="3943504" y="2607198"/>
                  <a:pt x="3942089" y="2612155"/>
                </a:cubicBezTo>
                <a:cubicBezTo>
                  <a:pt x="3932438" y="2625816"/>
                  <a:pt x="3941792" y="2663179"/>
                  <a:pt x="3929196" y="2679622"/>
                </a:cubicBezTo>
                <a:cubicBezTo>
                  <a:pt x="3925571" y="2686502"/>
                  <a:pt x="3920517" y="2712894"/>
                  <a:pt x="3923315" y="2720986"/>
                </a:cubicBezTo>
                <a:cubicBezTo>
                  <a:pt x="3923036" y="2727128"/>
                  <a:pt x="3920401" y="2732389"/>
                  <a:pt x="3923961" y="2738269"/>
                </a:cubicBezTo>
                <a:cubicBezTo>
                  <a:pt x="3928018" y="2746479"/>
                  <a:pt x="3916599" y="2759296"/>
                  <a:pt x="3922927" y="2761348"/>
                </a:cubicBezTo>
                <a:cubicBezTo>
                  <a:pt x="3919813" y="2786694"/>
                  <a:pt x="3907933" y="2868089"/>
                  <a:pt x="3905273" y="2890343"/>
                </a:cubicBezTo>
                <a:cubicBezTo>
                  <a:pt x="3905945" y="2891698"/>
                  <a:pt x="3906516" y="2893225"/>
                  <a:pt x="3906968" y="2894872"/>
                </a:cubicBezTo>
                <a:cubicBezTo>
                  <a:pt x="3909594" y="2904456"/>
                  <a:pt x="3907729" y="2916058"/>
                  <a:pt x="3902804" y="2920783"/>
                </a:cubicBezTo>
                <a:cubicBezTo>
                  <a:pt x="3885416" y="2946524"/>
                  <a:pt x="3880691" y="2976695"/>
                  <a:pt x="3873409" y="3003309"/>
                </a:cubicBezTo>
                <a:cubicBezTo>
                  <a:pt x="3866483" y="3034202"/>
                  <a:pt x="3883685" y="3021162"/>
                  <a:pt x="3865677" y="3054172"/>
                </a:cubicBezTo>
                <a:cubicBezTo>
                  <a:pt x="3869656" y="3061216"/>
                  <a:pt x="3869021" y="3066386"/>
                  <a:pt x="3865322" y="3073552"/>
                </a:cubicBezTo>
                <a:cubicBezTo>
                  <a:pt x="3862309" y="3088769"/>
                  <a:pt x="3874353" y="3094511"/>
                  <a:pt x="3864576" y="3105939"/>
                </a:cubicBezTo>
                <a:cubicBezTo>
                  <a:pt x="3871414" y="3106866"/>
                  <a:pt x="3862070" y="3136685"/>
                  <a:pt x="3869897" y="3133416"/>
                </a:cubicBezTo>
                <a:cubicBezTo>
                  <a:pt x="3873987" y="3146871"/>
                  <a:pt x="3863598" y="3146263"/>
                  <a:pt x="3866944" y="3159200"/>
                </a:cubicBezTo>
                <a:cubicBezTo>
                  <a:pt x="3866209" y="3171160"/>
                  <a:pt x="3861238" y="3148758"/>
                  <a:pt x="3858655" y="3160960"/>
                </a:cubicBezTo>
                <a:cubicBezTo>
                  <a:pt x="3856672" y="3176428"/>
                  <a:pt x="3845007" y="3169580"/>
                  <a:pt x="3857964" y="3189916"/>
                </a:cubicBezTo>
                <a:cubicBezTo>
                  <a:pt x="3851730" y="3203678"/>
                  <a:pt x="3857918" y="3210651"/>
                  <a:pt x="3857749" y="3234304"/>
                </a:cubicBezTo>
                <a:lnTo>
                  <a:pt x="3855596" y="3240571"/>
                </a:lnTo>
                <a:lnTo>
                  <a:pt x="3861634" y="3248569"/>
                </a:lnTo>
                <a:cubicBezTo>
                  <a:pt x="3864052" y="3253014"/>
                  <a:pt x="3865516" y="3258342"/>
                  <a:pt x="3864663" y="3265444"/>
                </a:cubicBezTo>
                <a:cubicBezTo>
                  <a:pt x="3848300" y="3307894"/>
                  <a:pt x="3875588" y="3268090"/>
                  <a:pt x="3865146" y="3338829"/>
                </a:cubicBezTo>
                <a:cubicBezTo>
                  <a:pt x="3862730" y="3342195"/>
                  <a:pt x="3864130" y="3351680"/>
                  <a:pt x="3867052" y="3351725"/>
                </a:cubicBezTo>
                <a:cubicBezTo>
                  <a:pt x="3865794" y="3356006"/>
                  <a:pt x="3859439" y="3365106"/>
                  <a:pt x="3863912" y="3367707"/>
                </a:cubicBezTo>
                <a:cubicBezTo>
                  <a:pt x="3863241" y="3379301"/>
                  <a:pt x="3861774" y="3390600"/>
                  <a:pt x="3859561" y="3401335"/>
                </a:cubicBezTo>
                <a:lnTo>
                  <a:pt x="3853212" y="3423129"/>
                </a:lnTo>
                <a:lnTo>
                  <a:pt x="3856572" y="3428759"/>
                </a:lnTo>
                <a:lnTo>
                  <a:pt x="3856601" y="3428999"/>
                </a:lnTo>
                <a:lnTo>
                  <a:pt x="0" y="3428999"/>
                </a:lnTo>
                <a:close/>
              </a:path>
            </a:pathLst>
          </a:custGeom>
        </p:spPr>
      </p:pic>
      <p:pic>
        <p:nvPicPr>
          <p:cNvPr id="216" name="Picture 4"/>
          <p:cNvPicPr/>
          <p:nvPr/>
        </p:nvPicPr>
        <p:blipFill rotWithShape="1">
          <a:blip r:embed="rId3"/>
          <a:srcRect l="9010" r="3771" b="-1"/>
          <a:stretch/>
        </p:blipFill>
        <p:spPr>
          <a:xfrm>
            <a:off x="6" y="-7"/>
            <a:ext cx="2874574" cy="3493830"/>
          </a:xfrm>
          <a:custGeom>
            <a:avLst/>
            <a:gdLst/>
            <a:ahLst/>
            <a:cxnLst/>
            <a:rect l="l" t="t" r="r" b="b"/>
            <a:pathLst>
              <a:path w="3832765" h="3429000">
                <a:moveTo>
                  <a:pt x="0" y="0"/>
                </a:moveTo>
                <a:lnTo>
                  <a:pt x="3647227" y="0"/>
                </a:lnTo>
                <a:lnTo>
                  <a:pt x="3639550" y="38855"/>
                </a:lnTo>
                <a:cubicBezTo>
                  <a:pt x="3636650" y="54773"/>
                  <a:pt x="3634345" y="68219"/>
                  <a:pt x="3632595" y="77266"/>
                </a:cubicBezTo>
                <a:cubicBezTo>
                  <a:pt x="3626536" y="79781"/>
                  <a:pt x="3626501" y="84794"/>
                  <a:pt x="3629067" y="94172"/>
                </a:cubicBezTo>
                <a:cubicBezTo>
                  <a:pt x="3627578" y="163765"/>
                  <a:pt x="3557526" y="242917"/>
                  <a:pt x="3584106" y="259179"/>
                </a:cubicBezTo>
                <a:cubicBezTo>
                  <a:pt x="3583700" y="275569"/>
                  <a:pt x="3606846" y="331307"/>
                  <a:pt x="3599938" y="369872"/>
                </a:cubicBezTo>
                <a:cubicBezTo>
                  <a:pt x="3585388" y="383902"/>
                  <a:pt x="3596928" y="466732"/>
                  <a:pt x="3595032" y="485807"/>
                </a:cubicBezTo>
                <a:cubicBezTo>
                  <a:pt x="3585943" y="488250"/>
                  <a:pt x="3592517" y="521115"/>
                  <a:pt x="3579338" y="516547"/>
                </a:cubicBezTo>
                <a:cubicBezTo>
                  <a:pt x="3573622" y="519766"/>
                  <a:pt x="3573367" y="529229"/>
                  <a:pt x="3578241" y="534293"/>
                </a:cubicBezTo>
                <a:cubicBezTo>
                  <a:pt x="3576722" y="545474"/>
                  <a:pt x="3569890" y="551581"/>
                  <a:pt x="3577790" y="563888"/>
                </a:cubicBezTo>
                <a:cubicBezTo>
                  <a:pt x="3576008" y="579306"/>
                  <a:pt x="3555937" y="592508"/>
                  <a:pt x="3568362" y="606614"/>
                </a:cubicBezTo>
                <a:cubicBezTo>
                  <a:pt x="3548060" y="617296"/>
                  <a:pt x="3566748" y="665721"/>
                  <a:pt x="3562360" y="696544"/>
                </a:cubicBezTo>
                <a:cubicBezTo>
                  <a:pt x="3540870" y="749643"/>
                  <a:pt x="3563552" y="814684"/>
                  <a:pt x="3525923" y="839698"/>
                </a:cubicBezTo>
                <a:cubicBezTo>
                  <a:pt x="3535181" y="895191"/>
                  <a:pt x="3521523" y="937628"/>
                  <a:pt x="3518879" y="980382"/>
                </a:cubicBezTo>
                <a:cubicBezTo>
                  <a:pt x="3513995" y="999599"/>
                  <a:pt x="3527321" y="1012505"/>
                  <a:pt x="3515302" y="1028426"/>
                </a:cubicBezTo>
                <a:cubicBezTo>
                  <a:pt x="3518279" y="1066840"/>
                  <a:pt x="3496325" y="1148092"/>
                  <a:pt x="3536738" y="1210870"/>
                </a:cubicBezTo>
                <a:lnTo>
                  <a:pt x="3591526" y="1380154"/>
                </a:lnTo>
                <a:cubicBezTo>
                  <a:pt x="3610626" y="1430030"/>
                  <a:pt x="3618402" y="1446676"/>
                  <a:pt x="3627364" y="1475232"/>
                </a:cubicBezTo>
                <a:cubicBezTo>
                  <a:pt x="3630584" y="1500131"/>
                  <a:pt x="3621205" y="1517302"/>
                  <a:pt x="3629315" y="1551492"/>
                </a:cubicBezTo>
                <a:cubicBezTo>
                  <a:pt x="3627771" y="1569255"/>
                  <a:pt x="3642142" y="1604305"/>
                  <a:pt x="3642065" y="1616703"/>
                </a:cubicBezTo>
                <a:cubicBezTo>
                  <a:pt x="3644190" y="1615867"/>
                  <a:pt x="3646228" y="1622618"/>
                  <a:pt x="3644837" y="1625880"/>
                </a:cubicBezTo>
                <a:cubicBezTo>
                  <a:pt x="3644873" y="1682450"/>
                  <a:pt x="3660396" y="1644242"/>
                  <a:pt x="3653089" y="1681195"/>
                </a:cubicBezTo>
                <a:cubicBezTo>
                  <a:pt x="3653672" y="1703685"/>
                  <a:pt x="3678100" y="1693642"/>
                  <a:pt x="3669268" y="1720463"/>
                </a:cubicBezTo>
                <a:cubicBezTo>
                  <a:pt x="3672709" y="1747068"/>
                  <a:pt x="3683894" y="1760489"/>
                  <a:pt x="3680555" y="1787683"/>
                </a:cubicBezTo>
                <a:cubicBezTo>
                  <a:pt x="3683815" y="1812577"/>
                  <a:pt x="3690283" y="1832624"/>
                  <a:pt x="3690144" y="1854892"/>
                </a:cubicBezTo>
                <a:cubicBezTo>
                  <a:pt x="3694176" y="1862246"/>
                  <a:pt x="3696364" y="1869845"/>
                  <a:pt x="3692847" y="1879545"/>
                </a:cubicBezTo>
                <a:lnTo>
                  <a:pt x="3705899" y="1950159"/>
                </a:lnTo>
                <a:cubicBezTo>
                  <a:pt x="3705811" y="1963349"/>
                  <a:pt x="3696947" y="1944883"/>
                  <a:pt x="3698529" y="1956744"/>
                </a:cubicBezTo>
                <a:cubicBezTo>
                  <a:pt x="3704089" y="1967128"/>
                  <a:pt x="3694319" y="1972691"/>
                  <a:pt x="3700670" y="1983128"/>
                </a:cubicBezTo>
                <a:cubicBezTo>
                  <a:pt x="3707325" y="1975376"/>
                  <a:pt x="3704290" y="2019261"/>
                  <a:pt x="3710819" y="2016104"/>
                </a:cubicBezTo>
                <a:cubicBezTo>
                  <a:pt x="3703899" y="2032806"/>
                  <a:pt x="3716180" y="2041037"/>
                  <a:pt x="3716263" y="2057358"/>
                </a:cubicBezTo>
                <a:cubicBezTo>
                  <a:pt x="3714181" y="2066395"/>
                  <a:pt x="3708419" y="2088153"/>
                  <a:pt x="3713451" y="2092532"/>
                </a:cubicBezTo>
                <a:cubicBezTo>
                  <a:pt x="3702969" y="2134723"/>
                  <a:pt x="3713408" y="2112089"/>
                  <a:pt x="3712825" y="2145702"/>
                </a:cubicBezTo>
                <a:cubicBezTo>
                  <a:pt x="3711099" y="2175441"/>
                  <a:pt x="3721651" y="2170882"/>
                  <a:pt x="3710370" y="2205762"/>
                </a:cubicBezTo>
                <a:cubicBezTo>
                  <a:pt x="3706686" y="2213193"/>
                  <a:pt x="3707151" y="2225380"/>
                  <a:pt x="3711407" y="2232983"/>
                </a:cubicBezTo>
                <a:cubicBezTo>
                  <a:pt x="3712139" y="2234292"/>
                  <a:pt x="3712959" y="2235411"/>
                  <a:pt x="3713840" y="2236309"/>
                </a:cubicBezTo>
                <a:cubicBezTo>
                  <a:pt x="3705311" y="2258197"/>
                  <a:pt x="3712810" y="2264929"/>
                  <a:pt x="3706371" y="2276362"/>
                </a:cubicBezTo>
                <a:cubicBezTo>
                  <a:pt x="3707813" y="2303313"/>
                  <a:pt x="3719116" y="2319717"/>
                  <a:pt x="3713548" y="2330164"/>
                </a:cubicBezTo>
                <a:cubicBezTo>
                  <a:pt x="3716700" y="2349548"/>
                  <a:pt x="3722681" y="2379563"/>
                  <a:pt x="3725281" y="2392669"/>
                </a:cubicBezTo>
                <a:cubicBezTo>
                  <a:pt x="3729704" y="2396182"/>
                  <a:pt x="3728251" y="2402767"/>
                  <a:pt x="3729156" y="2408800"/>
                </a:cubicBezTo>
                <a:cubicBezTo>
                  <a:pt x="3733288" y="2414878"/>
                  <a:pt x="3733591" y="2443086"/>
                  <a:pt x="3731527" y="2451803"/>
                </a:cubicBezTo>
                <a:lnTo>
                  <a:pt x="3736702" y="2478754"/>
                </a:lnTo>
                <a:cubicBezTo>
                  <a:pt x="3728550" y="2525478"/>
                  <a:pt x="3760386" y="2545889"/>
                  <a:pt x="3730701" y="2582746"/>
                </a:cubicBezTo>
                <a:cubicBezTo>
                  <a:pt x="3730821" y="2599785"/>
                  <a:pt x="3740171" y="2587220"/>
                  <a:pt x="3740291" y="2604259"/>
                </a:cubicBezTo>
                <a:cubicBezTo>
                  <a:pt x="3743848" y="2626667"/>
                  <a:pt x="3731064" y="2615985"/>
                  <a:pt x="3745312" y="2636571"/>
                </a:cubicBezTo>
                <a:cubicBezTo>
                  <a:pt x="3741774" y="2677126"/>
                  <a:pt x="3756230" y="2698390"/>
                  <a:pt x="3745913" y="2734956"/>
                </a:cubicBezTo>
                <a:cubicBezTo>
                  <a:pt x="3751211" y="2727858"/>
                  <a:pt x="3750682" y="2814031"/>
                  <a:pt x="3749695" y="2825841"/>
                </a:cubicBezTo>
                <a:cubicBezTo>
                  <a:pt x="3749942" y="2850991"/>
                  <a:pt x="3747920" y="2877551"/>
                  <a:pt x="3747393" y="2915771"/>
                </a:cubicBezTo>
                <a:cubicBezTo>
                  <a:pt x="3750755" y="2949567"/>
                  <a:pt x="3739923" y="2933903"/>
                  <a:pt x="3751447" y="2964244"/>
                </a:cubicBezTo>
                <a:cubicBezTo>
                  <a:pt x="3751616" y="2982921"/>
                  <a:pt x="3749341" y="3024704"/>
                  <a:pt x="3748411" y="3027834"/>
                </a:cubicBezTo>
                <a:lnTo>
                  <a:pt x="3748938" y="3029071"/>
                </a:lnTo>
                <a:cubicBezTo>
                  <a:pt x="3750070" y="3034527"/>
                  <a:pt x="3749794" y="3037871"/>
                  <a:pt x="3748894" y="3040270"/>
                </a:cubicBezTo>
                <a:lnTo>
                  <a:pt x="3747334" y="3042558"/>
                </a:lnTo>
                <a:cubicBezTo>
                  <a:pt x="3747162" y="3045102"/>
                  <a:pt x="3746989" y="3047646"/>
                  <a:pt x="3746817" y="3050190"/>
                </a:cubicBezTo>
                <a:lnTo>
                  <a:pt x="3744491" y="3065086"/>
                </a:lnTo>
                <a:lnTo>
                  <a:pt x="3745283" y="3068003"/>
                </a:lnTo>
                <a:lnTo>
                  <a:pt x="3743686" y="3090671"/>
                </a:lnTo>
                <a:lnTo>
                  <a:pt x="3744246" y="3091046"/>
                </a:lnTo>
                <a:cubicBezTo>
                  <a:pt x="3745467" y="3092400"/>
                  <a:pt x="3746300" y="3094375"/>
                  <a:pt x="3746343" y="3097703"/>
                </a:cubicBezTo>
                <a:cubicBezTo>
                  <a:pt x="3754816" y="3093496"/>
                  <a:pt x="3749641" y="3100105"/>
                  <a:pt x="3749018" y="3110287"/>
                </a:cubicBezTo>
                <a:cubicBezTo>
                  <a:pt x="3762039" y="3106026"/>
                  <a:pt x="3755113" y="3134407"/>
                  <a:pt x="3762400" y="3140063"/>
                </a:cubicBezTo>
                <a:cubicBezTo>
                  <a:pt x="3761648" y="3147641"/>
                  <a:pt x="3761093" y="3155576"/>
                  <a:pt x="3760798" y="3163705"/>
                </a:cubicBezTo>
                <a:cubicBezTo>
                  <a:pt x="3760796" y="3165306"/>
                  <a:pt x="3760795" y="3166906"/>
                  <a:pt x="3760793" y="3168507"/>
                </a:cubicBezTo>
                <a:lnTo>
                  <a:pt x="3760925" y="3168621"/>
                </a:lnTo>
                <a:cubicBezTo>
                  <a:pt x="3761203" y="3169703"/>
                  <a:pt x="3761307" y="3171298"/>
                  <a:pt x="3761180" y="3173722"/>
                </a:cubicBezTo>
                <a:lnTo>
                  <a:pt x="3760784" y="3177263"/>
                </a:lnTo>
                <a:lnTo>
                  <a:pt x="3760776" y="3186578"/>
                </a:lnTo>
                <a:lnTo>
                  <a:pt x="3761644" y="3189908"/>
                </a:lnTo>
                <a:cubicBezTo>
                  <a:pt x="3767239" y="3200999"/>
                  <a:pt x="3784386" y="3192521"/>
                  <a:pt x="3778090" y="3215620"/>
                </a:cubicBezTo>
                <a:cubicBezTo>
                  <a:pt x="3782929" y="3238942"/>
                  <a:pt x="3794645" y="3248487"/>
                  <a:pt x="3792860" y="3273934"/>
                </a:cubicBezTo>
                <a:cubicBezTo>
                  <a:pt x="3797428" y="3295746"/>
                  <a:pt x="3804878" y="3312408"/>
                  <a:pt x="3805965" y="3332638"/>
                </a:cubicBezTo>
                <a:cubicBezTo>
                  <a:pt x="3810325" y="3338359"/>
                  <a:pt x="3812891" y="3344736"/>
                  <a:pt x="3809972" y="3354360"/>
                </a:cubicBezTo>
                <a:cubicBezTo>
                  <a:pt x="3815463" y="3373933"/>
                  <a:pt x="3822569" y="3374995"/>
                  <a:pt x="3820366" y="3391014"/>
                </a:cubicBezTo>
                <a:cubicBezTo>
                  <a:pt x="3832550" y="3396219"/>
                  <a:pt x="3828906" y="3399305"/>
                  <a:pt x="3827143" y="3406519"/>
                </a:cubicBezTo>
                <a:cubicBezTo>
                  <a:pt x="3827126" y="3406819"/>
                  <a:pt x="3827110" y="3407118"/>
                  <a:pt x="3827093" y="3407418"/>
                </a:cubicBezTo>
                <a:lnTo>
                  <a:pt x="3828820" y="3408091"/>
                </a:lnTo>
                <a:lnTo>
                  <a:pt x="3830121" y="3410929"/>
                </a:lnTo>
                <a:lnTo>
                  <a:pt x="3831461" y="3420084"/>
                </a:lnTo>
                <a:cubicBezTo>
                  <a:pt x="3831507" y="3421309"/>
                  <a:pt x="3831554" y="3422534"/>
                  <a:pt x="3831600" y="3423759"/>
                </a:cubicBezTo>
                <a:cubicBezTo>
                  <a:pt x="3831831" y="3426205"/>
                  <a:pt x="3832160" y="3427719"/>
                  <a:pt x="3832580" y="3428642"/>
                </a:cubicBezTo>
                <a:cubicBezTo>
                  <a:pt x="3832626" y="3428658"/>
                  <a:pt x="3832672" y="3428675"/>
                  <a:pt x="3832719" y="3428690"/>
                </a:cubicBezTo>
                <a:lnTo>
                  <a:pt x="3832765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218" name="TextShape 2"/>
          <p:cNvSpPr txBox="1"/>
          <p:nvPr/>
        </p:nvSpPr>
        <p:spPr>
          <a:xfrm>
            <a:off x="3490415" y="2193779"/>
            <a:ext cx="4923430" cy="3908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3080" indent="-2286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b="0" strike="noStrike" spc="-1"/>
              <a:t>Встречается на мельницах, в зернохранилищах, на кондитерских и макаронных фабриках, в пекарнях, жилых помещениях. Взрослые жуки живут до 1.5 года.</a:t>
            </a:r>
          </a:p>
          <a:p>
            <a:pPr marL="343080" indent="-2286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b="0" strike="noStrike" spc="-1"/>
              <a:t>Самки откладывают яйца в муку, отруби, комбикорма, зерновые запасы, крахмал, сухари, сушёное мясо. В течение жизни самки могут отложить около 600 яиц.</a:t>
            </a:r>
          </a:p>
          <a:p>
            <a:pPr marL="343080" indent="-2286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b="0" strike="noStrike" spc="-1"/>
              <a:t>Личинки, известные под названием «мучные черви», быстро двигаются как по поверхности, так и в толще продуктов. Личинки многократно линяют и в старших возрастах достигают длины 3-3.5см.</a:t>
            </a:r>
          </a:p>
          <a:p>
            <a:pPr marL="343080" indent="-2286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b="0" strike="noStrike" spc="-1"/>
              <a:t>Личинки устойчивы к пониженным температурам. При температуре 0-5С они способны перезимовывать. </a:t>
            </a:r>
          </a:p>
          <a:p>
            <a:pPr marL="343080" indent="-22860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b="0" strike="noStrike" spc="-1"/>
              <a:t>При пониженных температурах срок развития личинок может затянуться до 1.5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7" name="Rectangle 226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Freeform: Shape 228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61161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0" name="TextShape 1"/>
          <p:cNvSpPr txBox="1"/>
          <p:nvPr/>
        </p:nvSpPr>
        <p:spPr>
          <a:xfrm>
            <a:off x="852775" y="609600"/>
            <a:ext cx="5160770" cy="1322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0" strike="noStrike" kern="1200" spc="49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Черный малый мучной хрущак или хрущак-разрушитель</a:t>
            </a:r>
            <a:endParaRPr lang="en-US" sz="2800" b="0" strike="noStrike" kern="1200" spc="-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1" name="TextShape 2"/>
          <p:cNvSpPr txBox="1"/>
          <p:nvPr/>
        </p:nvSpPr>
        <p:spPr>
          <a:xfrm>
            <a:off x="852775" y="2194102"/>
            <a:ext cx="4930463" cy="3908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3080" indent="-22860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700" b="0" strike="noStrike" spc="-1"/>
              <a:t> Ноги и брюшная сторона более светлые. Последние 4-5 члеников усика постепенно утолщаются к вершине.</a:t>
            </a:r>
          </a:p>
          <a:p>
            <a:pPr marL="343080" indent="-22860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700" b="0" strike="noStrike" spc="-1"/>
              <a:t> Жуки имеют резкий запах карболки или креозола, усиливающийся при раздавливании жука. Запах передается и продуктам, пораженным хрущаком-разрушителем. </a:t>
            </a:r>
          </a:p>
          <a:p>
            <a:pPr marL="343080" indent="-22860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700" b="0" strike="noStrike" spc="-1"/>
              <a:t>Жук живет до 3 лет, давая 2-3 поколения в год.</a:t>
            </a:r>
          </a:p>
          <a:p>
            <a:pPr marL="343080" indent="-22860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700" b="0" strike="noStrike" spc="-1"/>
              <a:t>Распространение всесветное. Обитает на складах, в торговых помещениях и жилых домах.</a:t>
            </a:r>
          </a:p>
          <a:p>
            <a:pPr marL="343080" indent="-22860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700" b="0" strike="noStrike" spc="-1"/>
              <a:t>Повреждает муку, крахмал, различные крупы, пищевые концентраты и др.</a:t>
            </a:r>
          </a:p>
        </p:txBody>
      </p:sp>
      <p:pic>
        <p:nvPicPr>
          <p:cNvPr id="222" name="Picture 2"/>
          <p:cNvPicPr/>
          <p:nvPr/>
        </p:nvPicPr>
        <p:blipFill>
          <a:blip r:embed="rId2"/>
          <a:stretch/>
        </p:blipFill>
        <p:spPr>
          <a:xfrm>
            <a:off x="6596985" y="1886408"/>
            <a:ext cx="2180230" cy="3114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2" name="Rectangle 231">
            <a:extLst>
              <a:ext uri="{FF2B5EF4-FFF2-40B4-BE49-F238E27FC236}">
                <a16:creationId xmlns:a16="http://schemas.microsoft.com/office/drawing/2014/main" id="{6804CCDD-88C7-4B43-A381-F2D8DAF62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TextShape 1"/>
          <p:cNvSpPr txBox="1"/>
          <p:nvPr/>
        </p:nvSpPr>
        <p:spPr>
          <a:xfrm>
            <a:off x="459486" y="365124"/>
            <a:ext cx="3915918" cy="20665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strike="noStrike" kern="1200" spc="49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Платяная моль</a:t>
            </a:r>
            <a:endParaRPr lang="en-US" sz="4700" b="0" strike="noStrike" kern="1200" spc="-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6" name="Picture 4"/>
          <p:cNvPicPr/>
          <p:nvPr/>
        </p:nvPicPr>
        <p:blipFill rotWithShape="1">
          <a:blip r:embed="rId2"/>
          <a:srcRect l="23410" r="-3" b="-3"/>
          <a:stretch/>
        </p:blipFill>
        <p:spPr>
          <a:xfrm>
            <a:off x="4795737" y="4"/>
            <a:ext cx="2068302" cy="2524633"/>
          </a:xfrm>
          <a:custGeom>
            <a:avLst/>
            <a:gdLst/>
            <a:ahLst/>
            <a:cxnLst/>
            <a:rect l="l" t="t" r="r" b="b"/>
            <a:pathLst>
              <a:path w="2757736" h="2524633">
                <a:moveTo>
                  <a:pt x="21123" y="0"/>
                </a:moveTo>
                <a:lnTo>
                  <a:pt x="2731055" y="0"/>
                </a:lnTo>
                <a:lnTo>
                  <a:pt x="2730838" y="5093"/>
                </a:lnTo>
                <a:cubicBezTo>
                  <a:pt x="2730487" y="45377"/>
                  <a:pt x="2732295" y="85646"/>
                  <a:pt x="2738658" y="125789"/>
                </a:cubicBezTo>
                <a:cubicBezTo>
                  <a:pt x="2756621" y="238377"/>
                  <a:pt x="2761924" y="352450"/>
                  <a:pt x="2754463" y="466085"/>
                </a:cubicBezTo>
                <a:cubicBezTo>
                  <a:pt x="2744150" y="620982"/>
                  <a:pt x="2730085" y="775628"/>
                  <a:pt x="2725799" y="930904"/>
                </a:cubicBezTo>
                <a:cubicBezTo>
                  <a:pt x="2721780" y="1082146"/>
                  <a:pt x="2734774" y="1233389"/>
                  <a:pt x="2744685" y="1383875"/>
                </a:cubicBezTo>
                <a:cubicBezTo>
                  <a:pt x="2759152" y="1603429"/>
                  <a:pt x="2748838" y="1823108"/>
                  <a:pt x="2739863" y="2042788"/>
                </a:cubicBezTo>
                <a:cubicBezTo>
                  <a:pt x="2736448" y="2125925"/>
                  <a:pt x="2737930" y="2209061"/>
                  <a:pt x="2740205" y="2292197"/>
                </a:cubicBezTo>
                <a:lnTo>
                  <a:pt x="2744484" y="2501376"/>
                </a:lnTo>
                <a:lnTo>
                  <a:pt x="2513574" y="2517337"/>
                </a:lnTo>
                <a:cubicBezTo>
                  <a:pt x="2415696" y="2521959"/>
                  <a:pt x="2317754" y="2524358"/>
                  <a:pt x="2219717" y="2524288"/>
                </a:cubicBezTo>
                <a:cubicBezTo>
                  <a:pt x="2139473" y="2526009"/>
                  <a:pt x="2059213" y="2521297"/>
                  <a:pt x="1979578" y="2510176"/>
                </a:cubicBezTo>
                <a:cubicBezTo>
                  <a:pt x="1865287" y="2491406"/>
                  <a:pt x="1749852" y="2477294"/>
                  <a:pt x="1633783" y="2489008"/>
                </a:cubicBezTo>
                <a:cubicBezTo>
                  <a:pt x="1553779" y="2497192"/>
                  <a:pt x="1473902" y="2501991"/>
                  <a:pt x="1393517" y="2501709"/>
                </a:cubicBezTo>
                <a:cubicBezTo>
                  <a:pt x="1208744" y="2501709"/>
                  <a:pt x="1023847" y="2500016"/>
                  <a:pt x="839074" y="2503543"/>
                </a:cubicBezTo>
                <a:cubicBezTo>
                  <a:pt x="674622" y="2506648"/>
                  <a:pt x="510804" y="2513421"/>
                  <a:pt x="346224" y="2496346"/>
                </a:cubicBezTo>
                <a:cubicBezTo>
                  <a:pt x="285491" y="2490066"/>
                  <a:pt x="224679" y="2485859"/>
                  <a:pt x="163814" y="2483127"/>
                </a:cubicBezTo>
                <a:lnTo>
                  <a:pt x="18517" y="2479653"/>
                </a:lnTo>
                <a:lnTo>
                  <a:pt x="18260" y="2465175"/>
                </a:lnTo>
                <a:cubicBezTo>
                  <a:pt x="17160" y="2423362"/>
                  <a:pt x="16458" y="2381580"/>
                  <a:pt x="22836" y="2339990"/>
                </a:cubicBezTo>
                <a:cubicBezTo>
                  <a:pt x="31895" y="2273000"/>
                  <a:pt x="32239" y="2205116"/>
                  <a:pt x="23857" y="2138036"/>
                </a:cubicBezTo>
                <a:cubicBezTo>
                  <a:pt x="8778" y="2011225"/>
                  <a:pt x="9721" y="1883023"/>
                  <a:pt x="26663" y="1756454"/>
                </a:cubicBezTo>
                <a:cubicBezTo>
                  <a:pt x="37125" y="1682587"/>
                  <a:pt x="43121" y="1606552"/>
                  <a:pt x="24367" y="1534088"/>
                </a:cubicBezTo>
                <a:cubicBezTo>
                  <a:pt x="-19775" y="1363773"/>
                  <a:pt x="5996" y="1193203"/>
                  <a:pt x="24367" y="1023781"/>
                </a:cubicBezTo>
                <a:cubicBezTo>
                  <a:pt x="35530" y="932794"/>
                  <a:pt x="35786" y="840798"/>
                  <a:pt x="25133" y="749747"/>
                </a:cubicBezTo>
                <a:cubicBezTo>
                  <a:pt x="6226" y="615268"/>
                  <a:pt x="2577" y="479090"/>
                  <a:pt x="14289" y="343797"/>
                </a:cubicBezTo>
                <a:cubicBezTo>
                  <a:pt x="24877" y="233188"/>
                  <a:pt x="35339" y="122324"/>
                  <a:pt x="22581" y="10822"/>
                </a:cubicBezTo>
                <a:close/>
              </a:path>
            </a:pathLst>
          </a:custGeom>
        </p:spPr>
      </p:pic>
      <p:pic>
        <p:nvPicPr>
          <p:cNvPr id="227" name="Picture 6"/>
          <p:cNvPicPr/>
          <p:nvPr/>
        </p:nvPicPr>
        <p:blipFill rotWithShape="1">
          <a:blip r:embed="rId3"/>
          <a:srcRect l="22522" r="19210" b="-2"/>
          <a:stretch/>
        </p:blipFill>
        <p:spPr>
          <a:xfrm>
            <a:off x="7004530" y="1"/>
            <a:ext cx="2139470" cy="2520152"/>
          </a:xfrm>
          <a:custGeom>
            <a:avLst/>
            <a:gdLst/>
            <a:ahLst/>
            <a:cxnLst/>
            <a:rect l="l" t="t" r="r" b="b"/>
            <a:pathLst>
              <a:path w="2852627" h="2520152">
                <a:moveTo>
                  <a:pt x="10064" y="0"/>
                </a:moveTo>
                <a:lnTo>
                  <a:pt x="2852627" y="0"/>
                </a:lnTo>
                <a:lnTo>
                  <a:pt x="2852627" y="2486586"/>
                </a:lnTo>
                <a:lnTo>
                  <a:pt x="2722923" y="2488164"/>
                </a:lnTo>
                <a:cubicBezTo>
                  <a:pt x="2674488" y="2490004"/>
                  <a:pt x="2626073" y="2493170"/>
                  <a:pt x="2577690" y="2497898"/>
                </a:cubicBezTo>
                <a:cubicBezTo>
                  <a:pt x="2399458" y="2512970"/>
                  <a:pt x="2220528" y="2515143"/>
                  <a:pt x="2042042" y="2504390"/>
                </a:cubicBezTo>
                <a:cubicBezTo>
                  <a:pt x="1880764" y="2496911"/>
                  <a:pt x="1719740" y="2478563"/>
                  <a:pt x="1558080" y="2494228"/>
                </a:cubicBezTo>
                <a:cubicBezTo>
                  <a:pt x="1502460" y="2499592"/>
                  <a:pt x="1447854" y="2512575"/>
                  <a:pt x="1391850" y="2515538"/>
                </a:cubicBezTo>
                <a:cubicBezTo>
                  <a:pt x="1129488" y="2529651"/>
                  <a:pt x="868014" y="2508482"/>
                  <a:pt x="606540" y="2491124"/>
                </a:cubicBezTo>
                <a:cubicBezTo>
                  <a:pt x="511296" y="2484774"/>
                  <a:pt x="416054" y="2477012"/>
                  <a:pt x="320810" y="2494370"/>
                </a:cubicBezTo>
                <a:cubicBezTo>
                  <a:pt x="240438" y="2508129"/>
                  <a:pt x="158860" y="2510966"/>
                  <a:pt x="77878" y="2502837"/>
                </a:cubicBezTo>
                <a:lnTo>
                  <a:pt x="9154" y="2498029"/>
                </a:lnTo>
                <a:lnTo>
                  <a:pt x="8320" y="2462991"/>
                </a:lnTo>
                <a:cubicBezTo>
                  <a:pt x="6579" y="2338090"/>
                  <a:pt x="-9495" y="2212684"/>
                  <a:pt x="8320" y="2088414"/>
                </a:cubicBezTo>
                <a:cubicBezTo>
                  <a:pt x="37454" y="1869137"/>
                  <a:pt x="41459" y="1647554"/>
                  <a:pt x="20242" y="1427484"/>
                </a:cubicBezTo>
                <a:cubicBezTo>
                  <a:pt x="-386" y="1179282"/>
                  <a:pt x="-1860" y="930008"/>
                  <a:pt x="15822" y="681605"/>
                </a:cubicBezTo>
                <a:cubicBezTo>
                  <a:pt x="28413" y="497593"/>
                  <a:pt x="37789" y="313203"/>
                  <a:pt x="26537" y="128561"/>
                </a:cubicBezTo>
                <a:cubicBezTo>
                  <a:pt x="24327" y="93208"/>
                  <a:pt x="18400" y="58296"/>
                  <a:pt x="12757" y="23416"/>
                </a:cubicBezTo>
                <a:close/>
              </a:path>
            </a:pathLst>
          </a:custGeom>
        </p:spPr>
      </p:pic>
      <p:sp>
        <p:nvSpPr>
          <p:cNvPr id="234" name="sketch line">
            <a:extLst>
              <a:ext uri="{FF2B5EF4-FFF2-40B4-BE49-F238E27FC236}">
                <a16:creationId xmlns:a16="http://schemas.microsoft.com/office/drawing/2014/main" id="{BBECEAC1-4BBC-4815-B44E-D9B231A3F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40" y="2609868"/>
            <a:ext cx="3182691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1"/>
                      <a:gd name="connsiteY0" fmla="*/ 0 h 18288"/>
                      <a:gd name="connsiteX1" fmla="*/ 636538 w 3182691"/>
                      <a:gd name="connsiteY1" fmla="*/ 0 h 18288"/>
                      <a:gd name="connsiteX2" fmla="*/ 1273076 w 3182691"/>
                      <a:gd name="connsiteY2" fmla="*/ 0 h 18288"/>
                      <a:gd name="connsiteX3" fmla="*/ 1909615 w 3182691"/>
                      <a:gd name="connsiteY3" fmla="*/ 0 h 18288"/>
                      <a:gd name="connsiteX4" fmla="*/ 2482499 w 3182691"/>
                      <a:gd name="connsiteY4" fmla="*/ 0 h 18288"/>
                      <a:gd name="connsiteX5" fmla="*/ 3182691 w 3182691"/>
                      <a:gd name="connsiteY5" fmla="*/ 0 h 18288"/>
                      <a:gd name="connsiteX6" fmla="*/ 3182691 w 3182691"/>
                      <a:gd name="connsiteY6" fmla="*/ 18288 h 18288"/>
                      <a:gd name="connsiteX7" fmla="*/ 2609807 w 3182691"/>
                      <a:gd name="connsiteY7" fmla="*/ 18288 h 18288"/>
                      <a:gd name="connsiteX8" fmla="*/ 2068749 w 3182691"/>
                      <a:gd name="connsiteY8" fmla="*/ 18288 h 18288"/>
                      <a:gd name="connsiteX9" fmla="*/ 1432211 w 3182691"/>
                      <a:gd name="connsiteY9" fmla="*/ 18288 h 18288"/>
                      <a:gd name="connsiteX10" fmla="*/ 859327 w 3182691"/>
                      <a:gd name="connsiteY10" fmla="*/ 18288 h 18288"/>
                      <a:gd name="connsiteX11" fmla="*/ 0 w 3182691"/>
                      <a:gd name="connsiteY11" fmla="*/ 18288 h 18288"/>
                      <a:gd name="connsiteX12" fmla="*/ 0 w 3182691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1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13406" y="3458"/>
                          <a:pt x="1273076" y="0"/>
                        </a:cubicBezTo>
                        <a:cubicBezTo>
                          <a:pt x="1532746" y="-3458"/>
                          <a:pt x="1697408" y="-16840"/>
                          <a:pt x="1909615" y="0"/>
                        </a:cubicBezTo>
                        <a:cubicBezTo>
                          <a:pt x="2121822" y="16840"/>
                          <a:pt x="2213494" y="-18555"/>
                          <a:pt x="2482499" y="0"/>
                        </a:cubicBezTo>
                        <a:cubicBezTo>
                          <a:pt x="2751504" y="18555"/>
                          <a:pt x="3004132" y="-28750"/>
                          <a:pt x="3182691" y="0"/>
                        </a:cubicBezTo>
                        <a:cubicBezTo>
                          <a:pt x="3183133" y="4516"/>
                          <a:pt x="3181864" y="12266"/>
                          <a:pt x="3182691" y="18288"/>
                        </a:cubicBezTo>
                        <a:cubicBezTo>
                          <a:pt x="2947041" y="16687"/>
                          <a:pt x="2875741" y="22937"/>
                          <a:pt x="2609807" y="18288"/>
                        </a:cubicBezTo>
                        <a:cubicBezTo>
                          <a:pt x="2343873" y="13639"/>
                          <a:pt x="2331203" y="31729"/>
                          <a:pt x="2068749" y="18288"/>
                        </a:cubicBezTo>
                        <a:cubicBezTo>
                          <a:pt x="1806295" y="4847"/>
                          <a:pt x="1713773" y="47088"/>
                          <a:pt x="1432211" y="18288"/>
                        </a:cubicBezTo>
                        <a:cubicBezTo>
                          <a:pt x="1150649" y="-10512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1" h="18288" stroke="0" extrusionOk="0">
                        <a:moveTo>
                          <a:pt x="0" y="0"/>
                        </a:moveTo>
                        <a:cubicBezTo>
                          <a:pt x="247695" y="-19360"/>
                          <a:pt x="392581" y="-28596"/>
                          <a:pt x="572884" y="0"/>
                        </a:cubicBezTo>
                        <a:cubicBezTo>
                          <a:pt x="753187" y="28596"/>
                          <a:pt x="922042" y="4121"/>
                          <a:pt x="1113942" y="0"/>
                        </a:cubicBezTo>
                        <a:cubicBezTo>
                          <a:pt x="1305842" y="-4121"/>
                          <a:pt x="1501806" y="28092"/>
                          <a:pt x="1686826" y="0"/>
                        </a:cubicBezTo>
                        <a:cubicBezTo>
                          <a:pt x="1871846" y="-28092"/>
                          <a:pt x="2170181" y="-20672"/>
                          <a:pt x="2323364" y="0"/>
                        </a:cubicBezTo>
                        <a:cubicBezTo>
                          <a:pt x="2476547" y="20672"/>
                          <a:pt x="2919163" y="6097"/>
                          <a:pt x="3182691" y="0"/>
                        </a:cubicBezTo>
                        <a:cubicBezTo>
                          <a:pt x="3183268" y="4624"/>
                          <a:pt x="3183510" y="11191"/>
                          <a:pt x="3182691" y="18288"/>
                        </a:cubicBezTo>
                        <a:cubicBezTo>
                          <a:pt x="3026064" y="-10849"/>
                          <a:pt x="2775005" y="23067"/>
                          <a:pt x="2546153" y="18288"/>
                        </a:cubicBezTo>
                        <a:cubicBezTo>
                          <a:pt x="2317301" y="13509"/>
                          <a:pt x="2164351" y="-9884"/>
                          <a:pt x="1845961" y="18288"/>
                        </a:cubicBezTo>
                        <a:cubicBezTo>
                          <a:pt x="1527571" y="46460"/>
                          <a:pt x="1455006" y="5824"/>
                          <a:pt x="1304903" y="18288"/>
                        </a:cubicBezTo>
                        <a:cubicBezTo>
                          <a:pt x="1154800" y="30752"/>
                          <a:pt x="942107" y="-12056"/>
                          <a:pt x="604711" y="18288"/>
                        </a:cubicBezTo>
                        <a:cubicBezTo>
                          <a:pt x="267315" y="48632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extShape 2"/>
          <p:cNvSpPr txBox="1"/>
          <p:nvPr/>
        </p:nvSpPr>
        <p:spPr>
          <a:xfrm>
            <a:off x="459486" y="2843784"/>
            <a:ext cx="3915918" cy="332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3080" indent="-22860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900" b="0" strike="noStrike" spc="-1"/>
              <a:t>является наиболее распространенной она портит шерстяные вещи. </a:t>
            </a:r>
          </a:p>
          <a:p>
            <a:pPr marL="343080" indent="-22860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900" b="0" strike="noStrike" spc="-1"/>
              <a:t>Платяная моль живет в складках манжетов, под подкладкой. Обнаружить ее трудно, т.к. выедая ткань изнутри она оставляет нетронутой поверхность. </a:t>
            </a:r>
          </a:p>
        </p:txBody>
      </p:sp>
      <p:pic>
        <p:nvPicPr>
          <p:cNvPr id="225" name="Picture 2"/>
          <p:cNvPicPr/>
          <p:nvPr/>
        </p:nvPicPr>
        <p:blipFill rotWithShape="1">
          <a:blip r:embed="rId4"/>
          <a:srcRect l="15204" r="32690" b="1"/>
          <a:stretch/>
        </p:blipFill>
        <p:spPr>
          <a:xfrm>
            <a:off x="4791525" y="2716074"/>
            <a:ext cx="4352475" cy="4141924"/>
          </a:xfrm>
          <a:custGeom>
            <a:avLst/>
            <a:gdLst/>
            <a:ahLst/>
            <a:cxnLst/>
            <a:rect l="l" t="t" r="r" b="b"/>
            <a:pathLst>
              <a:path w="5803299" h="4141924">
                <a:moveTo>
                  <a:pt x="4086182" y="1329"/>
                </a:moveTo>
                <a:cubicBezTo>
                  <a:pt x="4156698" y="-1238"/>
                  <a:pt x="4227324" y="-85"/>
                  <a:pt x="4297823" y="4799"/>
                </a:cubicBezTo>
                <a:cubicBezTo>
                  <a:pt x="4587107" y="19899"/>
                  <a:pt x="4876647" y="16089"/>
                  <a:pt x="5166059" y="27661"/>
                </a:cubicBezTo>
                <a:cubicBezTo>
                  <a:pt x="5261555" y="31612"/>
                  <a:pt x="5356545" y="10444"/>
                  <a:pt x="5451787" y="9315"/>
                </a:cubicBezTo>
                <a:cubicBezTo>
                  <a:pt x="5565889" y="7904"/>
                  <a:pt x="5680275" y="12949"/>
                  <a:pt x="5794837" y="16636"/>
                </a:cubicBezTo>
                <a:lnTo>
                  <a:pt x="5803299" y="16810"/>
                </a:lnTo>
                <a:lnTo>
                  <a:pt x="5803299" y="4141924"/>
                </a:lnTo>
                <a:lnTo>
                  <a:pt x="25520" y="4141924"/>
                </a:lnTo>
                <a:lnTo>
                  <a:pt x="38276" y="3985509"/>
                </a:lnTo>
                <a:cubicBezTo>
                  <a:pt x="68779" y="3844294"/>
                  <a:pt x="65552" y="3697862"/>
                  <a:pt x="28835" y="3558127"/>
                </a:cubicBezTo>
                <a:cubicBezTo>
                  <a:pt x="-4463" y="3426468"/>
                  <a:pt x="-11352" y="3294426"/>
                  <a:pt x="21053" y="3161618"/>
                </a:cubicBezTo>
                <a:cubicBezTo>
                  <a:pt x="51646" y="3038188"/>
                  <a:pt x="50153" y="2908978"/>
                  <a:pt x="16716" y="2786288"/>
                </a:cubicBezTo>
                <a:cubicBezTo>
                  <a:pt x="9316" y="2754521"/>
                  <a:pt x="4787" y="2722155"/>
                  <a:pt x="3192" y="2689584"/>
                </a:cubicBezTo>
                <a:cubicBezTo>
                  <a:pt x="-6887" y="2570683"/>
                  <a:pt x="10081" y="2453440"/>
                  <a:pt x="24242" y="2335942"/>
                </a:cubicBezTo>
                <a:cubicBezTo>
                  <a:pt x="33683" y="2261054"/>
                  <a:pt x="48099" y="2185401"/>
                  <a:pt x="24242" y="2111279"/>
                </a:cubicBezTo>
                <a:cubicBezTo>
                  <a:pt x="7899" y="2059623"/>
                  <a:pt x="4264" y="2004791"/>
                  <a:pt x="13654" y="1951426"/>
                </a:cubicBezTo>
                <a:cubicBezTo>
                  <a:pt x="29486" y="1856713"/>
                  <a:pt x="32790" y="1760329"/>
                  <a:pt x="23477" y="1664761"/>
                </a:cubicBezTo>
                <a:cubicBezTo>
                  <a:pt x="17328" y="1601751"/>
                  <a:pt x="18272" y="1538243"/>
                  <a:pt x="26284" y="1475437"/>
                </a:cubicBezTo>
                <a:cubicBezTo>
                  <a:pt x="36872" y="1390981"/>
                  <a:pt x="53330" y="1304994"/>
                  <a:pt x="33300" y="1220284"/>
                </a:cubicBezTo>
                <a:cubicBezTo>
                  <a:pt x="1406" y="1085690"/>
                  <a:pt x="7785" y="951224"/>
                  <a:pt x="20543" y="815610"/>
                </a:cubicBezTo>
                <a:cubicBezTo>
                  <a:pt x="30111" y="714697"/>
                  <a:pt x="40700" y="612636"/>
                  <a:pt x="21563" y="510574"/>
                </a:cubicBezTo>
                <a:cubicBezTo>
                  <a:pt x="13335" y="463218"/>
                  <a:pt x="13335" y="414790"/>
                  <a:pt x="21563" y="367433"/>
                </a:cubicBezTo>
                <a:cubicBezTo>
                  <a:pt x="31514" y="303645"/>
                  <a:pt x="40955" y="240494"/>
                  <a:pt x="28197" y="176068"/>
                </a:cubicBezTo>
                <a:cubicBezTo>
                  <a:pt x="22584" y="148001"/>
                  <a:pt x="18374" y="119679"/>
                  <a:pt x="15439" y="91357"/>
                </a:cubicBezTo>
                <a:lnTo>
                  <a:pt x="13471" y="15444"/>
                </a:lnTo>
                <a:lnTo>
                  <a:pt x="161497" y="23093"/>
                </a:lnTo>
                <a:cubicBezTo>
                  <a:pt x="242184" y="25544"/>
                  <a:pt x="322886" y="25615"/>
                  <a:pt x="403652" y="21310"/>
                </a:cubicBezTo>
                <a:cubicBezTo>
                  <a:pt x="579090" y="9611"/>
                  <a:pt x="755048" y="12123"/>
                  <a:pt x="930155" y="28790"/>
                </a:cubicBezTo>
                <a:cubicBezTo>
                  <a:pt x="934727" y="29284"/>
                  <a:pt x="939871" y="27908"/>
                  <a:pt x="944744" y="27978"/>
                </a:cubicBezTo>
                <a:lnTo>
                  <a:pt x="944756" y="27986"/>
                </a:lnTo>
                <a:lnTo>
                  <a:pt x="949368" y="27641"/>
                </a:lnTo>
                <a:lnTo>
                  <a:pt x="981805" y="30065"/>
                </a:lnTo>
                <a:lnTo>
                  <a:pt x="983936" y="28984"/>
                </a:lnTo>
                <a:cubicBezTo>
                  <a:pt x="988825" y="29108"/>
                  <a:pt x="993905" y="30625"/>
                  <a:pt x="998603" y="30483"/>
                </a:cubicBezTo>
                <a:cubicBezTo>
                  <a:pt x="1047368" y="29496"/>
                  <a:pt x="1096133" y="30483"/>
                  <a:pt x="1144770" y="25121"/>
                </a:cubicBezTo>
                <a:cubicBezTo>
                  <a:pt x="1267037" y="10007"/>
                  <a:pt x="1390204" y="6041"/>
                  <a:pt x="1513043" y="13266"/>
                </a:cubicBezTo>
                <a:cubicBezTo>
                  <a:pt x="1691465" y="24557"/>
                  <a:pt x="1870141" y="31472"/>
                  <a:pt x="2048943" y="16089"/>
                </a:cubicBezTo>
                <a:cubicBezTo>
                  <a:pt x="2150537" y="7480"/>
                  <a:pt x="2252129" y="-1693"/>
                  <a:pt x="2353721" y="10161"/>
                </a:cubicBezTo>
                <a:cubicBezTo>
                  <a:pt x="2440545" y="21000"/>
                  <a:pt x="2528079" y="22750"/>
                  <a:pt x="2615195" y="15383"/>
                </a:cubicBezTo>
                <a:cubicBezTo>
                  <a:pt x="2710489" y="8045"/>
                  <a:pt x="2806139" y="8045"/>
                  <a:pt x="2901433" y="15383"/>
                </a:cubicBezTo>
                <a:cubicBezTo>
                  <a:pt x="2992739" y="21029"/>
                  <a:pt x="3084299" y="30483"/>
                  <a:pt x="3175351" y="20323"/>
                </a:cubicBezTo>
                <a:cubicBezTo>
                  <a:pt x="3303357" y="6210"/>
                  <a:pt x="3430983" y="10867"/>
                  <a:pt x="3558737" y="19476"/>
                </a:cubicBezTo>
                <a:cubicBezTo>
                  <a:pt x="3664265" y="26532"/>
                  <a:pt x="3770177" y="36834"/>
                  <a:pt x="3875197" y="20181"/>
                </a:cubicBezTo>
                <a:cubicBezTo>
                  <a:pt x="3945258" y="10183"/>
                  <a:pt x="4015665" y="3895"/>
                  <a:pt x="4086182" y="1329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6" name="Picture 165" descr="Стадо овец, гуляющих по травянистому полю">
            <a:extLst>
              <a:ext uri="{FF2B5EF4-FFF2-40B4-BE49-F238E27FC236}">
                <a16:creationId xmlns:a16="http://schemas.microsoft.com/office/drawing/2014/main" id="{E7A457E9-6242-B957-F633-23A428BB04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418" b="4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72" name="Rectangle 17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TextShape 2"/>
          <p:cNvSpPr txBox="1"/>
          <p:nvPr/>
        </p:nvSpPr>
        <p:spPr>
          <a:xfrm>
            <a:off x="5648707" y="2434201"/>
            <a:ext cx="2866642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3080" indent="-228600">
              <a:lnSpc>
                <a:spcPct val="90000"/>
              </a:lnSpc>
              <a:spcBef>
                <a:spcPts val="641"/>
              </a:spcBef>
              <a:buClr>
                <a:srgbClr val="993300"/>
              </a:buClr>
              <a:buFont typeface="Arial" panose="020B0604020202020204" pitchFamily="34" charset="0"/>
              <a:buChar char="•"/>
            </a:pPr>
            <a:r>
              <a:rPr lang="en-US" sz="1600" b="1" u="sng" strike="noStrike" spc="-1">
                <a:uFillTx/>
              </a:rPr>
              <a:t>Порода</a:t>
            </a:r>
            <a:r>
              <a:rPr lang="en-US" sz="1600" b="1" strike="noStrike" spc="-1"/>
              <a:t> (животных) или </a:t>
            </a:r>
            <a:r>
              <a:rPr lang="en-US" sz="1600" b="1" u="sng" strike="noStrike" spc="-1">
                <a:uFillTx/>
              </a:rPr>
              <a:t>сорт</a:t>
            </a:r>
            <a:r>
              <a:rPr lang="en-US" sz="1600" b="1" strike="noStrike" spc="-1"/>
              <a:t> (растений) – это группа особей одного вида, искусственно созданная человеком и характеризующаяся определёнными наследственными особенностями: сходством внешнего и внутреннего строения, процессов жизнедеятельности, продуктивностью</a:t>
            </a:r>
            <a:endParaRPr lang="en-US" sz="1600" b="0" strike="noStrike" spc="-1"/>
          </a:p>
          <a:p>
            <a:pPr indent="-228600">
              <a:lnSpc>
                <a:spcPct val="90000"/>
              </a:lnSpc>
              <a:spcBef>
                <a:spcPts val="641"/>
              </a:spcBef>
              <a:buFont typeface="Arial" panose="020B0604020202020204" pitchFamily="34" charset="0"/>
              <a:buChar char="•"/>
            </a:pPr>
            <a:endParaRPr lang="en-US" sz="1600" b="0" strike="noStrike" spc="-1"/>
          </a:p>
        </p:txBody>
      </p:sp>
      <p:sp>
        <p:nvSpPr>
          <p:cNvPr id="16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: Shape 18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8" name="Isosceles Triangle 18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Isosceles Triangle 18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5" name="Picture 2"/>
          <p:cNvPicPr/>
          <p:nvPr/>
        </p:nvPicPr>
        <p:blipFill>
          <a:blip r:embed="rId2"/>
          <a:stretch/>
        </p:blipFill>
        <p:spPr>
          <a:xfrm>
            <a:off x="1163119" y="765370"/>
            <a:ext cx="1388358" cy="1544005"/>
          </a:xfrm>
          <a:prstGeom prst="rect">
            <a:avLst/>
          </a:prstGeom>
          <a:ln w="9360">
            <a:noFill/>
          </a:ln>
        </p:spPr>
      </p:pic>
      <p:pic>
        <p:nvPicPr>
          <p:cNvPr id="166" name="Picture 3"/>
          <p:cNvPicPr/>
          <p:nvPr/>
        </p:nvPicPr>
        <p:blipFill>
          <a:blip r:embed="rId3"/>
          <a:stretch/>
        </p:blipFill>
        <p:spPr>
          <a:xfrm>
            <a:off x="3959291" y="2823132"/>
            <a:ext cx="1946194" cy="1609669"/>
          </a:xfrm>
          <a:prstGeom prst="rect">
            <a:avLst/>
          </a:prstGeom>
          <a:ln w="9360">
            <a:noFill/>
          </a:ln>
        </p:spPr>
      </p:pic>
      <p:pic>
        <p:nvPicPr>
          <p:cNvPr id="167" name="Picture 4"/>
          <p:cNvPicPr/>
          <p:nvPr/>
        </p:nvPicPr>
        <p:blipFill>
          <a:blip r:embed="rId4"/>
          <a:stretch/>
        </p:blipFill>
        <p:spPr>
          <a:xfrm>
            <a:off x="1831914" y="2103265"/>
            <a:ext cx="1848307" cy="2056242"/>
          </a:xfrm>
          <a:prstGeom prst="rect">
            <a:avLst/>
          </a:prstGeom>
          <a:ln w="9360">
            <a:noFill/>
          </a:ln>
        </p:spPr>
      </p:pic>
      <p:pic>
        <p:nvPicPr>
          <p:cNvPr id="168" name="Picture 5"/>
          <p:cNvPicPr/>
          <p:nvPr/>
        </p:nvPicPr>
        <p:blipFill>
          <a:blip r:embed="rId5"/>
          <a:stretch/>
        </p:blipFill>
        <p:spPr>
          <a:xfrm>
            <a:off x="6270587" y="643467"/>
            <a:ext cx="1381670" cy="1536101"/>
          </a:xfrm>
          <a:prstGeom prst="rect">
            <a:avLst/>
          </a:prstGeom>
          <a:ln w="9360">
            <a:noFill/>
          </a:ln>
        </p:spPr>
      </p:pic>
      <p:pic>
        <p:nvPicPr>
          <p:cNvPr id="169" name="Picture 6"/>
          <p:cNvPicPr/>
          <p:nvPr/>
        </p:nvPicPr>
        <p:blipFill>
          <a:blip r:embed="rId6"/>
          <a:stretch/>
        </p:blipFill>
        <p:spPr>
          <a:xfrm>
            <a:off x="3899100" y="4572639"/>
            <a:ext cx="1477126" cy="1641893"/>
          </a:xfrm>
          <a:prstGeom prst="rect">
            <a:avLst/>
          </a:prstGeom>
          <a:ln w="9360">
            <a:noFill/>
          </a:ln>
        </p:spPr>
      </p:pic>
      <p:pic>
        <p:nvPicPr>
          <p:cNvPr id="170" name="Picture 7"/>
          <p:cNvPicPr/>
          <p:nvPr/>
        </p:nvPicPr>
        <p:blipFill>
          <a:blip r:embed="rId7"/>
          <a:stretch/>
        </p:blipFill>
        <p:spPr>
          <a:xfrm>
            <a:off x="1405709" y="4292353"/>
            <a:ext cx="1561333" cy="1737044"/>
          </a:xfrm>
          <a:prstGeom prst="rect">
            <a:avLst/>
          </a:prstGeom>
          <a:ln w="9360">
            <a:noFill/>
          </a:ln>
        </p:spPr>
      </p:pic>
      <p:pic>
        <p:nvPicPr>
          <p:cNvPr id="171" name="Picture 8"/>
          <p:cNvPicPr/>
          <p:nvPr/>
        </p:nvPicPr>
        <p:blipFill>
          <a:blip r:embed="rId8"/>
          <a:stretch/>
        </p:blipFill>
        <p:spPr>
          <a:xfrm>
            <a:off x="3959291" y="705179"/>
            <a:ext cx="1648580" cy="1833715"/>
          </a:xfrm>
          <a:prstGeom prst="rect">
            <a:avLst/>
          </a:prstGeom>
          <a:ln w="9360">
            <a:noFill/>
          </a:ln>
        </p:spPr>
      </p:pic>
      <p:pic>
        <p:nvPicPr>
          <p:cNvPr id="172" name="Picture 9"/>
          <p:cNvPicPr/>
          <p:nvPr/>
        </p:nvPicPr>
        <p:blipFill>
          <a:blip r:embed="rId9"/>
          <a:stretch/>
        </p:blipFill>
        <p:spPr>
          <a:xfrm>
            <a:off x="6270587" y="4170450"/>
            <a:ext cx="1710292" cy="1900595"/>
          </a:xfrm>
          <a:prstGeom prst="rect">
            <a:avLst/>
          </a:prstGeom>
          <a:ln w="9360">
            <a:noFill/>
          </a:ln>
        </p:spPr>
      </p:pic>
      <p:pic>
        <p:nvPicPr>
          <p:cNvPr id="173" name="Picture 10"/>
          <p:cNvPicPr/>
          <p:nvPr/>
        </p:nvPicPr>
        <p:blipFill>
          <a:blip r:embed="rId10"/>
          <a:stretch/>
        </p:blipFill>
        <p:spPr>
          <a:xfrm>
            <a:off x="6270587" y="2285664"/>
            <a:ext cx="1507829" cy="1678068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18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223477" y="2358"/>
            <a:ext cx="1407490" cy="1766008"/>
            <a:chOff x="-648769" y="2358"/>
            <a:chExt cx="1876653" cy="1766008"/>
          </a:xfrm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4" name="Rectangle 19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97222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Isosceles Triangle 19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77" y="5721108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>
            <a:off x="838343" y="643467"/>
            <a:ext cx="1896247" cy="1896247"/>
          </a:xfrm>
          <a:prstGeom prst="rect">
            <a:avLst/>
          </a:prstGeom>
          <a:ln>
            <a:noFill/>
          </a:ln>
        </p:spPr>
      </p:pic>
      <p:pic>
        <p:nvPicPr>
          <p:cNvPr id="175" name="Picture 4"/>
          <p:cNvPicPr/>
          <p:nvPr/>
        </p:nvPicPr>
        <p:blipFill>
          <a:blip r:embed="rId3"/>
          <a:stretch/>
        </p:blipFill>
        <p:spPr>
          <a:xfrm>
            <a:off x="6290837" y="762038"/>
            <a:ext cx="1481396" cy="1749601"/>
          </a:xfrm>
          <a:prstGeom prst="rect">
            <a:avLst/>
          </a:prstGeom>
          <a:ln>
            <a:noFill/>
          </a:ln>
        </p:spPr>
      </p:pic>
      <p:pic>
        <p:nvPicPr>
          <p:cNvPr id="176" name="Picture 6"/>
          <p:cNvPicPr/>
          <p:nvPr/>
        </p:nvPicPr>
        <p:blipFill>
          <a:blip r:embed="rId4"/>
          <a:stretch/>
        </p:blipFill>
        <p:spPr>
          <a:xfrm>
            <a:off x="4631434" y="2421441"/>
            <a:ext cx="1481396" cy="1915660"/>
          </a:xfrm>
          <a:prstGeom prst="rect">
            <a:avLst/>
          </a:prstGeom>
          <a:ln>
            <a:noFill/>
          </a:ln>
        </p:spPr>
      </p:pic>
      <p:pic>
        <p:nvPicPr>
          <p:cNvPr id="177" name="Picture 8"/>
          <p:cNvPicPr/>
          <p:nvPr/>
        </p:nvPicPr>
        <p:blipFill>
          <a:blip r:embed="rId5"/>
          <a:stretch/>
        </p:blipFill>
        <p:spPr>
          <a:xfrm>
            <a:off x="6159721" y="2717720"/>
            <a:ext cx="2145934" cy="1659104"/>
          </a:xfrm>
          <a:prstGeom prst="rect">
            <a:avLst/>
          </a:prstGeom>
          <a:ln>
            <a:noFill/>
          </a:ln>
        </p:spPr>
      </p:pic>
      <p:pic>
        <p:nvPicPr>
          <p:cNvPr id="178" name="Picture 10"/>
          <p:cNvPicPr/>
          <p:nvPr/>
        </p:nvPicPr>
        <p:blipFill>
          <a:blip r:embed="rId6"/>
          <a:stretch/>
        </p:blipFill>
        <p:spPr>
          <a:xfrm>
            <a:off x="3623726" y="4555129"/>
            <a:ext cx="2560187" cy="1599968"/>
          </a:xfrm>
          <a:prstGeom prst="rect">
            <a:avLst/>
          </a:prstGeom>
          <a:ln>
            <a:noFill/>
          </a:ln>
        </p:spPr>
      </p:pic>
      <p:pic>
        <p:nvPicPr>
          <p:cNvPr id="179" name="Picture 12"/>
          <p:cNvPicPr/>
          <p:nvPr/>
        </p:nvPicPr>
        <p:blipFill>
          <a:blip r:embed="rId7"/>
          <a:stretch/>
        </p:blipFill>
        <p:spPr>
          <a:xfrm>
            <a:off x="6468545" y="4673701"/>
            <a:ext cx="1481396" cy="1397470"/>
          </a:xfrm>
          <a:prstGeom prst="rect">
            <a:avLst/>
          </a:prstGeom>
          <a:ln>
            <a:noFill/>
          </a:ln>
        </p:spPr>
      </p:pic>
      <p:pic>
        <p:nvPicPr>
          <p:cNvPr id="180" name="Picture 14"/>
          <p:cNvPicPr/>
          <p:nvPr/>
        </p:nvPicPr>
        <p:blipFill>
          <a:blip r:embed="rId8"/>
          <a:stretch/>
        </p:blipFill>
        <p:spPr>
          <a:xfrm>
            <a:off x="1312330" y="4377422"/>
            <a:ext cx="1873847" cy="1837110"/>
          </a:xfrm>
          <a:prstGeom prst="rect">
            <a:avLst/>
          </a:prstGeom>
          <a:ln>
            <a:noFill/>
          </a:ln>
        </p:spPr>
      </p:pic>
      <p:pic>
        <p:nvPicPr>
          <p:cNvPr id="181" name="Picture 16"/>
          <p:cNvPicPr/>
          <p:nvPr/>
        </p:nvPicPr>
        <p:blipFill>
          <a:blip r:embed="rId9"/>
          <a:stretch/>
        </p:blipFill>
        <p:spPr>
          <a:xfrm>
            <a:off x="2972031" y="762038"/>
            <a:ext cx="1975394" cy="1481396"/>
          </a:xfrm>
          <a:prstGeom prst="rect">
            <a:avLst/>
          </a:prstGeom>
          <a:ln>
            <a:noFill/>
          </a:ln>
        </p:spPr>
      </p:pic>
      <p:pic>
        <p:nvPicPr>
          <p:cNvPr id="182" name="Picture 18"/>
          <p:cNvPicPr/>
          <p:nvPr/>
        </p:nvPicPr>
        <p:blipFill>
          <a:blip r:embed="rId10"/>
          <a:stretch/>
        </p:blipFill>
        <p:spPr>
          <a:xfrm>
            <a:off x="1193759" y="2717720"/>
            <a:ext cx="1807841" cy="1540533"/>
          </a:xfrm>
          <a:prstGeom prst="rect">
            <a:avLst/>
          </a:prstGeom>
          <a:ln>
            <a:noFill/>
          </a:ln>
        </p:spPr>
      </p:pic>
      <p:pic>
        <p:nvPicPr>
          <p:cNvPr id="183" name="Picture 20"/>
          <p:cNvPicPr/>
          <p:nvPr/>
        </p:nvPicPr>
        <p:blipFill>
          <a:blip r:embed="rId11"/>
          <a:stretch/>
        </p:blipFill>
        <p:spPr>
          <a:xfrm>
            <a:off x="3149739" y="2895727"/>
            <a:ext cx="1244253" cy="1244253"/>
          </a:xfrm>
          <a:prstGeom prst="rect">
            <a:avLst/>
          </a:prstGeom>
          <a:ln w="88920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1" name="Rectangle 19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8086" y="0"/>
            <a:ext cx="5565913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TextShape 1"/>
          <p:cNvSpPr txBox="1"/>
          <p:nvPr/>
        </p:nvSpPr>
        <p:spPr>
          <a:xfrm>
            <a:off x="5490349" y="609600"/>
            <a:ext cx="3105011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strike="noStrike" spc="49">
                <a:latin typeface="+mj-lt"/>
                <a:ea typeface="+mj-ea"/>
                <a:cs typeface="+mj-cs"/>
              </a:rPr>
              <a:t>Особенности, характерные для домашних животных и культурных растений</a:t>
            </a:r>
            <a:endParaRPr lang="en-US" b="0" strike="noStrike" spc="-1">
              <a:latin typeface="+mj-lt"/>
              <a:ea typeface="+mj-ea"/>
              <a:cs typeface="+mj-cs"/>
            </a:endParaRPr>
          </a:p>
        </p:txBody>
      </p:sp>
      <p:pic>
        <p:nvPicPr>
          <p:cNvPr id="187" name="Picture 186" descr="Один в толпе">
            <a:extLst>
              <a:ext uri="{FF2B5EF4-FFF2-40B4-BE49-F238E27FC236}">
                <a16:creationId xmlns:a16="http://schemas.microsoft.com/office/drawing/2014/main" id="{7692D72D-EB50-46BC-08F5-35DD9A664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34" r="18060" b="4"/>
          <a:stretch/>
        </p:blipFill>
        <p:spPr>
          <a:xfrm>
            <a:off x="20" y="10"/>
            <a:ext cx="5176278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5" name="TextShape 2"/>
          <p:cNvSpPr txBox="1"/>
          <p:nvPr/>
        </p:nvSpPr>
        <p:spPr>
          <a:xfrm>
            <a:off x="5490348" y="2194102"/>
            <a:ext cx="3105010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3080" indent="-228600">
              <a:lnSpc>
                <a:spcPct val="90000"/>
              </a:lnSpc>
              <a:spcBef>
                <a:spcPts val="641"/>
              </a:spcBef>
              <a:buClr>
                <a:srgbClr val="523227"/>
              </a:buClr>
              <a:buFont typeface="Arial" panose="020B0604020202020204" pitchFamily="34" charset="0"/>
              <a:buChar char="•"/>
            </a:pPr>
            <a:r>
              <a:rPr lang="en-US" sz="1700" b="0" strike="noStrike" spc="-1"/>
              <a:t>Каждая группа не однородна и включает в себя множество различающихся форм;</a:t>
            </a:r>
          </a:p>
          <a:p>
            <a:pPr marL="343080" indent="-228600">
              <a:lnSpc>
                <a:spcPct val="90000"/>
              </a:lnSpc>
              <a:spcBef>
                <a:spcPts val="641"/>
              </a:spcBef>
              <a:buClr>
                <a:srgbClr val="523227"/>
              </a:buClr>
              <a:buFont typeface="Arial" panose="020B0604020202020204" pitchFamily="34" charset="0"/>
              <a:buChar char="•"/>
            </a:pPr>
            <a:r>
              <a:rPr lang="en-US" sz="1700" b="0" strike="noStrike" spc="-1"/>
              <a:t>Внутри каждой группы все имеющиеся породы или сорта резко различаются между собой, а также отличны от дикого предка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3" name="Rectangle 192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399" y="1944913"/>
            <a:ext cx="30175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Shape 1"/>
          <p:cNvSpPr txBox="1"/>
          <p:nvPr/>
        </p:nvSpPr>
        <p:spPr>
          <a:xfrm>
            <a:off x="483799" y="2031101"/>
            <a:ext cx="3212238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u="sng" strike="noStrike" spc="49">
                <a:uFillTx/>
              </a:rPr>
              <a:t>Искусственный отбор</a:t>
            </a:r>
            <a:r>
              <a:rPr lang="en-US" sz="1600" b="1" strike="noStrike" spc="49"/>
              <a:t> – процесс создания новых пород животных и сортов культурных растений путём систематического отбора и размножения особей с определёнными, ценными для человека признаками и свойствами</a:t>
            </a:r>
            <a:endParaRPr lang="en-US" sz="1600" b="0" strike="noStrike" spc="-1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61965" y="6072626"/>
            <a:ext cx="740664" cy="1155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6109" y="1694387"/>
            <a:ext cx="740664" cy="88751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2594" y="354959"/>
            <a:ext cx="4638730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7" name="Picture 2"/>
          <p:cNvPicPr/>
          <p:nvPr/>
        </p:nvPicPr>
        <p:blipFill>
          <a:blip r:embed="rId2"/>
          <a:stretch/>
        </p:blipFill>
        <p:spPr>
          <a:xfrm>
            <a:off x="4490803" y="2603459"/>
            <a:ext cx="1815353" cy="1452351"/>
          </a:xfrm>
          <a:prstGeom prst="rect">
            <a:avLst/>
          </a:prstGeom>
          <a:ln>
            <a:noFill/>
          </a:ln>
        </p:spPr>
      </p:pic>
      <p:pic>
        <p:nvPicPr>
          <p:cNvPr id="188" name="Picture 4"/>
          <p:cNvPicPr/>
          <p:nvPr/>
        </p:nvPicPr>
        <p:blipFill>
          <a:blip r:embed="rId3"/>
          <a:stretch/>
        </p:blipFill>
        <p:spPr>
          <a:xfrm>
            <a:off x="6302554" y="2569320"/>
            <a:ext cx="2409263" cy="148408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" name="Rectangle 194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Shape 1"/>
          <p:cNvSpPr txBox="1"/>
          <p:nvPr/>
        </p:nvSpPr>
        <p:spPr>
          <a:xfrm>
            <a:off x="483798" y="1463040"/>
            <a:ext cx="2847230" cy="26909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b="1" strike="noStrike" kern="1200" spc="49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Принципы искусственного отбора</a:t>
            </a:r>
            <a:endParaRPr lang="en-US" sz="3900" b="0" strike="noStrike" kern="1200" spc="-1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07" name="Group 196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7250" y="4415246"/>
            <a:ext cx="8986749" cy="2087795"/>
            <a:chOff x="143163" y="5763486"/>
            <a:chExt cx="11982332" cy="739555"/>
          </a:xfrm>
        </p:grpSpPr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1" name="Rectangle 20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0279" y="587829"/>
            <a:ext cx="4878975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TextShape 2"/>
          <p:cNvSpPr txBox="1"/>
          <p:nvPr/>
        </p:nvSpPr>
        <p:spPr>
          <a:xfrm>
            <a:off x="4242163" y="1463039"/>
            <a:ext cx="4156790" cy="430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3080" indent="-228600">
              <a:lnSpc>
                <a:spcPct val="90000"/>
              </a:lnSpc>
              <a:spcBef>
                <a:spcPts val="64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900" b="0" strike="noStrike" spc="-1"/>
              <a:t>Все культурные формы приспособлены человеком для его нужд и желаний </a:t>
            </a:r>
          </a:p>
          <a:p>
            <a:pPr marL="343080" indent="-228600">
              <a:lnSpc>
                <a:spcPct val="90000"/>
              </a:lnSpc>
              <a:spcBef>
                <a:spcPts val="64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900" b="0" strike="noStrike" spc="-1"/>
              <a:t>Постепенное усиление полезных признаков идет через отбор их носителей – особей в последовательном ряду поколений</a:t>
            </a:r>
          </a:p>
          <a:p>
            <a:pPr marL="343080" indent="-228600">
              <a:lnSpc>
                <a:spcPct val="90000"/>
              </a:lnSpc>
              <a:spcBef>
                <a:spcPts val="64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900" b="0" strike="noStrike" spc="-1"/>
              <a:t>Необходимость сохранения в изоляции особей с хорошо выраженными полезными признаками для человека от их «некачественных» сородичей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2"/>
          <p:cNvPicPr/>
          <p:nvPr/>
        </p:nvPicPr>
        <p:blipFill>
          <a:blip r:embed="rId2"/>
          <a:stretch/>
        </p:blipFill>
        <p:spPr>
          <a:xfrm>
            <a:off x="6889320" y="5143320"/>
            <a:ext cx="2254320" cy="1714320"/>
          </a:xfrm>
          <a:prstGeom prst="rect">
            <a:avLst/>
          </a:prstGeom>
          <a:ln>
            <a:noFill/>
          </a:ln>
        </p:spPr>
      </p:pic>
      <p:pic>
        <p:nvPicPr>
          <p:cNvPr id="192" name="Picture 4"/>
          <p:cNvPicPr/>
          <p:nvPr/>
        </p:nvPicPr>
        <p:blipFill>
          <a:blip r:embed="rId3"/>
          <a:stretch/>
        </p:blipFill>
        <p:spPr>
          <a:xfrm>
            <a:off x="4500720" y="5196960"/>
            <a:ext cx="2214360" cy="1660680"/>
          </a:xfrm>
          <a:prstGeom prst="rect">
            <a:avLst/>
          </a:prstGeom>
          <a:ln>
            <a:noFill/>
          </a:ln>
        </p:spPr>
      </p:pic>
      <p:pic>
        <p:nvPicPr>
          <p:cNvPr id="193" name="Picture 6"/>
          <p:cNvPicPr/>
          <p:nvPr/>
        </p:nvPicPr>
        <p:blipFill>
          <a:blip r:embed="rId4"/>
          <a:stretch/>
        </p:blipFill>
        <p:spPr>
          <a:xfrm>
            <a:off x="2214720" y="5214960"/>
            <a:ext cx="2190240" cy="1642680"/>
          </a:xfrm>
          <a:prstGeom prst="rect">
            <a:avLst/>
          </a:prstGeom>
          <a:ln>
            <a:noFill/>
          </a:ln>
        </p:spPr>
      </p:pic>
      <p:pic>
        <p:nvPicPr>
          <p:cNvPr id="194" name="Picture 8"/>
          <p:cNvPicPr/>
          <p:nvPr/>
        </p:nvPicPr>
        <p:blipFill>
          <a:blip r:embed="rId5"/>
          <a:stretch/>
        </p:blipFill>
        <p:spPr>
          <a:xfrm>
            <a:off x="6929280" y="3419280"/>
            <a:ext cx="2071440" cy="1652760"/>
          </a:xfrm>
          <a:prstGeom prst="rect">
            <a:avLst/>
          </a:prstGeom>
          <a:ln>
            <a:noFill/>
          </a:ln>
        </p:spPr>
      </p:pic>
      <p:pic>
        <p:nvPicPr>
          <p:cNvPr id="195" name="Picture 10"/>
          <p:cNvPicPr/>
          <p:nvPr/>
        </p:nvPicPr>
        <p:blipFill>
          <a:blip r:embed="rId6"/>
          <a:stretch/>
        </p:blipFill>
        <p:spPr>
          <a:xfrm>
            <a:off x="0" y="5247360"/>
            <a:ext cx="2142720" cy="1610280"/>
          </a:xfrm>
          <a:prstGeom prst="rect">
            <a:avLst/>
          </a:prstGeom>
          <a:ln>
            <a:noFill/>
          </a:ln>
        </p:spPr>
      </p:pic>
      <p:pic>
        <p:nvPicPr>
          <p:cNvPr id="196" name="Picture 12"/>
          <p:cNvPicPr/>
          <p:nvPr/>
        </p:nvPicPr>
        <p:blipFill>
          <a:blip r:embed="rId7"/>
          <a:stretch/>
        </p:blipFill>
        <p:spPr>
          <a:xfrm>
            <a:off x="0" y="3429000"/>
            <a:ext cx="2285640" cy="1714320"/>
          </a:xfrm>
          <a:prstGeom prst="rect">
            <a:avLst/>
          </a:prstGeom>
          <a:ln>
            <a:noFill/>
          </a:ln>
        </p:spPr>
      </p:pic>
      <p:pic>
        <p:nvPicPr>
          <p:cNvPr id="197" name="Picture 14"/>
          <p:cNvPicPr/>
          <p:nvPr/>
        </p:nvPicPr>
        <p:blipFill>
          <a:blip r:embed="rId8"/>
          <a:stretch/>
        </p:blipFill>
        <p:spPr>
          <a:xfrm>
            <a:off x="0" y="1571760"/>
            <a:ext cx="2285640" cy="1714320"/>
          </a:xfrm>
          <a:prstGeom prst="rect">
            <a:avLst/>
          </a:prstGeom>
          <a:ln>
            <a:noFill/>
          </a:ln>
        </p:spPr>
      </p:pic>
      <p:pic>
        <p:nvPicPr>
          <p:cNvPr id="198" name="Picture 16"/>
          <p:cNvPicPr/>
          <p:nvPr/>
        </p:nvPicPr>
        <p:blipFill>
          <a:blip r:embed="rId9"/>
          <a:stretch/>
        </p:blipFill>
        <p:spPr>
          <a:xfrm>
            <a:off x="2428920" y="3429000"/>
            <a:ext cx="2071440" cy="1726200"/>
          </a:xfrm>
          <a:prstGeom prst="rect">
            <a:avLst/>
          </a:prstGeom>
          <a:ln>
            <a:noFill/>
          </a:ln>
        </p:spPr>
      </p:pic>
      <p:pic>
        <p:nvPicPr>
          <p:cNvPr id="199" name="Picture 18"/>
          <p:cNvPicPr/>
          <p:nvPr/>
        </p:nvPicPr>
        <p:blipFill>
          <a:blip r:embed="rId10"/>
          <a:stretch/>
        </p:blipFill>
        <p:spPr>
          <a:xfrm>
            <a:off x="4572000" y="3429000"/>
            <a:ext cx="2285640" cy="1714320"/>
          </a:xfrm>
          <a:prstGeom prst="rect">
            <a:avLst/>
          </a:prstGeom>
          <a:ln>
            <a:noFill/>
          </a:ln>
        </p:spPr>
      </p:pic>
      <p:pic>
        <p:nvPicPr>
          <p:cNvPr id="200" name="Picture 20"/>
          <p:cNvPicPr/>
          <p:nvPr/>
        </p:nvPicPr>
        <p:blipFill>
          <a:blip r:embed="rId11"/>
          <a:stretch/>
        </p:blipFill>
        <p:spPr>
          <a:xfrm>
            <a:off x="7048440" y="1714320"/>
            <a:ext cx="2095200" cy="1571400"/>
          </a:xfrm>
          <a:prstGeom prst="rect">
            <a:avLst/>
          </a:prstGeom>
          <a:ln>
            <a:noFill/>
          </a:ln>
        </p:spPr>
      </p:pic>
      <p:pic>
        <p:nvPicPr>
          <p:cNvPr id="201" name="Picture 22"/>
          <p:cNvPicPr/>
          <p:nvPr/>
        </p:nvPicPr>
        <p:blipFill>
          <a:blip r:embed="rId12"/>
          <a:stretch/>
        </p:blipFill>
        <p:spPr>
          <a:xfrm>
            <a:off x="4714920" y="1643040"/>
            <a:ext cx="2261880" cy="1696320"/>
          </a:xfrm>
          <a:prstGeom prst="rect">
            <a:avLst/>
          </a:prstGeom>
          <a:ln>
            <a:noFill/>
          </a:ln>
        </p:spPr>
      </p:pic>
      <p:pic>
        <p:nvPicPr>
          <p:cNvPr id="202" name="Picture 24"/>
          <p:cNvPicPr/>
          <p:nvPr/>
        </p:nvPicPr>
        <p:blipFill>
          <a:blip r:embed="rId13"/>
          <a:srcRect l="9373" t="8340" r="6255"/>
          <a:stretch/>
        </p:blipFill>
        <p:spPr>
          <a:xfrm>
            <a:off x="2571840" y="1785960"/>
            <a:ext cx="1928520" cy="1571400"/>
          </a:xfrm>
          <a:prstGeom prst="rect">
            <a:avLst/>
          </a:prstGeom>
          <a:ln>
            <a:noFill/>
          </a:ln>
        </p:spPr>
      </p:pic>
      <p:pic>
        <p:nvPicPr>
          <p:cNvPr id="203" name="Picture 26"/>
          <p:cNvPicPr/>
          <p:nvPr/>
        </p:nvPicPr>
        <p:blipFill>
          <a:blip r:embed="rId14"/>
          <a:stretch/>
        </p:blipFill>
        <p:spPr>
          <a:xfrm>
            <a:off x="7072200" y="89280"/>
            <a:ext cx="2071440" cy="1553400"/>
          </a:xfrm>
          <a:prstGeom prst="rect">
            <a:avLst/>
          </a:prstGeom>
          <a:ln>
            <a:noFill/>
          </a:ln>
        </p:spPr>
      </p:pic>
      <p:pic>
        <p:nvPicPr>
          <p:cNvPr id="204" name="Picture 28"/>
          <p:cNvPicPr/>
          <p:nvPr/>
        </p:nvPicPr>
        <p:blipFill>
          <a:blip r:embed="rId15"/>
          <a:stretch/>
        </p:blipFill>
        <p:spPr>
          <a:xfrm>
            <a:off x="5000760" y="43200"/>
            <a:ext cx="2004480" cy="1599480"/>
          </a:xfrm>
          <a:prstGeom prst="rect">
            <a:avLst/>
          </a:prstGeom>
          <a:ln>
            <a:noFill/>
          </a:ln>
        </p:spPr>
      </p:pic>
      <p:pic>
        <p:nvPicPr>
          <p:cNvPr id="205" name="Picture 30"/>
          <p:cNvPicPr/>
          <p:nvPr/>
        </p:nvPicPr>
        <p:blipFill>
          <a:blip r:embed="rId16"/>
          <a:stretch/>
        </p:blipFill>
        <p:spPr>
          <a:xfrm>
            <a:off x="0" y="0"/>
            <a:ext cx="1999800" cy="1499760"/>
          </a:xfrm>
          <a:prstGeom prst="rect">
            <a:avLst/>
          </a:prstGeom>
          <a:ln>
            <a:noFill/>
          </a:ln>
        </p:spPr>
      </p:pic>
      <p:pic>
        <p:nvPicPr>
          <p:cNvPr id="206" name="Picture 32"/>
          <p:cNvPicPr/>
          <p:nvPr/>
        </p:nvPicPr>
        <p:blipFill>
          <a:blip r:embed="rId17"/>
          <a:stretch/>
        </p:blipFill>
        <p:spPr>
          <a:xfrm>
            <a:off x="2428920" y="142920"/>
            <a:ext cx="2142720" cy="1607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" name="Rectangle 21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Freeform: Shape 222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TextShape 1"/>
          <p:cNvSpPr txBox="1"/>
          <p:nvPr/>
        </p:nvSpPr>
        <p:spPr>
          <a:xfrm>
            <a:off x="439858" y="1683756"/>
            <a:ext cx="2336449" cy="2396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strike="noStrike" kern="1200" spc="49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Галинсога </a:t>
            </a:r>
            <a:endParaRPr lang="en-US" sz="3500" b="0" strike="noStrike" kern="1200" spc="-1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7" name="Picture 4"/>
          <p:cNvPicPr/>
          <p:nvPr/>
        </p:nvPicPr>
        <p:blipFill>
          <a:blip r:embed="rId2"/>
          <a:stretch/>
        </p:blipFill>
        <p:spPr>
          <a:xfrm>
            <a:off x="3678789" y="3191234"/>
            <a:ext cx="2421024" cy="1512960"/>
          </a:xfrm>
          <a:prstGeom prst="rect">
            <a:avLst/>
          </a:prstGeom>
          <a:ln>
            <a:noFill/>
          </a:ln>
        </p:spPr>
      </p:pic>
      <p:pic>
        <p:nvPicPr>
          <p:cNvPr id="208" name="Picture 6"/>
          <p:cNvPicPr/>
          <p:nvPr/>
        </p:nvPicPr>
        <p:blipFill>
          <a:blip r:embed="rId3"/>
          <a:stretch/>
        </p:blipFill>
        <p:spPr>
          <a:xfrm>
            <a:off x="6214403" y="3191234"/>
            <a:ext cx="2464510" cy="1635793"/>
          </a:xfrm>
          <a:prstGeom prst="rect">
            <a:avLst/>
          </a:prstGeom>
          <a:ln>
            <a:noFill/>
          </a:ln>
        </p:spPr>
      </p:pic>
      <p:sp>
        <p:nvSpPr>
          <p:cNvPr id="210" name="CustomShape 2"/>
          <p:cNvSpPr/>
          <p:nvPr/>
        </p:nvSpPr>
        <p:spPr>
          <a:xfrm>
            <a:off x="3883237" y="2127772"/>
            <a:ext cx="4457676" cy="8888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defTabSz="521208">
              <a:spcAft>
                <a:spcPts val="600"/>
              </a:spcAft>
            </a:pPr>
            <a:r>
              <a:rPr lang="ru-RU" sz="1824" b="1" kern="1200" spc="-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Сорное растение из семейства астровых появилось 50 лет назад в России из Америки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kessites</Template>
  <TotalTime>97</TotalTime>
  <Words>338</Words>
  <Application>Microsoft Office PowerPoint</Application>
  <PresentationFormat>Экран (4:3)</PresentationFormat>
  <Paragraphs>39</Paragraphs>
  <Slides>13</Slides>
  <Notes>0</Notes>
  <HiddenSlides>0</HiddenSlide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Lenovo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Искусственный отбор и его роль в увеличении биологического разнообразия </dc:title>
  <dc:subject/>
  <dc:creator>User</dc:creator>
  <dc:description/>
  <cp:lastModifiedBy/>
  <cp:revision>29</cp:revision>
  <dcterms:created xsi:type="dcterms:W3CDTF">2013-01-08T13:15:15Z</dcterms:created>
  <dcterms:modified xsi:type="dcterms:W3CDTF">2023-06-05T07:33:26Z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Lenovo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14</vt:i4>
  </property>
</Properties>
</file>