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Override1.xml" ContentType="application/vnd.openxmlformats-officedocument.themeOverr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Override2.xml" ContentType="application/vnd.openxmlformats-officedocument.themeOverride+xml"/>
  <Override PartName="/ppt/tags/tag17.xml" ContentType="application/vnd.openxmlformats-officedocument.presentationml.tags+xml"/>
  <Override PartName="/ppt/theme/themeOverride3.xml" ContentType="application/vnd.openxmlformats-officedocument.themeOverr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heme/themeOverride4.xml" ContentType="application/vnd.openxmlformats-officedocument.themeOverr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heme/themeOverride5.xml" ContentType="application/vnd.openxmlformats-officedocument.themeOverr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75" r:id="rId3"/>
    <p:sldId id="276" r:id="rId4"/>
    <p:sldId id="278" r:id="rId5"/>
    <p:sldId id="279" r:id="rId6"/>
    <p:sldId id="280" r:id="rId7"/>
    <p:sldId id="28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600" autoAdjust="0"/>
  </p:normalViewPr>
  <p:slideViewPr>
    <p:cSldViewPr>
      <p:cViewPr varScale="1">
        <p:scale>
          <a:sx n="101" d="100"/>
          <a:sy n="101" d="100"/>
        </p:scale>
        <p:origin x="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081DE1-CBE7-4C66-B7F2-2C80235F7A9B}" type="datetimeFigureOut">
              <a:rPr lang="ru-RU"/>
              <a:pPr>
                <a:defRPr/>
              </a:pPr>
              <a:t>24.05.2023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FAFCD7-17AF-44E2-8F9A-4AED75CD3DC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E4A8-6D0C-48B4-AB34-B5A1F40A2A0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7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29A3-475E-4F02-A53A-381421B22D2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86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55D0-D316-44D6-866E-6E1FF18575C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873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B62-3283-4B4D-A76F-3755942C60B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079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F67-A85E-403A-AD1D-09F3CD90450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129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9798-F729-4E84-B019-26A9FDA2D4B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311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1CBF-3665-453C-B38E-2629511C7CB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359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43AB-F43B-4FFF-9E76-E0EB0CA41F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689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7E7B-DEBD-4FB9-90A0-4062A0D2B11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361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0E89-05D4-4DA8-963E-A05C36E5F7B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962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CB14-E92E-478D-86E1-AAFF90FED4A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768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697D5-C11D-485A-A0FC-65C78C1DF02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_do_not_touch_"/>
          <p:cNvSpPr txBox="1"/>
          <p:nvPr userDrawn="1"/>
        </p:nvSpPr>
        <p:spPr>
          <a:xfrm>
            <a:off x="9144000" y="6858000"/>
            <a:ext cx="381000" cy="221599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vert="horz" rtlCol="0">
            <a:spAutoFit/>
          </a:bodyPr>
          <a:lstStyle/>
          <a:p>
            <a:r>
              <a:rPr lang="en-US" sz="100" smtClean="0">
                <a:solidFill>
                  <a:schemeClr val="tx1">
                    <a:alpha val="0"/>
                  </a:schemeClr>
                </a:solidFill>
              </a:rPr>
              <a:t>eyJEZXNpZ25Db25jZXB0Ijp7IlByaW1hcnlTaGFwZSI6eyJDb25jZXB0X1NoYXBlIjoxNTMsIkhlaWdodCI6MS4wLCJCR0NvbG9yIjoxNCwiQnJpZ2h0bmVzcyI6LTAuMSwiUmFuZG9tQWRqdXN0bWVudHMiOltbMC41LDAuNV0sWzAuMCwwLjBdXSwiQm9yZGVyV2lkdGgiOjAuMCwiQm9yZGVyU3R5bGUiOjEsIkJvcmRlckNvbG9yIjo1LCJCb3JkZXJUcmFuc3BlcmFuY3kiOjAuMCwiUG9zaXRpb24iOjMsIlNjYWxlIjoyLCJSb3RhdGlvbiI6MC4wLCJNaW5pbXVtIjoxLCJNYXhpbXVtIjoxLCJUZXh0dXJlU2hhcGUiOm51bGwsIlBhdHRlcm5UeXBlIjowLCJUcmFuc3BhcmVuY3kiOjAuMCwiTmV3U2hhcGVOZXdTbGlkZSI6ZmFsc2UsIlNvZnRFZGdlcyI6ZmFsc2UsIldpZHRoRmFjdCI6MC4wLCJIZWlnaHRGYWN0IjowLjAsIk92ZXJsYXlQYXJlbnQiOnRydWV9LCJQcmltYXJ5X0FkZFNoYXBlcyI6W3siQ29uY2VwdF9TaGFwZSI6MTUzLCJIZWlnaHQiOjEuMCwiQkdDb2xvciI6MTQsIkJyaWdodG5lc3MiOi0wLjEsIlJhbmRvbUFkanVzdG1lbnRzIjpbWzAuNSwwLjVdLFswLjAsMC4wXV0sIkJvcmRlcldpZHRoIjowLjAsIkJvcmRlclN0eWxlIjoxLCJCb3JkZXJDb2xvciI6NSwiQm9yZGVyVHJhbnNwZXJhbmN5IjowLjAsIlBvc2l0aW9uIjoxMSwiU2NhbGUiOjEwLCJSb3RhdGlvbiI6MC4wLCJNaW5pbXVtIjoxLCJNYXhpbXVtIjoxLCJUZXh0dXJlU2hhcGUiOm51bGwsIlBhdHRlcm5UeXBlIjowLCJUcmFuc3BhcmVuY3kiOjAuOCwiTmV3U2hhcGVOZXdTbGlkZSI6ZmFsc2UsIlNvZnRFZGdlcyI6dHJ1ZSwiV2lkdGhGYWN0IjowLjAsIkhlaWdodEZhY3QiOjAuMCwiT3ZlcmxheVBhcmVudCI6ZmFsc2V9LHsiQ29uY2VwdF9TaGFwZSI6MTUzLCJIZWlnaHQiOjEuMCwiQkdDb2xvciI6MTQsIkJyaWdodG5lc3MiOi0wLjEsIlJhbmRvbUFkanVzdG1lbnRzIjpbWzAuNSwwLjVdLFswLjAsMC4wXV0sIkJvcmRlcldpZHRoIjoxLjAsIkJvcmRlclN0eWxlIjoxLCJCb3JkZXJDb2xvciI6NSwiQm9yZGVyVHJhbnNwZXJhbmN5IjowLjksIlBvc2l0aW9uIjoxMSwiU2NhbGUiOjEzLCJSb3RhdGlvbiI6MC4wLCJNaW5pbXVtIjoxLCJNYXhpbXVtIjoxLCJUZXh0dXJlU2hhcGUiOm51bGwsIlBhdHRlcm5UeXBlIjowLCJUcmFuc3BhcmVuY3kiOjEuMCwiTmV3U2hhcGVOZXdTbGlkZSI6ZmFsc2UsIlNvZnRFZGdlcyI6ZmFsc2UsIldpZHRoRmFjdCI6MC4wLCJIZWlnaHRGYWN0IjowLjAsIk92ZXJsYXlQYXJlbnQiOmZhbHNlfV0sIlNlY29uZGFyeVNoYXBlIjpudWxsLCJNb2R1bGVTaGFwZSI6MTUzLCJNb2R1bGVfQWRkU2hhcGVzIjpbeyJDb25jZXB0X1NoYXBlIjoxNTMsIkhlaWdodCI6MS4wLCJCR0NvbG9yIjo1LCJCcmlnaHRuZXNzIjowLjAsIlJhbmRvbUFkanVzdG1lbnRzIjpbWzAuNSwwLjVdLFswLjAsMC4wXV0sIkJvcmRlcldpZHRoIjowLjAsIkJvcmRlclN0eWxlIjoxLCJCb3JkZXJDb2xvciI6NSwiQm9yZGVyVHJhbnNwZXJhbmN5IjowLjAsIlBvc2l0aW9uIjoyMSwiU2NhbGUiOjI5LCJSb3RhdGlvbiI6MC4wLCJNaW5pbXVtIjoxLCJNYXhpbXVtIjoxLCJUZXh0dXJlU2hhcGUiOm51bGwsIlBhdHRlcm5UeXBlIjoyNiwiVHJhbnNwYXJlbmN5IjowLjAsIk5ld1NoYXBlTmV3U2xpZGUiOmZhbHNlLCJTb2Z0RWRnZXMiOmZhbHNlLCJXaWR0aEZhY3QiOjAuMCwiSGVpZ2h0RmFjdCI6MC4wLCJPdmVybGF5UGFyZW50IjpmYWxzZX0seyJDb25jZXB0X1NoYXBlIjoxNTMsIkhlaWdodCI6MS4wLCJCR0NvbG9yIjo1LCJCcmlnaHRuZXNzIjowLjAsIlJhbmRvbUFkanVzdG1lbnRzIjpbWzAuNSwwLjVdLFswLjAsMC4wXV0sIkJvcmRlcldpZHRoIjowLjAsIkJvcmRlclN0eWxlIjoxLCJCb3JkZXJDb2xvciI6NSwiQm9yZGVyVHJhbnNwZXJhbmN5IjowLjAsIlBvc2l0aW9uIjoyMiwiU2NhbGUiOjI5LCJSb3RhdGlvbiI6MC4wLCJNaW5pbXVtIjoxLCJNYXhpbXVtIjoxLCJUZXh0dXJlU2hhcGUiOm51bGwsIlBhdHRlcm5UeXBlIjowLCJUcmFuc3BhcmVuY3kiOjAuMCwiTmV3U2hhcGVOZXdTbGlkZSI6ZmFsc2UsIlNvZnRFZGdlcyI6ZmFsc2UsIldpZHRoRmFjdCI6MC4wLCJIZWlnaHRGYWN0IjowLjAsIk92ZXJsYXlQYXJlbnQiOmZhbHNlfV0sIk92ZXJsYXlNb2R1bGUiOjAsIk1vZHVsZUFkanVzdG1lbnRzIjpbMC41LDAuMF0sIlJlY3RhbmdsZVNtb290aCI6ZmFsc2UsIlJlY3RhbmdsZVNtb290aFJhZGl1cyI6MC4wMTExLCJCb3JkZXJTdHlsZSI6MCwiU2V0QkdCbG9ja3MiOmZhbHNlLCJNZXJnZU1vZHVsZSI6MH0sIkdyYWRpZW50IjoxLCJGb250VGl0bGUiOiJBcmlhbCIsIkZvbnRUZXh0IjoiQXJpYWwgTmFycm93IiwiRm9udFVwcGVyY2FzZSI6dHJ1ZSwiU2hhcGVDb25jZXB0Ijo0LCJEb05vdENyb3BCeUNvbmNlcHRTaGFwZSI6ZmFsc2UsIkNyZWF0aXZlTGV2ZWwiOjMsIkluc2VydEZsYXRpY29ucyI6ZmFsc2UsIkxUV0hfZm9yX3RpdGxlIjpbMC4wNDAwMDAwMDI4LDAuMDM3MzIzNzEsMC43ODc1LDAuMDYwOTA2NDVdLCJMVFdIX2Zvcl9mcmVlX3NwYWNlIjpbMC4wMzk5OTk5MTcxLDAuMTMzMzMzMzQsMC45MjAwMDAxLDAuNzY4ODg4OV0sIkxUV0hfZm9yX3NsaWRlX251bWVyYXRpb24iOm51bGwsIkZvbnRTaXplIjowLjAzMzMzMzMzNTEsImJnX2NvbG9yIjpbMjU1LDI1NSwyNTVdLCJhY2NlbnRfY29sb3IiOlswLDUyLDE4OV0sImFjY2VudDJfY29sb3IiOlswLDE3NiwyNDBdLCJhY2NlbnQzX2NvbG9yIjpudWxsLCJhY2NlbnQ0X2NvbG9yIjpudWxsLCJhY2NlbnQ1X2NvbG9yIjpudWxsLCJhY2NlbnQ2X2NvbG9yIjpudWxsLCJDdXN0b21Db25jZXB0U2hhcGUiOmZhbHNlLCJDb3Jwb3JhdGVTdHlsZSI6ZmFsc2V9</a:t>
            </a:r>
            <a:endParaRPr lang="ru-RU" sz="100">
              <a:solidFill>
                <a:schemeClr val="tx1">
                  <a:alpha val="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9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1.png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7.jpeg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6.jpeg"/><Relationship Id="rId2" Type="http://schemas.openxmlformats.org/officeDocument/2006/relationships/tags" Target="../tags/tag11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15.xml"/><Relationship Id="rId11" Type="http://schemas.openxmlformats.org/officeDocument/2006/relationships/image" Target="../media/image5.jpeg"/><Relationship Id="rId5" Type="http://schemas.openxmlformats.org/officeDocument/2006/relationships/tags" Target="../tags/tag14.xml"/><Relationship Id="rId10" Type="http://schemas.openxmlformats.org/officeDocument/2006/relationships/image" Target="../media/image4.jpeg"/><Relationship Id="rId4" Type="http://schemas.openxmlformats.org/officeDocument/2006/relationships/tags" Target="../tags/tag13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7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image" Target="../media/image11.jpeg"/><Relationship Id="rId2" Type="http://schemas.openxmlformats.org/officeDocument/2006/relationships/tags" Target="../tags/tag18.xml"/><Relationship Id="rId16" Type="http://schemas.openxmlformats.org/officeDocument/2006/relationships/image" Target="../media/image10.jpeg"/><Relationship Id="rId1" Type="http://schemas.openxmlformats.org/officeDocument/2006/relationships/themeOverride" Target="../theme/themeOverride3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image" Target="../media/image9.png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13.jpeg"/><Relationship Id="rId2" Type="http://schemas.openxmlformats.org/officeDocument/2006/relationships/tags" Target="../tags/tag29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2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9.png"/><Relationship Id="rId2" Type="http://schemas.openxmlformats.org/officeDocument/2006/relationships/tags" Target="../tags/tag3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4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-Concpt_Shape8PR"/>
          <p:cNvSpPr/>
          <p:nvPr/>
        </p:nvSpPr>
        <p:spPr>
          <a:xfrm>
            <a:off x="7772400" y="2057400"/>
            <a:ext cx="2743200" cy="274320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0000"/>
                </a:schemeClr>
              </a:gs>
              <a:gs pos="100000">
                <a:schemeClr val="bg1">
                  <a:lumMod val="10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-Concpt_Shape10"/>
          <p:cNvSpPr/>
          <p:nvPr/>
        </p:nvSpPr>
        <p:spPr>
          <a:xfrm>
            <a:off x="6400800" y="685800"/>
            <a:ext cx="5486400" cy="54864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0"/>
            </a:schemeClr>
          </a:solidFill>
          <a:ln w="12700" cap="flat" cmpd="sng" algn="ctr">
            <a:solidFill>
              <a:schemeClr val="accent1">
                <a:alpha val="1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-Concpt_Shape9"/>
          <p:cNvSpPr/>
          <p:nvPr/>
        </p:nvSpPr>
        <p:spPr>
          <a:xfrm>
            <a:off x="7223760" y="1508760"/>
            <a:ext cx="3840479" cy="38404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>
            <a:softEdge rad="906780"/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9361488" cy="3455988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ueGritCTT" pitchFamily="2" charset="0"/>
              </a:rPr>
              <a:t>Место человека </a:t>
            </a:r>
            <a:b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ueGritCTT" pitchFamily="2" charset="0"/>
              </a:rPr>
            </a:br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ueGritCTT" pitchFamily="2" charset="0"/>
              </a:rPr>
              <a:t>в системе </a:t>
            </a:r>
            <a:b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ueGritCTT" pitchFamily="2" charset="0"/>
              </a:rPr>
            </a:br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ueGritCTT" pitchFamily="2" charset="0"/>
              </a:rPr>
              <a:t>органического мира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-Concpt_Shape8PR"/>
          <p:cNvSpPr/>
          <p:nvPr/>
        </p:nvSpPr>
        <p:spPr>
          <a:xfrm>
            <a:off x="7772400" y="2057400"/>
            <a:ext cx="2743200" cy="274320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0000"/>
                </a:schemeClr>
              </a:gs>
              <a:gs pos="100000">
                <a:schemeClr val="bg1">
                  <a:lumMod val="10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-Concpt_Shape10"/>
          <p:cNvSpPr/>
          <p:nvPr/>
        </p:nvSpPr>
        <p:spPr>
          <a:xfrm>
            <a:off x="6400800" y="685800"/>
            <a:ext cx="5486400" cy="54864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0"/>
            </a:schemeClr>
          </a:solidFill>
          <a:ln w="12700" cap="flat" cmpd="sng" algn="ctr">
            <a:solidFill>
              <a:schemeClr val="accent1">
                <a:alpha val="1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-Concpt_Shape9"/>
          <p:cNvSpPr/>
          <p:nvPr/>
        </p:nvSpPr>
        <p:spPr>
          <a:xfrm>
            <a:off x="7223760" y="1471286"/>
            <a:ext cx="3840479" cy="38404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>
            <a:softEdge rad="906780"/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5" name="Group 55"/>
          <p:cNvGrpSpPr/>
          <p:nvPr/>
        </p:nvGrpSpPr>
        <p:grpSpPr>
          <a:xfrm>
            <a:off x="365759" y="914400"/>
            <a:ext cx="4355004" cy="5273043"/>
            <a:chOff x="365759" y="914400"/>
            <a:chExt cx="4355004" cy="5273043"/>
          </a:xfrm>
        </p:grpSpPr>
        <p:grpSp>
          <p:nvGrpSpPr>
            <p:cNvPr id="163" name="Group 47"/>
            <p:cNvGrpSpPr/>
            <p:nvPr/>
          </p:nvGrpSpPr>
          <p:grpSpPr>
            <a:xfrm>
              <a:off x="365759" y="914400"/>
              <a:ext cx="4321624" cy="5212146"/>
              <a:chOff x="365759" y="914400"/>
              <a:chExt cx="4321624" cy="5212146"/>
            </a:xfrm>
          </p:grpSpPr>
          <p:cxnSp>
            <p:nvCxnSpPr>
              <p:cNvPr id="3" name="Shape 3333"/>
              <p:cNvCxnSpPr/>
              <p:nvPr/>
            </p:nvCxnSpPr>
            <p:spPr>
              <a:xfrm>
                <a:off x="692397" y="1882867"/>
                <a:ext cx="4171" cy="4243679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-Concpt_Shape161"/>
              <p:cNvSpPr/>
              <p:nvPr/>
            </p:nvSpPr>
            <p:spPr>
              <a:xfrm>
                <a:off x="404166" y="1332606"/>
                <a:ext cx="550260" cy="5502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-Concpt_Shape162"/>
              <p:cNvSpPr/>
              <p:nvPr/>
            </p:nvSpPr>
            <p:spPr>
              <a:xfrm>
                <a:off x="430369" y="1332606"/>
                <a:ext cx="550260" cy="5502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-SubtitleGroup4444"/>
              <p:cNvSpPr/>
              <p:nvPr/>
            </p:nvSpPr>
            <p:spPr>
              <a:xfrm>
                <a:off x="365759" y="914400"/>
                <a:ext cx="4321624" cy="354512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Shape 5-Concept555"/>
              <p:cNvSpPr/>
              <p:nvPr/>
            </p:nvSpPr>
            <p:spPr>
              <a:xfrm>
                <a:off x="430369" y="1358809"/>
                <a:ext cx="524057" cy="52405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-Icon6888" descr=" Царство Животные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6" y="1471286"/>
                <a:ext cx="299101" cy="299101"/>
              </a:xfrm>
              <a:prstGeom prst="rect">
                <a:avLst/>
              </a:prstGeom>
            </p:spPr>
          </p:pic>
          <p:sp>
            <p:nvSpPr>
              <p:cNvPr id="9" name="Shape 7999"/>
              <p:cNvSpPr/>
              <p:nvPr/>
            </p:nvSpPr>
            <p:spPr>
              <a:xfrm>
                <a:off x="983885" y="1391291"/>
                <a:ext cx="3703498" cy="461665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Царство Животные</a:t>
                </a:r>
                <a:endParaRPr lang="ru-RU" sz="24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166" name="Group 48"/>
            <p:cNvGrpSpPr/>
            <p:nvPr/>
          </p:nvGrpSpPr>
          <p:grpSpPr>
            <a:xfrm>
              <a:off x="404166" y="1947546"/>
              <a:ext cx="4283215" cy="550258"/>
              <a:chOff x="404166" y="1947546"/>
              <a:chExt cx="4283215" cy="550258"/>
            </a:xfrm>
          </p:grpSpPr>
          <p:sp>
            <p:nvSpPr>
              <p:cNvPr id="164" name="-Concpt_Shape164"/>
              <p:cNvSpPr/>
              <p:nvPr/>
            </p:nvSpPr>
            <p:spPr>
              <a:xfrm>
                <a:off x="404166" y="1947546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5" name="-Concpt_Shape165"/>
              <p:cNvSpPr/>
              <p:nvPr/>
            </p:nvSpPr>
            <p:spPr>
              <a:xfrm>
                <a:off x="430369" y="1947546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Shape 9111111"/>
              <p:cNvSpPr/>
              <p:nvPr/>
            </p:nvSpPr>
            <p:spPr>
              <a:xfrm>
                <a:off x="983883" y="2003490"/>
                <a:ext cx="3703498" cy="461665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Тип Хордовые</a:t>
                </a:r>
                <a:endParaRPr lang="ru-RU" sz="24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2" name="Shape 10-Concept121212"/>
              <p:cNvSpPr/>
              <p:nvPr/>
            </p:nvSpPr>
            <p:spPr>
              <a:xfrm>
                <a:off x="430369" y="1973749"/>
                <a:ext cx="524055" cy="52405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-Icon11141414" descr=" Тип Хордовые"/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6" y="2086226"/>
                <a:ext cx="299101" cy="299101"/>
              </a:xfrm>
              <a:prstGeom prst="rect">
                <a:avLst/>
              </a:prstGeom>
            </p:spPr>
          </p:pic>
        </p:grpSp>
        <p:grpSp>
          <p:nvGrpSpPr>
            <p:cNvPr id="169" name="Group 49"/>
            <p:cNvGrpSpPr/>
            <p:nvPr/>
          </p:nvGrpSpPr>
          <p:grpSpPr>
            <a:xfrm>
              <a:off x="404166" y="2562483"/>
              <a:ext cx="4295740" cy="550258"/>
              <a:chOff x="404166" y="2562483"/>
              <a:chExt cx="4295740" cy="550258"/>
            </a:xfrm>
          </p:grpSpPr>
          <p:sp>
            <p:nvSpPr>
              <p:cNvPr id="167" name="-Concpt_Shape167"/>
              <p:cNvSpPr/>
              <p:nvPr/>
            </p:nvSpPr>
            <p:spPr>
              <a:xfrm>
                <a:off x="404166" y="2562483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8" name="-Concpt_Shape168"/>
              <p:cNvSpPr/>
              <p:nvPr/>
            </p:nvSpPr>
            <p:spPr>
              <a:xfrm>
                <a:off x="430369" y="2562483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Shape 13151515"/>
              <p:cNvSpPr/>
              <p:nvPr/>
            </p:nvSpPr>
            <p:spPr>
              <a:xfrm>
                <a:off x="983888" y="2621307"/>
                <a:ext cx="3716018" cy="461665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Подтип Позвоночные</a:t>
                </a:r>
                <a:endParaRPr lang="ru-RU" sz="24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6" name="Shape 14-Concept161616"/>
              <p:cNvSpPr/>
              <p:nvPr/>
            </p:nvSpPr>
            <p:spPr>
              <a:xfrm>
                <a:off x="430369" y="2588685"/>
                <a:ext cx="524055" cy="52405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8" name="-Icon15181818" descr=" Подтип Позвоночные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6" y="2701162"/>
                <a:ext cx="300860" cy="299101"/>
              </a:xfrm>
              <a:prstGeom prst="rect">
                <a:avLst/>
              </a:prstGeom>
            </p:spPr>
          </p:pic>
        </p:grpSp>
        <p:grpSp>
          <p:nvGrpSpPr>
            <p:cNvPr id="172" name="Group 50"/>
            <p:cNvGrpSpPr/>
            <p:nvPr/>
          </p:nvGrpSpPr>
          <p:grpSpPr>
            <a:xfrm>
              <a:off x="404166" y="3177425"/>
              <a:ext cx="4295736" cy="550258"/>
              <a:chOff x="404166" y="3177425"/>
              <a:chExt cx="4295736" cy="550258"/>
            </a:xfrm>
          </p:grpSpPr>
          <p:sp>
            <p:nvSpPr>
              <p:cNvPr id="170" name="-Concpt_Shape170"/>
              <p:cNvSpPr/>
              <p:nvPr/>
            </p:nvSpPr>
            <p:spPr>
              <a:xfrm>
                <a:off x="404166" y="3177425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1" name="-Concpt_Shape171"/>
              <p:cNvSpPr/>
              <p:nvPr/>
            </p:nvSpPr>
            <p:spPr>
              <a:xfrm>
                <a:off x="430369" y="3177425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Shape 17191919"/>
              <p:cNvSpPr/>
              <p:nvPr/>
            </p:nvSpPr>
            <p:spPr>
              <a:xfrm>
                <a:off x="983884" y="3239125"/>
                <a:ext cx="3716018" cy="461665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Класс Млекопитающие</a:t>
                </a:r>
                <a:endParaRPr lang="ru-RU" sz="24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0" name="Shape 18-Concept202020"/>
              <p:cNvSpPr/>
              <p:nvPr/>
            </p:nvSpPr>
            <p:spPr>
              <a:xfrm>
                <a:off x="430369" y="3203627"/>
                <a:ext cx="524055" cy="52405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2" name="-Icon19222222" descr=" Класс Млекопитающие"/>
              <p:cNvPicPr>
                <a:picLocks noChangeAspect="1"/>
              </p:cNvPicPr>
              <p:nvPr>
                <p:custDataLst>
                  <p:tags r:id="rId6"/>
                </p:custDataLst>
              </p:nvPr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7" y="3316105"/>
                <a:ext cx="299101" cy="299101"/>
              </a:xfrm>
              <a:prstGeom prst="rect">
                <a:avLst/>
              </a:prstGeom>
            </p:spPr>
          </p:pic>
        </p:grpSp>
        <p:grpSp>
          <p:nvGrpSpPr>
            <p:cNvPr id="175" name="Group 51"/>
            <p:cNvGrpSpPr/>
            <p:nvPr/>
          </p:nvGrpSpPr>
          <p:grpSpPr>
            <a:xfrm>
              <a:off x="404166" y="3792367"/>
              <a:ext cx="4308253" cy="550261"/>
              <a:chOff x="404166" y="3792367"/>
              <a:chExt cx="4308253" cy="550261"/>
            </a:xfrm>
          </p:grpSpPr>
          <p:sp>
            <p:nvSpPr>
              <p:cNvPr id="173" name="-Concpt_Shape173"/>
              <p:cNvSpPr/>
              <p:nvPr/>
            </p:nvSpPr>
            <p:spPr>
              <a:xfrm>
                <a:off x="404166" y="3792367"/>
                <a:ext cx="550261" cy="55026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4" name="-Concpt_Shape174"/>
              <p:cNvSpPr/>
              <p:nvPr/>
            </p:nvSpPr>
            <p:spPr>
              <a:xfrm>
                <a:off x="430369" y="3792367"/>
                <a:ext cx="550261" cy="55026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Shape 21232323"/>
              <p:cNvSpPr/>
              <p:nvPr/>
            </p:nvSpPr>
            <p:spPr>
              <a:xfrm>
                <a:off x="983884" y="3856946"/>
                <a:ext cx="3728535" cy="461665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Отряд  Приматы</a:t>
                </a:r>
                <a:endParaRPr lang="ru-RU" sz="24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4" name="Shape 22-Concept242424"/>
              <p:cNvSpPr/>
              <p:nvPr/>
            </p:nvSpPr>
            <p:spPr>
              <a:xfrm>
                <a:off x="430369" y="3818569"/>
                <a:ext cx="524058" cy="52405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6" name="-Icon23262626" descr=" Отряд  Приматы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6" y="3931046"/>
                <a:ext cx="300860" cy="299101"/>
              </a:xfrm>
              <a:prstGeom prst="rect">
                <a:avLst/>
              </a:prstGeom>
            </p:spPr>
          </p:pic>
        </p:grpSp>
        <p:grpSp>
          <p:nvGrpSpPr>
            <p:cNvPr id="178" name="Group 52"/>
            <p:cNvGrpSpPr/>
            <p:nvPr/>
          </p:nvGrpSpPr>
          <p:grpSpPr>
            <a:xfrm>
              <a:off x="404166" y="4407302"/>
              <a:ext cx="4316597" cy="550262"/>
              <a:chOff x="404166" y="4407302"/>
              <a:chExt cx="4316597" cy="550262"/>
            </a:xfrm>
          </p:grpSpPr>
          <p:sp>
            <p:nvSpPr>
              <p:cNvPr id="176" name="-Concpt_Shape176"/>
              <p:cNvSpPr/>
              <p:nvPr/>
            </p:nvSpPr>
            <p:spPr>
              <a:xfrm>
                <a:off x="404166" y="4407302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7" name="-Concpt_Shape177"/>
              <p:cNvSpPr/>
              <p:nvPr/>
            </p:nvSpPr>
            <p:spPr>
              <a:xfrm>
                <a:off x="430369" y="4407302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Shape 25272727"/>
              <p:cNvSpPr/>
              <p:nvPr/>
            </p:nvSpPr>
            <p:spPr>
              <a:xfrm>
                <a:off x="983885" y="4474761"/>
                <a:ext cx="3736878" cy="461665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Семейство Гоминиды</a:t>
                </a:r>
                <a:endParaRPr lang="ru-RU" sz="24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8" name="Shape 26-Concept282828"/>
              <p:cNvSpPr/>
              <p:nvPr/>
            </p:nvSpPr>
            <p:spPr>
              <a:xfrm>
                <a:off x="430369" y="4433506"/>
                <a:ext cx="524059" cy="5240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0" name="-Icon27303030" descr=" Семейство Гоминиды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7" y="4545984"/>
                <a:ext cx="299101" cy="299101"/>
              </a:xfrm>
              <a:prstGeom prst="rect">
                <a:avLst/>
              </a:prstGeom>
            </p:spPr>
          </p:pic>
        </p:grpSp>
        <p:grpSp>
          <p:nvGrpSpPr>
            <p:cNvPr id="181" name="Group 53"/>
            <p:cNvGrpSpPr/>
            <p:nvPr/>
          </p:nvGrpSpPr>
          <p:grpSpPr>
            <a:xfrm>
              <a:off x="404166" y="5022244"/>
              <a:ext cx="4316597" cy="550262"/>
              <a:chOff x="404166" y="5022244"/>
              <a:chExt cx="4316597" cy="550262"/>
            </a:xfrm>
          </p:grpSpPr>
          <p:sp>
            <p:nvSpPr>
              <p:cNvPr id="179" name="-Concpt_Shape179"/>
              <p:cNvSpPr/>
              <p:nvPr/>
            </p:nvSpPr>
            <p:spPr>
              <a:xfrm>
                <a:off x="404166" y="5022244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0" name="-Concpt_Shape180"/>
              <p:cNvSpPr/>
              <p:nvPr/>
            </p:nvSpPr>
            <p:spPr>
              <a:xfrm>
                <a:off x="430369" y="5022244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Shape 29313131"/>
              <p:cNvSpPr/>
              <p:nvPr/>
            </p:nvSpPr>
            <p:spPr>
              <a:xfrm>
                <a:off x="983885" y="5092581"/>
                <a:ext cx="3736878" cy="461665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Род Человек</a:t>
                </a:r>
                <a:endParaRPr lang="ru-RU" sz="24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2" name="Shape 30-Concept323232"/>
              <p:cNvSpPr/>
              <p:nvPr/>
            </p:nvSpPr>
            <p:spPr>
              <a:xfrm>
                <a:off x="430369" y="5048448"/>
                <a:ext cx="524059" cy="5240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4" name="-Icon31343434" descr=" Род Человек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6" y="5160924"/>
                <a:ext cx="300860" cy="299101"/>
              </a:xfrm>
              <a:prstGeom prst="rect">
                <a:avLst/>
              </a:prstGeom>
            </p:spPr>
          </p:pic>
        </p:grpSp>
        <p:grpSp>
          <p:nvGrpSpPr>
            <p:cNvPr id="184" name="Group 54"/>
            <p:cNvGrpSpPr/>
            <p:nvPr/>
          </p:nvGrpSpPr>
          <p:grpSpPr>
            <a:xfrm>
              <a:off x="404166" y="5637181"/>
              <a:ext cx="4316597" cy="550262"/>
              <a:chOff x="404166" y="5637181"/>
              <a:chExt cx="4316597" cy="550262"/>
            </a:xfrm>
          </p:grpSpPr>
          <p:sp>
            <p:nvSpPr>
              <p:cNvPr id="182" name="-Concpt_Shape182"/>
              <p:cNvSpPr/>
              <p:nvPr/>
            </p:nvSpPr>
            <p:spPr>
              <a:xfrm>
                <a:off x="404166" y="5637181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3" name="-Concpt_Shape183"/>
              <p:cNvSpPr/>
              <p:nvPr/>
            </p:nvSpPr>
            <p:spPr>
              <a:xfrm>
                <a:off x="430369" y="5637181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Shape 33-Concept353535"/>
              <p:cNvSpPr/>
              <p:nvPr/>
            </p:nvSpPr>
            <p:spPr>
              <a:xfrm>
                <a:off x="430369" y="5663384"/>
                <a:ext cx="524059" cy="52405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7" name="-Icon34373737" descr=" Вид Человек разумный"/>
              <p:cNvPicPr>
                <a:picLocks noChangeAspect="1"/>
              </p:cNvPicPr>
              <p:nvPr>
                <p:custDataLst>
                  <p:tags r:id="rId2"/>
                </p:custDataLst>
              </p:nvPr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7" y="5775862"/>
                <a:ext cx="299101" cy="299101"/>
              </a:xfrm>
              <a:prstGeom prst="rect">
                <a:avLst/>
              </a:prstGeom>
            </p:spPr>
          </p:pic>
          <p:sp>
            <p:nvSpPr>
              <p:cNvPr id="38" name="Shape 35383838"/>
              <p:cNvSpPr/>
              <p:nvPr/>
            </p:nvSpPr>
            <p:spPr>
              <a:xfrm>
                <a:off x="983885" y="5694012"/>
                <a:ext cx="3736878" cy="461665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Вид Человек разумный</a:t>
                </a:r>
                <a:endParaRPr lang="ru-RU" sz="24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2" name="-SlideTitle"/>
          <p:cNvSpPr txBox="1"/>
          <p:nvPr/>
        </p:nvSpPr>
        <p:spPr>
          <a:xfrm>
            <a:off x="365760" y="255966"/>
            <a:ext cx="72009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200" b="1" smtClean="0">
                <a:latin typeface="Arial" panose="020B0604020202020204" pitchFamily="34" charset="0"/>
              </a:rPr>
              <a:t>«ПАСПОРТ» ЧЕЛОВЕКА</a:t>
            </a:r>
            <a:endParaRPr lang="ru-RU" sz="2200" b="1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443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4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4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-Concpt_Shape15PR"/>
          <p:cNvSpPr/>
          <p:nvPr/>
        </p:nvSpPr>
        <p:spPr>
          <a:xfrm>
            <a:off x="7772402" y="2057400"/>
            <a:ext cx="2743200" cy="274320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0000"/>
                </a:schemeClr>
              </a:gs>
              <a:gs pos="100000">
                <a:schemeClr val="bg1">
                  <a:lumMod val="10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-Concpt_Shape17"/>
          <p:cNvSpPr/>
          <p:nvPr/>
        </p:nvSpPr>
        <p:spPr>
          <a:xfrm>
            <a:off x="6400800" y="685800"/>
            <a:ext cx="5486400" cy="54864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0"/>
            </a:schemeClr>
          </a:solidFill>
          <a:ln w="12700" cap="flat" cmpd="sng" algn="ctr">
            <a:solidFill>
              <a:schemeClr val="accent1">
                <a:alpha val="1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-Concpt_Shape16"/>
          <p:cNvSpPr/>
          <p:nvPr/>
        </p:nvSpPr>
        <p:spPr>
          <a:xfrm>
            <a:off x="7223760" y="1508760"/>
            <a:ext cx="3840479" cy="38404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>
            <a:softEdge rad="906780"/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Group 12"/>
          <p:cNvGrpSpPr/>
          <p:nvPr/>
        </p:nvGrpSpPr>
        <p:grpSpPr>
          <a:xfrm>
            <a:off x="365759" y="914400"/>
            <a:ext cx="6412365" cy="5273042"/>
            <a:chOff x="365759" y="914400"/>
            <a:chExt cx="6412365" cy="5273042"/>
          </a:xfrm>
        </p:grpSpPr>
        <p:pic>
          <p:nvPicPr>
            <p:cNvPr id="5" name="Shape 25" descr="Тип Хордовые -Cropped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0" r="2510"/>
            <a:stretch/>
          </p:blipFill>
          <p:spPr bwMode="auto">
            <a:xfrm>
              <a:off x="365759" y="1337911"/>
              <a:ext cx="1836978" cy="1843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Shape 33"/>
            <p:cNvSpPr/>
            <p:nvPr/>
          </p:nvSpPr>
          <p:spPr>
            <a:xfrm>
              <a:off x="368646" y="6125123"/>
              <a:ext cx="6409478" cy="623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accent1">
                    <a:lumMod val="65000"/>
                    <a:lumOff val="35000"/>
                  </a:schemeClr>
                </a:gs>
              </a:gsLst>
              <a:lin ang="2700000" scaled="1"/>
              <a:tileRect/>
            </a:gradFill>
            <a:ln w="12700" cap="flat" cmpd="sng" algn="ctr">
              <a:solidFill>
                <a:schemeClr val="accent1">
                  <a:shade val="50000"/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Shape 44"/>
            <p:cNvSpPr/>
            <p:nvPr/>
          </p:nvSpPr>
          <p:spPr>
            <a:xfrm>
              <a:off x="368646" y="914400"/>
              <a:ext cx="6409478" cy="623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accent1">
                    <a:lumMod val="65000"/>
                    <a:lumOff val="35000"/>
                  </a:schemeClr>
                </a:gs>
              </a:gsLst>
              <a:lin ang="2700000" scaled="1"/>
              <a:tileRect/>
            </a:gradFill>
            <a:ln w="12700" cap="flat" cmpd="sng" algn="ctr">
              <a:solidFill>
                <a:schemeClr val="accent1">
                  <a:shade val="50000"/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Shape 58" descr="Тип Хордовые -Cropped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78" r="14378"/>
            <a:stretch/>
          </p:blipFill>
          <p:spPr bwMode="auto">
            <a:xfrm>
              <a:off x="2540788" y="1337911"/>
              <a:ext cx="1829906" cy="184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Shape 69" descr="Тип Хордовые -Cropped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65" r="12765"/>
            <a:stretch/>
          </p:blipFill>
          <p:spPr bwMode="auto">
            <a:xfrm>
              <a:off x="4708757" y="1337911"/>
              <a:ext cx="1788303" cy="1801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Shape 711" descr="Тип Хордовые -Cropped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42" r="13342"/>
            <a:stretch/>
          </p:blipFill>
          <p:spPr bwMode="auto">
            <a:xfrm>
              <a:off x="394961" y="3728099"/>
              <a:ext cx="1792183" cy="1837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Shape 812" descr="Тип Хордовые -Cropped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96" r="12896"/>
            <a:stretch/>
          </p:blipFill>
          <p:spPr bwMode="auto">
            <a:xfrm>
              <a:off x="2497902" y="3728099"/>
              <a:ext cx="1835060" cy="185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-SlideTitle"/>
          <p:cNvSpPr txBox="1"/>
          <p:nvPr/>
        </p:nvSpPr>
        <p:spPr>
          <a:xfrm>
            <a:off x="365760" y="255966"/>
            <a:ext cx="72009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200" b="1" smtClean="0">
                <a:latin typeface="Arial" panose="020B0604020202020204" pitchFamily="34" charset="0"/>
              </a:rPr>
              <a:t>ТИП ХОРДОВЫЕ</a:t>
            </a:r>
            <a:endParaRPr lang="ru-RU" sz="2200" b="1">
              <a:latin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2440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9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9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4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4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6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6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16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16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17" grpId="0" animBg="1" autoUpdateAnimBg="0"/>
      <p:bldP spid="16" grpId="0" animBg="1" autoUpdateAnimBg="0"/>
      <p:bldP spid="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-Concpt_Shape39PR"/>
          <p:cNvSpPr/>
          <p:nvPr/>
        </p:nvSpPr>
        <p:spPr>
          <a:xfrm>
            <a:off x="7772402" y="2057400"/>
            <a:ext cx="2743200" cy="274320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0000"/>
                </a:schemeClr>
              </a:gs>
              <a:gs pos="100000">
                <a:schemeClr val="bg1">
                  <a:lumMod val="10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-Concpt_Shape41"/>
          <p:cNvSpPr/>
          <p:nvPr/>
        </p:nvSpPr>
        <p:spPr>
          <a:xfrm>
            <a:off x="6400800" y="685800"/>
            <a:ext cx="5486400" cy="54864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0"/>
            </a:schemeClr>
          </a:solidFill>
          <a:ln w="12700" cap="flat" cmpd="sng" algn="ctr">
            <a:solidFill>
              <a:schemeClr val="accent1">
                <a:alpha val="1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-Concpt_Shape40"/>
          <p:cNvSpPr/>
          <p:nvPr/>
        </p:nvSpPr>
        <p:spPr>
          <a:xfrm>
            <a:off x="7223760" y="1508760"/>
            <a:ext cx="3840479" cy="38404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>
            <a:softEdge rad="906780"/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8" name="Group 31"/>
          <p:cNvGrpSpPr/>
          <p:nvPr/>
        </p:nvGrpSpPr>
        <p:grpSpPr>
          <a:xfrm>
            <a:off x="365759" y="914400"/>
            <a:ext cx="6766919" cy="5271018"/>
            <a:chOff x="365759" y="914400"/>
            <a:chExt cx="6766919" cy="5271018"/>
          </a:xfrm>
        </p:grpSpPr>
        <p:grpSp>
          <p:nvGrpSpPr>
            <p:cNvPr id="33" name="Group 26"/>
            <p:cNvGrpSpPr/>
            <p:nvPr/>
          </p:nvGrpSpPr>
          <p:grpSpPr>
            <a:xfrm>
              <a:off x="365759" y="914400"/>
              <a:ext cx="6766919" cy="1340867"/>
              <a:chOff x="365759" y="914400"/>
              <a:chExt cx="6766919" cy="1340867"/>
            </a:xfrm>
          </p:grpSpPr>
          <p:sp>
            <p:nvSpPr>
              <p:cNvPr id="3" name="Shape 33"/>
              <p:cNvSpPr/>
              <p:nvPr/>
            </p:nvSpPr>
            <p:spPr>
              <a:xfrm>
                <a:off x="382446" y="1394272"/>
                <a:ext cx="6750232" cy="86010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Shape 44"/>
              <p:cNvSpPr/>
              <p:nvPr/>
            </p:nvSpPr>
            <p:spPr>
              <a:xfrm>
                <a:off x="6844258" y="1394272"/>
                <a:ext cx="54002" cy="86099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100000"/>
                    </a:schemeClr>
                  </a:gs>
                  <a:gs pos="100000">
                    <a:schemeClr val="accent2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Shape 55"/>
              <p:cNvSpPr/>
              <p:nvPr/>
            </p:nvSpPr>
            <p:spPr>
              <a:xfrm>
                <a:off x="506222" y="1593939"/>
                <a:ext cx="6392045" cy="461665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bg2"/>
                    </a:solidFill>
                    <a:latin typeface="Arial Narrow" panose="020B0606020202030204" pitchFamily="34" charset="0"/>
                  </a:rPr>
                  <a:t>Осевой скелет – хорда</a:t>
                </a:r>
                <a:endParaRPr lang="ru-RU" sz="2400">
                  <a:solidFill>
                    <a:schemeClr val="bg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" name="-SubtitleGroup66"/>
              <p:cNvSpPr/>
              <p:nvPr/>
            </p:nvSpPr>
            <p:spPr>
              <a:xfrm>
                <a:off x="365759" y="914400"/>
                <a:ext cx="6766919" cy="46276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4" name="Group 27"/>
            <p:cNvGrpSpPr/>
            <p:nvPr/>
          </p:nvGrpSpPr>
          <p:grpSpPr>
            <a:xfrm>
              <a:off x="382446" y="2376810"/>
              <a:ext cx="6750232" cy="860994"/>
              <a:chOff x="382446" y="2376810"/>
              <a:chExt cx="6750232" cy="860994"/>
            </a:xfrm>
          </p:grpSpPr>
          <p:sp>
            <p:nvSpPr>
              <p:cNvPr id="8" name="Shape 88"/>
              <p:cNvSpPr/>
              <p:nvPr/>
            </p:nvSpPr>
            <p:spPr>
              <a:xfrm>
                <a:off x="382446" y="2376810"/>
                <a:ext cx="6750232" cy="86010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Shape 99"/>
              <p:cNvSpPr/>
              <p:nvPr/>
            </p:nvSpPr>
            <p:spPr>
              <a:xfrm>
                <a:off x="6844261" y="2376810"/>
                <a:ext cx="54001" cy="86099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100000"/>
                    </a:schemeClr>
                  </a:gs>
                  <a:gs pos="100000">
                    <a:schemeClr val="accent2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Shape 1011"/>
              <p:cNvSpPr/>
              <p:nvPr/>
            </p:nvSpPr>
            <p:spPr>
              <a:xfrm>
                <a:off x="506222" y="2576477"/>
                <a:ext cx="6392044" cy="461665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bg2"/>
                    </a:solidFill>
                    <a:latin typeface="Arial Narrow" panose="020B0606020202030204" pitchFamily="34" charset="0"/>
                  </a:rPr>
                  <a:t>Внутренний скелет</a:t>
                </a:r>
                <a:endParaRPr lang="ru-RU" sz="2400">
                  <a:solidFill>
                    <a:schemeClr val="bg2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5" name="Group 28"/>
            <p:cNvGrpSpPr/>
            <p:nvPr/>
          </p:nvGrpSpPr>
          <p:grpSpPr>
            <a:xfrm>
              <a:off x="382446" y="3359351"/>
              <a:ext cx="6750232" cy="860995"/>
              <a:chOff x="382446" y="3359351"/>
              <a:chExt cx="6750232" cy="860995"/>
            </a:xfrm>
          </p:grpSpPr>
          <p:sp>
            <p:nvSpPr>
              <p:cNvPr id="12" name="Shape 1212"/>
              <p:cNvSpPr/>
              <p:nvPr/>
            </p:nvSpPr>
            <p:spPr>
              <a:xfrm>
                <a:off x="382446" y="3359351"/>
                <a:ext cx="6750232" cy="86010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Shape 1313"/>
              <p:cNvSpPr/>
              <p:nvPr/>
            </p:nvSpPr>
            <p:spPr>
              <a:xfrm>
                <a:off x="6844261" y="3359351"/>
                <a:ext cx="54001" cy="86099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100000"/>
                    </a:schemeClr>
                  </a:gs>
                  <a:gs pos="100000">
                    <a:schemeClr val="accent2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Shape 1414"/>
              <p:cNvSpPr/>
              <p:nvPr/>
            </p:nvSpPr>
            <p:spPr>
              <a:xfrm>
                <a:off x="506222" y="3374352"/>
                <a:ext cx="6392044" cy="830997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bg2"/>
                    </a:solidFill>
                    <a:latin typeface="Arial Narrow" panose="020B0606020202030204" pitchFamily="34" charset="0"/>
                  </a:rPr>
                  <a:t>Нервная система трубчатая (спинной и головной мозг)</a:t>
                </a:r>
                <a:endParaRPr lang="ru-RU" sz="2400">
                  <a:solidFill>
                    <a:schemeClr val="bg2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6" name="Group 29"/>
            <p:cNvGrpSpPr/>
            <p:nvPr/>
          </p:nvGrpSpPr>
          <p:grpSpPr>
            <a:xfrm>
              <a:off x="382446" y="4341887"/>
              <a:ext cx="6750232" cy="860995"/>
              <a:chOff x="382446" y="4341887"/>
              <a:chExt cx="6750232" cy="860995"/>
            </a:xfrm>
          </p:grpSpPr>
          <p:sp>
            <p:nvSpPr>
              <p:cNvPr id="15" name="Shape 1615"/>
              <p:cNvSpPr/>
              <p:nvPr/>
            </p:nvSpPr>
            <p:spPr>
              <a:xfrm>
                <a:off x="382446" y="4341887"/>
                <a:ext cx="6750232" cy="86010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Shape 1716"/>
              <p:cNvSpPr/>
              <p:nvPr/>
            </p:nvSpPr>
            <p:spPr>
              <a:xfrm>
                <a:off x="6844261" y="4341887"/>
                <a:ext cx="54001" cy="86099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100000"/>
                    </a:schemeClr>
                  </a:gs>
                  <a:gs pos="100000">
                    <a:schemeClr val="accent2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Shape 1817"/>
              <p:cNvSpPr/>
              <p:nvPr/>
            </p:nvSpPr>
            <p:spPr>
              <a:xfrm>
                <a:off x="506222" y="4541554"/>
                <a:ext cx="6392044" cy="461665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bg2"/>
                    </a:solidFill>
                    <a:latin typeface="Arial Narrow" panose="020B0606020202030204" pitchFamily="34" charset="0"/>
                  </a:rPr>
                  <a:t>Кровеносная система замкнута, сердце</a:t>
                </a:r>
                <a:endParaRPr lang="ru-RU" sz="2400">
                  <a:solidFill>
                    <a:schemeClr val="bg2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7" name="Group 30"/>
            <p:cNvGrpSpPr/>
            <p:nvPr/>
          </p:nvGrpSpPr>
          <p:grpSpPr>
            <a:xfrm>
              <a:off x="382446" y="5324423"/>
              <a:ext cx="6750232" cy="860995"/>
              <a:chOff x="382446" y="5324423"/>
              <a:chExt cx="6750232" cy="860995"/>
            </a:xfrm>
          </p:grpSpPr>
          <p:sp>
            <p:nvSpPr>
              <p:cNvPr id="18" name="Shape 2018"/>
              <p:cNvSpPr/>
              <p:nvPr/>
            </p:nvSpPr>
            <p:spPr>
              <a:xfrm>
                <a:off x="382446" y="5324423"/>
                <a:ext cx="6750232" cy="86010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Shape 2119"/>
              <p:cNvSpPr/>
              <p:nvPr/>
            </p:nvSpPr>
            <p:spPr>
              <a:xfrm>
                <a:off x="6844261" y="5324423"/>
                <a:ext cx="54001" cy="86099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100000"/>
                    </a:schemeClr>
                  </a:gs>
                  <a:gs pos="100000">
                    <a:schemeClr val="accent2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Shape 2220"/>
              <p:cNvSpPr/>
              <p:nvPr/>
            </p:nvSpPr>
            <p:spPr>
              <a:xfrm>
                <a:off x="506222" y="5339424"/>
                <a:ext cx="6392044" cy="830997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2400" smtClean="0">
                    <a:solidFill>
                      <a:schemeClr val="bg2"/>
                    </a:solidFill>
                    <a:latin typeface="Arial Narrow" panose="020B0606020202030204" pitchFamily="34" charset="0"/>
                  </a:rPr>
                  <a:t>Дыхание сообщается с внутренней средой через глотку, нос и рот</a:t>
                </a:r>
                <a:endParaRPr lang="ru-RU" sz="2400">
                  <a:solidFill>
                    <a:schemeClr val="bg2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2" name="-SlideTitle"/>
          <p:cNvSpPr txBox="1"/>
          <p:nvPr/>
        </p:nvSpPr>
        <p:spPr>
          <a:xfrm>
            <a:off x="365760" y="255966"/>
            <a:ext cx="72009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200" b="1" smtClean="0">
                <a:latin typeface="Arial" panose="020B0604020202020204" pitchFamily="34" charset="0"/>
              </a:rPr>
              <a:t>ПРИЗНАКИ РОДСТВА С ХОРДОВЫМИ:</a:t>
            </a:r>
            <a:endParaRPr lang="ru-RU" sz="2200" b="1">
              <a:latin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8572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8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8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6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6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3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3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94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94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2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2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 autoUpdateAnimBg="0"/>
      <p:bldP spid="41" grpId="0" animBg="1" autoUpdateAnimBg="0"/>
      <p:bldP spid="40" grpId="0" animBg="1" autoUpdateAnimBg="0"/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-Concpt_Shape87PR"/>
          <p:cNvSpPr/>
          <p:nvPr/>
        </p:nvSpPr>
        <p:spPr>
          <a:xfrm>
            <a:off x="7772402" y="2057400"/>
            <a:ext cx="2743200" cy="274320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0000"/>
                </a:schemeClr>
              </a:gs>
              <a:gs pos="100000">
                <a:schemeClr val="bg1">
                  <a:lumMod val="10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-Concpt_Shape89"/>
          <p:cNvSpPr/>
          <p:nvPr/>
        </p:nvSpPr>
        <p:spPr>
          <a:xfrm>
            <a:off x="6400800" y="685800"/>
            <a:ext cx="5486400" cy="54864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0"/>
            </a:schemeClr>
          </a:solidFill>
          <a:ln w="12700" cap="flat" cmpd="sng" algn="ctr">
            <a:solidFill>
              <a:schemeClr val="accent1">
                <a:alpha val="1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-Concpt_Shape88"/>
          <p:cNvSpPr/>
          <p:nvPr/>
        </p:nvSpPr>
        <p:spPr>
          <a:xfrm>
            <a:off x="7223760" y="1508760"/>
            <a:ext cx="3840479" cy="38404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>
            <a:softEdge rad="906780"/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5" name="Group 58"/>
          <p:cNvGrpSpPr/>
          <p:nvPr/>
        </p:nvGrpSpPr>
        <p:grpSpPr>
          <a:xfrm>
            <a:off x="365759" y="914400"/>
            <a:ext cx="4355004" cy="5273043"/>
            <a:chOff x="365759" y="914400"/>
            <a:chExt cx="4355004" cy="5273043"/>
          </a:xfrm>
        </p:grpSpPr>
        <p:grpSp>
          <p:nvGrpSpPr>
            <p:cNvPr id="63" name="Group 50"/>
            <p:cNvGrpSpPr/>
            <p:nvPr/>
          </p:nvGrpSpPr>
          <p:grpSpPr>
            <a:xfrm>
              <a:off x="365759" y="914400"/>
              <a:ext cx="4321624" cy="5212146"/>
              <a:chOff x="365759" y="914400"/>
              <a:chExt cx="4321624" cy="5212146"/>
            </a:xfrm>
          </p:grpSpPr>
          <p:cxnSp>
            <p:nvCxnSpPr>
              <p:cNvPr id="3" name="Shape 33"/>
              <p:cNvCxnSpPr/>
              <p:nvPr/>
            </p:nvCxnSpPr>
            <p:spPr>
              <a:xfrm>
                <a:off x="692397" y="1882867"/>
                <a:ext cx="4171" cy="4243679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-Concpt_Shape61"/>
              <p:cNvSpPr/>
              <p:nvPr/>
            </p:nvSpPr>
            <p:spPr>
              <a:xfrm>
                <a:off x="404166" y="1332606"/>
                <a:ext cx="550260" cy="5502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-Concpt_Shape62"/>
              <p:cNvSpPr/>
              <p:nvPr/>
            </p:nvSpPr>
            <p:spPr>
              <a:xfrm>
                <a:off x="430369" y="1332606"/>
                <a:ext cx="550260" cy="5502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-SubtitleGroup44"/>
              <p:cNvSpPr/>
              <p:nvPr/>
            </p:nvSpPr>
            <p:spPr>
              <a:xfrm>
                <a:off x="365759" y="914400"/>
                <a:ext cx="4321624" cy="354512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Shape 5-Concept5"/>
              <p:cNvSpPr/>
              <p:nvPr/>
            </p:nvSpPr>
            <p:spPr>
              <a:xfrm>
                <a:off x="430369" y="1358809"/>
                <a:ext cx="524057" cy="52405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-Icon68" descr=" Живорождение"/>
              <p:cNvPicPr>
                <a:picLocks noChangeAspect="1"/>
              </p:cNvPicPr>
              <p:nvPr>
                <p:custDataLst>
                  <p:tags r:id="rId12"/>
                </p:custDataLst>
              </p:nvPr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6" y="1471286"/>
                <a:ext cx="299101" cy="299101"/>
              </a:xfrm>
              <a:prstGeom prst="rect">
                <a:avLst/>
              </a:prstGeom>
            </p:spPr>
          </p:pic>
          <p:sp>
            <p:nvSpPr>
              <p:cNvPr id="9" name="Shape 79"/>
              <p:cNvSpPr/>
              <p:nvPr/>
            </p:nvSpPr>
            <p:spPr>
              <a:xfrm>
                <a:off x="983885" y="1429763"/>
                <a:ext cx="3703498" cy="384721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19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Живорождение</a:t>
                </a:r>
                <a:endParaRPr lang="ru-RU" sz="19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66" name="Group 51"/>
            <p:cNvGrpSpPr/>
            <p:nvPr/>
          </p:nvGrpSpPr>
          <p:grpSpPr>
            <a:xfrm>
              <a:off x="404166" y="1947546"/>
              <a:ext cx="4283215" cy="550258"/>
              <a:chOff x="404166" y="1947546"/>
              <a:chExt cx="4283215" cy="550258"/>
            </a:xfrm>
          </p:grpSpPr>
          <p:sp>
            <p:nvSpPr>
              <p:cNvPr id="64" name="-Concpt_Shape64"/>
              <p:cNvSpPr/>
              <p:nvPr/>
            </p:nvSpPr>
            <p:spPr>
              <a:xfrm>
                <a:off x="404166" y="1947546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-Concpt_Shape65"/>
              <p:cNvSpPr/>
              <p:nvPr/>
            </p:nvSpPr>
            <p:spPr>
              <a:xfrm>
                <a:off x="430369" y="1947546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Shape 911"/>
              <p:cNvSpPr/>
              <p:nvPr/>
            </p:nvSpPr>
            <p:spPr>
              <a:xfrm>
                <a:off x="983883" y="2041961"/>
                <a:ext cx="3703498" cy="384721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19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Вскармливание детенышей молоком</a:t>
                </a:r>
                <a:endParaRPr lang="ru-RU" sz="19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2" name="Shape 10-Concept12"/>
              <p:cNvSpPr/>
              <p:nvPr/>
            </p:nvSpPr>
            <p:spPr>
              <a:xfrm>
                <a:off x="430369" y="1973749"/>
                <a:ext cx="524055" cy="52405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-Icon1114" descr=" Вскармливание детенышей молоком"/>
              <p:cNvPicPr>
                <a:picLocks noChangeAspect="1"/>
              </p:cNvPicPr>
              <p:nvPr>
                <p:custDataLst>
                  <p:tags r:id="rId11"/>
                </p:custDataLst>
              </p:nvPr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6" y="2086226"/>
                <a:ext cx="299101" cy="299101"/>
              </a:xfrm>
              <a:prstGeom prst="rect">
                <a:avLst/>
              </a:prstGeom>
            </p:spPr>
          </p:pic>
        </p:grpSp>
        <p:grpSp>
          <p:nvGrpSpPr>
            <p:cNvPr id="69" name="Group 52"/>
            <p:cNvGrpSpPr/>
            <p:nvPr/>
          </p:nvGrpSpPr>
          <p:grpSpPr>
            <a:xfrm>
              <a:off x="404166" y="2562483"/>
              <a:ext cx="4295740" cy="550258"/>
              <a:chOff x="404166" y="2562483"/>
              <a:chExt cx="4295740" cy="550258"/>
            </a:xfrm>
          </p:grpSpPr>
          <p:sp>
            <p:nvSpPr>
              <p:cNvPr id="67" name="-Concpt_Shape67"/>
              <p:cNvSpPr/>
              <p:nvPr/>
            </p:nvSpPr>
            <p:spPr>
              <a:xfrm>
                <a:off x="404166" y="2562483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-Concpt_Shape68"/>
              <p:cNvSpPr/>
              <p:nvPr/>
            </p:nvSpPr>
            <p:spPr>
              <a:xfrm>
                <a:off x="430369" y="2562483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Shape 1315"/>
              <p:cNvSpPr/>
              <p:nvPr/>
            </p:nvSpPr>
            <p:spPr>
              <a:xfrm>
                <a:off x="983888" y="2659779"/>
                <a:ext cx="3716018" cy="384721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19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Постоянная температура тела</a:t>
                </a:r>
                <a:endParaRPr lang="ru-RU" sz="19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6" name="Shape 14-Concept16"/>
              <p:cNvSpPr/>
              <p:nvPr/>
            </p:nvSpPr>
            <p:spPr>
              <a:xfrm>
                <a:off x="430369" y="2588685"/>
                <a:ext cx="524055" cy="52405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8" name="-Icon1518" descr=" Постоянная температура тела"/>
              <p:cNvPicPr>
                <a:picLocks noChangeAspect="1"/>
              </p:cNvPicPr>
              <p:nvPr>
                <p:custDataLst>
                  <p:tags r:id="rId10"/>
                </p:custDataLst>
              </p:nvPr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6" y="2701162"/>
                <a:ext cx="300860" cy="299101"/>
              </a:xfrm>
              <a:prstGeom prst="rect">
                <a:avLst/>
              </a:prstGeom>
            </p:spPr>
          </p:pic>
        </p:grpSp>
        <p:grpSp>
          <p:nvGrpSpPr>
            <p:cNvPr id="72" name="Group 53"/>
            <p:cNvGrpSpPr/>
            <p:nvPr/>
          </p:nvGrpSpPr>
          <p:grpSpPr>
            <a:xfrm>
              <a:off x="404166" y="3177425"/>
              <a:ext cx="4295736" cy="550258"/>
              <a:chOff x="404166" y="3177425"/>
              <a:chExt cx="4295736" cy="550258"/>
            </a:xfrm>
          </p:grpSpPr>
          <p:sp>
            <p:nvSpPr>
              <p:cNvPr id="70" name="-Concpt_Shape70"/>
              <p:cNvSpPr/>
              <p:nvPr/>
            </p:nvSpPr>
            <p:spPr>
              <a:xfrm>
                <a:off x="404166" y="3177425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-Concpt_Shape71"/>
              <p:cNvSpPr/>
              <p:nvPr/>
            </p:nvSpPr>
            <p:spPr>
              <a:xfrm>
                <a:off x="430369" y="3177425"/>
                <a:ext cx="550258" cy="5502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Shape 1719"/>
              <p:cNvSpPr/>
              <p:nvPr/>
            </p:nvSpPr>
            <p:spPr>
              <a:xfrm>
                <a:off x="983884" y="3277597"/>
                <a:ext cx="3716018" cy="384721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19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Диафрагма</a:t>
                </a:r>
                <a:endParaRPr lang="ru-RU" sz="19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0" name="Shape 18-Concept20"/>
              <p:cNvSpPr/>
              <p:nvPr/>
            </p:nvSpPr>
            <p:spPr>
              <a:xfrm>
                <a:off x="430369" y="3203627"/>
                <a:ext cx="524055" cy="52405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2" name="-Icon1922" descr=" Диафрагма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7" y="3316105"/>
                <a:ext cx="299101" cy="299101"/>
              </a:xfrm>
              <a:prstGeom prst="rect">
                <a:avLst/>
              </a:prstGeom>
            </p:spPr>
          </p:pic>
        </p:grpSp>
        <p:grpSp>
          <p:nvGrpSpPr>
            <p:cNvPr id="75" name="Group 54"/>
            <p:cNvGrpSpPr/>
            <p:nvPr/>
          </p:nvGrpSpPr>
          <p:grpSpPr>
            <a:xfrm>
              <a:off x="404166" y="3792367"/>
              <a:ext cx="4308253" cy="550261"/>
              <a:chOff x="404166" y="3792367"/>
              <a:chExt cx="4308253" cy="550261"/>
            </a:xfrm>
          </p:grpSpPr>
          <p:sp>
            <p:nvSpPr>
              <p:cNvPr id="73" name="-Concpt_Shape73"/>
              <p:cNvSpPr/>
              <p:nvPr/>
            </p:nvSpPr>
            <p:spPr>
              <a:xfrm>
                <a:off x="404166" y="3792367"/>
                <a:ext cx="550261" cy="55026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-Concpt_Shape74"/>
              <p:cNvSpPr/>
              <p:nvPr/>
            </p:nvSpPr>
            <p:spPr>
              <a:xfrm>
                <a:off x="430369" y="3792367"/>
                <a:ext cx="550261" cy="55026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Shape 2123"/>
              <p:cNvSpPr/>
              <p:nvPr/>
            </p:nvSpPr>
            <p:spPr>
              <a:xfrm>
                <a:off x="983884" y="3895418"/>
                <a:ext cx="3728535" cy="384721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19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7 шейных позвонков</a:t>
                </a:r>
                <a:endParaRPr lang="ru-RU" sz="19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4" name="Shape 22-Concept24"/>
              <p:cNvSpPr/>
              <p:nvPr/>
            </p:nvSpPr>
            <p:spPr>
              <a:xfrm>
                <a:off x="430369" y="3818569"/>
                <a:ext cx="524058" cy="52405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6" name="-Icon2326" descr=" 7 шейных позвонков"/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6" y="3931046"/>
                <a:ext cx="300860" cy="299101"/>
              </a:xfrm>
              <a:prstGeom prst="rect">
                <a:avLst/>
              </a:prstGeom>
            </p:spPr>
          </p:pic>
        </p:grpSp>
        <p:grpSp>
          <p:nvGrpSpPr>
            <p:cNvPr id="78" name="Group 55"/>
            <p:cNvGrpSpPr/>
            <p:nvPr/>
          </p:nvGrpSpPr>
          <p:grpSpPr>
            <a:xfrm>
              <a:off x="404166" y="4407302"/>
              <a:ext cx="4316597" cy="550262"/>
              <a:chOff x="404166" y="4407302"/>
              <a:chExt cx="4316597" cy="550262"/>
            </a:xfrm>
          </p:grpSpPr>
          <p:sp>
            <p:nvSpPr>
              <p:cNvPr id="76" name="-Concpt_Shape76"/>
              <p:cNvSpPr/>
              <p:nvPr/>
            </p:nvSpPr>
            <p:spPr>
              <a:xfrm>
                <a:off x="404166" y="4407302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-Concpt_Shape77"/>
              <p:cNvSpPr/>
              <p:nvPr/>
            </p:nvSpPr>
            <p:spPr>
              <a:xfrm>
                <a:off x="430369" y="4407302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Shape 2527"/>
              <p:cNvSpPr/>
              <p:nvPr/>
            </p:nvSpPr>
            <p:spPr>
              <a:xfrm>
                <a:off x="983885" y="4513233"/>
                <a:ext cx="3736878" cy="384721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19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4-х камерное сердце</a:t>
                </a:r>
                <a:endParaRPr lang="ru-RU" sz="19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8" name="Shape 26-Concept28"/>
              <p:cNvSpPr/>
              <p:nvPr/>
            </p:nvSpPr>
            <p:spPr>
              <a:xfrm>
                <a:off x="430369" y="4433506"/>
                <a:ext cx="524059" cy="5240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0" name="-Icon2730" descr=" 4-х камерное сердце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7" y="4545984"/>
                <a:ext cx="299101" cy="299101"/>
              </a:xfrm>
              <a:prstGeom prst="rect">
                <a:avLst/>
              </a:prstGeom>
            </p:spPr>
          </p:pic>
        </p:grpSp>
        <p:grpSp>
          <p:nvGrpSpPr>
            <p:cNvPr id="81" name="Group 56"/>
            <p:cNvGrpSpPr/>
            <p:nvPr/>
          </p:nvGrpSpPr>
          <p:grpSpPr>
            <a:xfrm>
              <a:off x="404166" y="5022244"/>
              <a:ext cx="4316597" cy="550262"/>
              <a:chOff x="404166" y="5022244"/>
              <a:chExt cx="4316597" cy="550262"/>
            </a:xfrm>
          </p:grpSpPr>
          <p:sp>
            <p:nvSpPr>
              <p:cNvPr id="79" name="-Concpt_Shape79"/>
              <p:cNvSpPr/>
              <p:nvPr/>
            </p:nvSpPr>
            <p:spPr>
              <a:xfrm>
                <a:off x="404166" y="5022244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-Concpt_Shape80"/>
              <p:cNvSpPr/>
              <p:nvPr/>
            </p:nvSpPr>
            <p:spPr>
              <a:xfrm>
                <a:off x="430369" y="5022244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Shape 2931"/>
              <p:cNvSpPr/>
              <p:nvPr/>
            </p:nvSpPr>
            <p:spPr>
              <a:xfrm>
                <a:off x="983885" y="5131053"/>
                <a:ext cx="3736878" cy="384721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19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Кожа с волосяным покровом</a:t>
                </a:r>
                <a:endParaRPr lang="ru-RU" sz="19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2" name="Shape 30-Concept32"/>
              <p:cNvSpPr/>
              <p:nvPr/>
            </p:nvSpPr>
            <p:spPr>
              <a:xfrm>
                <a:off x="430369" y="5048448"/>
                <a:ext cx="524059" cy="5240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4" name="-Icon3134" descr=" Кожа с волосяным покровом"/>
              <p:cNvPicPr>
                <a:picLocks noChangeAspect="1"/>
              </p:cNvPicPr>
              <p:nvPr>
                <p:custDataLst>
                  <p:tags r:id="rId6"/>
                </p:custDataLst>
              </p:nvPr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6" y="5160924"/>
                <a:ext cx="300860" cy="299101"/>
              </a:xfrm>
              <a:prstGeom prst="rect">
                <a:avLst/>
              </a:prstGeom>
            </p:spPr>
          </p:pic>
        </p:grpSp>
        <p:grpSp>
          <p:nvGrpSpPr>
            <p:cNvPr id="84" name="Group 57"/>
            <p:cNvGrpSpPr/>
            <p:nvPr/>
          </p:nvGrpSpPr>
          <p:grpSpPr>
            <a:xfrm>
              <a:off x="404166" y="5637181"/>
              <a:ext cx="4316597" cy="550262"/>
              <a:chOff x="404166" y="5637181"/>
              <a:chExt cx="4316597" cy="550262"/>
            </a:xfrm>
          </p:grpSpPr>
          <p:sp>
            <p:nvSpPr>
              <p:cNvPr id="82" name="-Concpt_Shape82"/>
              <p:cNvSpPr/>
              <p:nvPr/>
            </p:nvSpPr>
            <p:spPr>
              <a:xfrm>
                <a:off x="404166" y="5637181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-Concpt_Shape83"/>
              <p:cNvSpPr/>
              <p:nvPr/>
            </p:nvSpPr>
            <p:spPr>
              <a:xfrm>
                <a:off x="430369" y="5637181"/>
                <a:ext cx="550262" cy="55026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  <a:alpha val="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Shape 33-Concept35"/>
              <p:cNvSpPr/>
              <p:nvPr/>
            </p:nvSpPr>
            <p:spPr>
              <a:xfrm>
                <a:off x="430369" y="5663384"/>
                <a:ext cx="524059" cy="52405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7" name="-Icon3437" descr=" Наружное и внутреннее ухо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47" y="5775862"/>
                <a:ext cx="299101" cy="299101"/>
              </a:xfrm>
              <a:prstGeom prst="rect">
                <a:avLst/>
              </a:prstGeom>
            </p:spPr>
          </p:pic>
          <p:sp>
            <p:nvSpPr>
              <p:cNvPr id="38" name="Shape 3538"/>
              <p:cNvSpPr/>
              <p:nvPr/>
            </p:nvSpPr>
            <p:spPr>
              <a:xfrm>
                <a:off x="983885" y="5732484"/>
                <a:ext cx="3736878" cy="384721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ru-RU" sz="19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Наружное и внутреннее ухо</a:t>
                </a:r>
                <a:endParaRPr lang="ru-RU" sz="19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86" name="Group 59"/>
          <p:cNvGrpSpPr/>
          <p:nvPr/>
        </p:nvGrpSpPr>
        <p:grpSpPr>
          <a:xfrm>
            <a:off x="6022847" y="914400"/>
            <a:ext cx="2557565" cy="5273058"/>
            <a:chOff x="6022847" y="914400"/>
            <a:chExt cx="2557565" cy="5273058"/>
          </a:xfrm>
        </p:grpSpPr>
        <p:pic>
          <p:nvPicPr>
            <p:cNvPr id="39" name="Shape 3739" descr="Класс Млекопитающие.Признаки родства: -Cropped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71" b="16071"/>
            <a:stretch/>
          </p:blipFill>
          <p:spPr bwMode="auto">
            <a:xfrm>
              <a:off x="6022847" y="3629884"/>
              <a:ext cx="2557556" cy="2557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Shape 3840" descr="Класс Млекопитающие.Признаки родства: -Cropped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66" r="13766"/>
            <a:stretch/>
          </p:blipFill>
          <p:spPr bwMode="auto">
            <a:xfrm>
              <a:off x="6022847" y="914400"/>
              <a:ext cx="2557565" cy="2557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-SlideTitle"/>
          <p:cNvSpPr txBox="1"/>
          <p:nvPr/>
        </p:nvSpPr>
        <p:spPr>
          <a:xfrm>
            <a:off x="365760" y="255966"/>
            <a:ext cx="72009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1100" b="1" smtClean="0">
                <a:latin typeface="Arial" panose="020B0604020202020204" pitchFamily="34" charset="0"/>
              </a:rPr>
              <a:t>КЛАСС МЛЕКОПИТАЮЩИЕ.</a:t>
            </a:r>
            <a:br>
              <a:rPr lang="ru-RU" sz="1100" b="1" smtClean="0">
                <a:latin typeface="Arial" panose="020B0604020202020204" pitchFamily="34" charset="0"/>
              </a:rPr>
            </a:br>
            <a:r>
              <a:rPr lang="ru-RU" sz="1100" b="1" smtClean="0">
                <a:latin typeface="Arial" panose="020B0604020202020204" pitchFamily="34" charset="0"/>
              </a:rPr>
              <a:t>ПРИЗНАКИ РОДСТВА:</a:t>
            </a:r>
            <a:endParaRPr lang="ru-RU" sz="1100" b="1">
              <a:latin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747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6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6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88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88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9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9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82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82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86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86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 autoUpdateAnimBg="0"/>
      <p:bldP spid="89" grpId="0" animBg="1" autoUpdateAnimBg="0"/>
      <p:bldP spid="88" grpId="0" animBg="1" autoUpdateAnimBg="0"/>
      <p:bldP spid="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-Concpt_Shape44PR"/>
          <p:cNvSpPr/>
          <p:nvPr/>
        </p:nvSpPr>
        <p:spPr>
          <a:xfrm>
            <a:off x="7772402" y="2057400"/>
            <a:ext cx="2743200" cy="274320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0000"/>
                </a:schemeClr>
              </a:gs>
              <a:gs pos="100000">
                <a:schemeClr val="bg1">
                  <a:lumMod val="10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-Concpt_Shape46"/>
          <p:cNvSpPr/>
          <p:nvPr/>
        </p:nvSpPr>
        <p:spPr>
          <a:xfrm>
            <a:off x="6400800" y="685800"/>
            <a:ext cx="5486400" cy="54864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0"/>
            </a:schemeClr>
          </a:solidFill>
          <a:ln w="12700" cap="flat" cmpd="sng" algn="ctr">
            <a:solidFill>
              <a:schemeClr val="accent1">
                <a:alpha val="1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-Concpt_Shape45"/>
          <p:cNvSpPr/>
          <p:nvPr/>
        </p:nvSpPr>
        <p:spPr>
          <a:xfrm>
            <a:off x="7223760" y="1508760"/>
            <a:ext cx="3840479" cy="38404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>
            <a:softEdge rad="906780"/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Group 34"/>
          <p:cNvGrpSpPr/>
          <p:nvPr/>
        </p:nvGrpSpPr>
        <p:grpSpPr>
          <a:xfrm>
            <a:off x="365759" y="914400"/>
            <a:ext cx="5859207" cy="5273040"/>
            <a:chOff x="365759" y="914400"/>
            <a:chExt cx="5859207" cy="5273040"/>
          </a:xfrm>
        </p:grpSpPr>
        <p:grpSp>
          <p:nvGrpSpPr>
            <p:cNvPr id="37" name="Group 29"/>
            <p:cNvGrpSpPr/>
            <p:nvPr/>
          </p:nvGrpSpPr>
          <p:grpSpPr>
            <a:xfrm>
              <a:off x="365759" y="914400"/>
              <a:ext cx="5859207" cy="1292832"/>
              <a:chOff x="365759" y="914400"/>
              <a:chExt cx="5859207" cy="1292832"/>
            </a:xfrm>
          </p:grpSpPr>
          <p:sp>
            <p:nvSpPr>
              <p:cNvPr id="3" name="Shape 33"/>
              <p:cNvSpPr/>
              <p:nvPr/>
            </p:nvSpPr>
            <p:spPr>
              <a:xfrm>
                <a:off x="365759" y="1289698"/>
                <a:ext cx="5859207" cy="91753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-SubtitleGroup44"/>
              <p:cNvSpPr/>
              <p:nvPr/>
            </p:nvSpPr>
            <p:spPr>
              <a:xfrm>
                <a:off x="365759" y="914400"/>
                <a:ext cx="5859207" cy="369810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Shape 55"/>
              <p:cNvSpPr/>
              <p:nvPr/>
            </p:nvSpPr>
            <p:spPr>
              <a:xfrm>
                <a:off x="421172" y="1393648"/>
                <a:ext cx="5681720" cy="430887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>
                <a:spAutoFit/>
              </a:bodyPr>
              <a:lstStyle/>
              <a:p>
                <a:r>
                  <a:rPr lang="ru-RU" sz="22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Пятипалая конечность, плоские ногти</a:t>
                </a:r>
                <a:endParaRPr lang="ru-RU" sz="22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" name="Shape 66"/>
              <p:cNvSpPr/>
              <p:nvPr/>
            </p:nvSpPr>
            <p:spPr>
              <a:xfrm>
                <a:off x="365759" y="1289698"/>
                <a:ext cx="5859207" cy="6184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8" name="Group 30"/>
            <p:cNvGrpSpPr/>
            <p:nvPr/>
          </p:nvGrpSpPr>
          <p:grpSpPr>
            <a:xfrm>
              <a:off x="365759" y="2284747"/>
              <a:ext cx="5859207" cy="917535"/>
              <a:chOff x="365759" y="2284747"/>
              <a:chExt cx="5859207" cy="917535"/>
            </a:xfrm>
          </p:grpSpPr>
          <p:sp>
            <p:nvSpPr>
              <p:cNvPr id="8" name="Shape 88"/>
              <p:cNvSpPr/>
              <p:nvPr/>
            </p:nvSpPr>
            <p:spPr>
              <a:xfrm>
                <a:off x="365759" y="2284747"/>
                <a:ext cx="5859207" cy="91753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Shape 99"/>
              <p:cNvSpPr/>
              <p:nvPr/>
            </p:nvSpPr>
            <p:spPr>
              <a:xfrm>
                <a:off x="421172" y="2388699"/>
                <a:ext cx="5681720" cy="430887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>
                <a:spAutoFit/>
              </a:bodyPr>
              <a:lstStyle/>
              <a:p>
                <a:r>
                  <a:rPr lang="ru-RU" sz="22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Большой палец руки противопоставлен остальным</a:t>
                </a:r>
                <a:endParaRPr lang="ru-RU" sz="22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1" name="Shape 1011"/>
              <p:cNvSpPr/>
              <p:nvPr/>
            </p:nvSpPr>
            <p:spPr>
              <a:xfrm>
                <a:off x="365759" y="2284747"/>
                <a:ext cx="5859207" cy="6184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9" name="Group 31"/>
            <p:cNvGrpSpPr/>
            <p:nvPr/>
          </p:nvGrpSpPr>
          <p:grpSpPr>
            <a:xfrm>
              <a:off x="365759" y="3279802"/>
              <a:ext cx="5859207" cy="917534"/>
              <a:chOff x="365759" y="3279802"/>
              <a:chExt cx="5859207" cy="917534"/>
            </a:xfrm>
          </p:grpSpPr>
          <p:sp>
            <p:nvSpPr>
              <p:cNvPr id="12" name="Shape 1212"/>
              <p:cNvSpPr/>
              <p:nvPr/>
            </p:nvSpPr>
            <p:spPr>
              <a:xfrm>
                <a:off x="365759" y="3279802"/>
                <a:ext cx="5859207" cy="91753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Shape 1313"/>
              <p:cNvSpPr/>
              <p:nvPr/>
            </p:nvSpPr>
            <p:spPr>
              <a:xfrm>
                <a:off x="421172" y="3383752"/>
                <a:ext cx="5681720" cy="437492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>
                <a:spAutoFit/>
              </a:bodyPr>
              <a:lstStyle/>
              <a:p>
                <a:r>
                  <a:rPr lang="ru-RU" sz="22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Пропорции тела</a:t>
                </a:r>
                <a:endParaRPr lang="ru-RU" sz="22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4" name="Shape 1414"/>
              <p:cNvSpPr/>
              <p:nvPr/>
            </p:nvSpPr>
            <p:spPr>
              <a:xfrm>
                <a:off x="365759" y="3279802"/>
                <a:ext cx="5859207" cy="6184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0" name="Group 32"/>
            <p:cNvGrpSpPr/>
            <p:nvPr/>
          </p:nvGrpSpPr>
          <p:grpSpPr>
            <a:xfrm>
              <a:off x="365759" y="4274851"/>
              <a:ext cx="5859207" cy="917534"/>
              <a:chOff x="365759" y="4274851"/>
              <a:chExt cx="5859207" cy="917534"/>
            </a:xfrm>
          </p:grpSpPr>
          <p:sp>
            <p:nvSpPr>
              <p:cNvPr id="15" name="Shape 1615"/>
              <p:cNvSpPr/>
              <p:nvPr/>
            </p:nvSpPr>
            <p:spPr>
              <a:xfrm>
                <a:off x="365759" y="4274851"/>
                <a:ext cx="5859207" cy="91753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Shape 1716"/>
              <p:cNvSpPr/>
              <p:nvPr/>
            </p:nvSpPr>
            <p:spPr>
              <a:xfrm>
                <a:off x="421172" y="4378801"/>
                <a:ext cx="5681720" cy="437492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>
                <a:spAutoFit/>
              </a:bodyPr>
              <a:lstStyle/>
              <a:p>
                <a:r>
                  <a:rPr lang="ru-RU" sz="22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Мимика</a:t>
                </a:r>
                <a:endParaRPr lang="ru-RU" sz="22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7" name="Shape 1817"/>
              <p:cNvSpPr/>
              <p:nvPr/>
            </p:nvSpPr>
            <p:spPr>
              <a:xfrm>
                <a:off x="365759" y="4274851"/>
                <a:ext cx="5859207" cy="6184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1" name="Group 33"/>
            <p:cNvGrpSpPr/>
            <p:nvPr/>
          </p:nvGrpSpPr>
          <p:grpSpPr>
            <a:xfrm>
              <a:off x="365759" y="5269905"/>
              <a:ext cx="5859207" cy="917535"/>
              <a:chOff x="365759" y="5269905"/>
              <a:chExt cx="5859207" cy="917535"/>
            </a:xfrm>
          </p:grpSpPr>
          <p:sp>
            <p:nvSpPr>
              <p:cNvPr id="18" name="Shape 2018"/>
              <p:cNvSpPr/>
              <p:nvPr/>
            </p:nvSpPr>
            <p:spPr>
              <a:xfrm>
                <a:off x="365759" y="5269905"/>
                <a:ext cx="5859207" cy="91753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Shape 2119"/>
              <p:cNvSpPr/>
              <p:nvPr/>
            </p:nvSpPr>
            <p:spPr>
              <a:xfrm>
                <a:off x="421172" y="5373856"/>
                <a:ext cx="5681720" cy="437492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>
                <a:spAutoFit/>
              </a:bodyPr>
              <a:lstStyle/>
              <a:p>
                <a:r>
                  <a:rPr lang="ru-RU" sz="22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Состав крови, структура ДНК</a:t>
                </a:r>
                <a:endParaRPr lang="ru-RU" sz="22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0" name="Shape 2220"/>
              <p:cNvSpPr/>
              <p:nvPr/>
            </p:nvSpPr>
            <p:spPr>
              <a:xfrm>
                <a:off x="365759" y="5269905"/>
                <a:ext cx="5859207" cy="618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3" name="Group 35"/>
          <p:cNvGrpSpPr/>
          <p:nvPr/>
        </p:nvGrpSpPr>
        <p:grpSpPr>
          <a:xfrm>
            <a:off x="6588556" y="914400"/>
            <a:ext cx="2189683" cy="4514579"/>
            <a:chOff x="6588556" y="914400"/>
            <a:chExt cx="2189683" cy="4514579"/>
          </a:xfrm>
        </p:grpSpPr>
        <p:pic>
          <p:nvPicPr>
            <p:cNvPr id="21" name="Shape 2421" descr="Признаки родства с Отрядом Приматы: -Cropped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50" b="7750"/>
            <a:stretch/>
          </p:blipFill>
          <p:spPr bwMode="auto">
            <a:xfrm>
              <a:off x="6588556" y="3239295"/>
              <a:ext cx="2189683" cy="218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Shape 2522" descr="Признаки родства с Отрядом Приматы: -Cropped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45" b="5945"/>
            <a:stretch/>
          </p:blipFill>
          <p:spPr bwMode="auto">
            <a:xfrm>
              <a:off x="6588556" y="914400"/>
              <a:ext cx="2189683" cy="2189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-SlideTitle"/>
          <p:cNvSpPr txBox="1"/>
          <p:nvPr/>
        </p:nvSpPr>
        <p:spPr>
          <a:xfrm>
            <a:off x="365760" y="255966"/>
            <a:ext cx="72009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200" b="1" smtClean="0">
                <a:latin typeface="Arial" panose="020B0604020202020204" pitchFamily="34" charset="0"/>
              </a:rPr>
              <a:t>ПРИЗНАКИ РОДСТВА С ОТРЯДОМ ПРИМАТЫ:</a:t>
            </a:r>
            <a:endParaRPr lang="ru-RU" sz="2200" b="1">
              <a:latin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2028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2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2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4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4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3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3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96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96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82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82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88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88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 autoUpdateAnimBg="0"/>
      <p:bldP spid="46" grpId="0" animBg="1" autoUpdateAnimBg="0"/>
      <p:bldP spid="45" grpId="0" animBg="1" autoUpdateAnimBg="0"/>
      <p:bldP spid="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-Concpt_Shape35PR"/>
          <p:cNvSpPr/>
          <p:nvPr/>
        </p:nvSpPr>
        <p:spPr>
          <a:xfrm>
            <a:off x="7772402" y="2057400"/>
            <a:ext cx="2743200" cy="274320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90000"/>
                </a:schemeClr>
              </a:gs>
              <a:gs pos="100000">
                <a:schemeClr val="bg1">
                  <a:lumMod val="10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-Concpt_Shape37"/>
          <p:cNvSpPr/>
          <p:nvPr/>
        </p:nvSpPr>
        <p:spPr>
          <a:xfrm>
            <a:off x="6400800" y="685800"/>
            <a:ext cx="5486400" cy="54864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0"/>
            </a:schemeClr>
          </a:solidFill>
          <a:ln w="12700" cap="flat" cmpd="sng" algn="ctr">
            <a:solidFill>
              <a:schemeClr val="accent1">
                <a:alpha val="1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-Concpt_Shape36"/>
          <p:cNvSpPr/>
          <p:nvPr/>
        </p:nvSpPr>
        <p:spPr>
          <a:xfrm>
            <a:off x="7223760" y="1508760"/>
            <a:ext cx="3840479" cy="38404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>
            <a:softEdge rad="906780"/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4" name="Group 30"/>
          <p:cNvGrpSpPr/>
          <p:nvPr/>
        </p:nvGrpSpPr>
        <p:grpSpPr>
          <a:xfrm>
            <a:off x="365759" y="914400"/>
            <a:ext cx="8412483" cy="3829186"/>
            <a:chOff x="365759" y="914400"/>
            <a:chExt cx="8412483" cy="3829186"/>
          </a:xfrm>
        </p:grpSpPr>
        <p:grpSp>
          <p:nvGrpSpPr>
            <p:cNvPr id="32" name="Group 28"/>
            <p:cNvGrpSpPr/>
            <p:nvPr/>
          </p:nvGrpSpPr>
          <p:grpSpPr>
            <a:xfrm>
              <a:off x="365759" y="914400"/>
              <a:ext cx="8412483" cy="3829185"/>
              <a:chOff x="365759" y="914400"/>
              <a:chExt cx="8412483" cy="3829185"/>
            </a:xfrm>
          </p:grpSpPr>
          <p:pic>
            <p:nvPicPr>
              <p:cNvPr id="6" name="-Dynamic 36" descr="Abstract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82" r="6582"/>
              <a:stretch/>
            </p:blipFill>
            <p:spPr>
              <a:xfrm>
                <a:off x="4566220" y="1509891"/>
                <a:ext cx="4212019" cy="3233694"/>
              </a:xfrm>
              <a:prstGeom prst="rect">
                <a:avLst/>
              </a:prstGeom>
            </p:spPr>
          </p:pic>
          <p:sp>
            <p:nvSpPr>
              <p:cNvPr id="4" name="Shape 44"/>
              <p:cNvSpPr/>
              <p:nvPr/>
            </p:nvSpPr>
            <p:spPr>
              <a:xfrm>
                <a:off x="365759" y="914400"/>
                <a:ext cx="8412480" cy="47449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-Icon58" descr=" Большое количество общих черт между человеком и животными указывает на общность их происхождения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8374" y="1005541"/>
                <a:ext cx="299917" cy="298163"/>
              </a:xfrm>
              <a:prstGeom prst="rect">
                <a:avLst/>
              </a:prstGeom>
            </p:spPr>
          </p:pic>
          <p:sp>
            <p:nvSpPr>
              <p:cNvPr id="9" name="-SubtitleGroup69"/>
              <p:cNvSpPr/>
              <p:nvPr/>
            </p:nvSpPr>
            <p:spPr>
              <a:xfrm>
                <a:off x="834152" y="938422"/>
                <a:ext cx="7944090" cy="43736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-Ordered711"/>
              <p:cNvSpPr/>
              <p:nvPr/>
            </p:nvSpPr>
            <p:spPr>
              <a:xfrm>
                <a:off x="610003" y="1925205"/>
                <a:ext cx="124347" cy="12434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Shape 812"/>
              <p:cNvSpPr/>
              <p:nvPr/>
            </p:nvSpPr>
            <p:spPr>
              <a:xfrm>
                <a:off x="365760" y="1509892"/>
                <a:ext cx="4057348" cy="157582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Shape 913"/>
              <p:cNvSpPr/>
              <p:nvPr/>
            </p:nvSpPr>
            <p:spPr>
              <a:xfrm>
                <a:off x="887685" y="1705697"/>
                <a:ext cx="3535420" cy="738664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>
                <a:spAutoFit/>
              </a:bodyPr>
              <a:lstStyle/>
              <a:p>
                <a:r>
                  <a:rPr lang="ru-RU" sz="14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Большое количество общих черт между человеком и животными указывает на общность их происхождения</a:t>
                </a:r>
                <a:endParaRPr lang="ru-RU" sz="14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4" name="Shape 1014"/>
              <p:cNvSpPr/>
              <p:nvPr/>
            </p:nvSpPr>
            <p:spPr>
              <a:xfrm>
                <a:off x="496020" y="1811222"/>
                <a:ext cx="347239" cy="34723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Shape 1118"/>
              <p:cNvSpPr>
                <a:spLocks/>
              </p:cNvSpPr>
              <p:nvPr/>
            </p:nvSpPr>
            <p:spPr bwMode="auto">
              <a:xfrm>
                <a:off x="639661" y="1911301"/>
                <a:ext cx="60484" cy="138248"/>
              </a:xfrm>
              <a:custGeom>
                <a:avLst/>
                <a:gdLst>
                  <a:gd name="T0" fmla="*/ 138 w 216"/>
                  <a:gd name="T1" fmla="*/ 0 h 494"/>
                  <a:gd name="T2" fmla="*/ 216 w 216"/>
                  <a:gd name="T3" fmla="*/ 0 h 494"/>
                  <a:gd name="T4" fmla="*/ 216 w 216"/>
                  <a:gd name="T5" fmla="*/ 494 h 494"/>
                  <a:gd name="T6" fmla="*/ 118 w 216"/>
                  <a:gd name="T7" fmla="*/ 494 h 494"/>
                  <a:gd name="T8" fmla="*/ 118 w 216"/>
                  <a:gd name="T9" fmla="*/ 139 h 494"/>
                  <a:gd name="T10" fmla="*/ 94 w 216"/>
                  <a:gd name="T11" fmla="*/ 159 h 494"/>
                  <a:gd name="T12" fmla="*/ 65 w 216"/>
                  <a:gd name="T13" fmla="*/ 180 h 494"/>
                  <a:gd name="T14" fmla="*/ 33 w 216"/>
                  <a:gd name="T15" fmla="*/ 196 h 494"/>
                  <a:gd name="T16" fmla="*/ 0 w 216"/>
                  <a:gd name="T17" fmla="*/ 208 h 494"/>
                  <a:gd name="T18" fmla="*/ 0 w 216"/>
                  <a:gd name="T19" fmla="*/ 123 h 494"/>
                  <a:gd name="T20" fmla="*/ 17 w 216"/>
                  <a:gd name="T21" fmla="*/ 115 h 494"/>
                  <a:gd name="T22" fmla="*/ 37 w 216"/>
                  <a:gd name="T23" fmla="*/ 106 h 494"/>
                  <a:gd name="T24" fmla="*/ 57 w 216"/>
                  <a:gd name="T25" fmla="*/ 94 h 494"/>
                  <a:gd name="T26" fmla="*/ 78 w 216"/>
                  <a:gd name="T27" fmla="*/ 78 h 494"/>
                  <a:gd name="T28" fmla="*/ 98 w 216"/>
                  <a:gd name="T29" fmla="*/ 62 h 494"/>
                  <a:gd name="T30" fmla="*/ 114 w 216"/>
                  <a:gd name="T31" fmla="*/ 41 h 494"/>
                  <a:gd name="T32" fmla="*/ 126 w 216"/>
                  <a:gd name="T33" fmla="*/ 21 h 494"/>
                  <a:gd name="T34" fmla="*/ 138 w 216"/>
                  <a:gd name="T35" fmla="*/ 0 h 494"/>
                  <a:gd name="T36" fmla="*/ 138 w 216"/>
                  <a:gd name="T37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6" h="494">
                    <a:moveTo>
                      <a:pt x="138" y="0"/>
                    </a:moveTo>
                    <a:lnTo>
                      <a:pt x="216" y="0"/>
                    </a:lnTo>
                    <a:lnTo>
                      <a:pt x="216" y="494"/>
                    </a:lnTo>
                    <a:lnTo>
                      <a:pt x="118" y="494"/>
                    </a:lnTo>
                    <a:lnTo>
                      <a:pt x="118" y="139"/>
                    </a:lnTo>
                    <a:lnTo>
                      <a:pt x="94" y="159"/>
                    </a:lnTo>
                    <a:lnTo>
                      <a:pt x="65" y="180"/>
                    </a:lnTo>
                    <a:lnTo>
                      <a:pt x="33" y="196"/>
                    </a:lnTo>
                    <a:lnTo>
                      <a:pt x="0" y="208"/>
                    </a:lnTo>
                    <a:lnTo>
                      <a:pt x="0" y="123"/>
                    </a:lnTo>
                    <a:lnTo>
                      <a:pt x="17" y="115"/>
                    </a:lnTo>
                    <a:lnTo>
                      <a:pt x="37" y="106"/>
                    </a:lnTo>
                    <a:lnTo>
                      <a:pt x="57" y="94"/>
                    </a:lnTo>
                    <a:lnTo>
                      <a:pt x="78" y="78"/>
                    </a:lnTo>
                    <a:lnTo>
                      <a:pt x="98" y="62"/>
                    </a:lnTo>
                    <a:lnTo>
                      <a:pt x="114" y="41"/>
                    </a:lnTo>
                    <a:lnTo>
                      <a:pt x="126" y="21"/>
                    </a:lnTo>
                    <a:lnTo>
                      <a:pt x="138" y="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000000">
                        <a:alpha val="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3" name="Group 29"/>
            <p:cNvGrpSpPr/>
            <p:nvPr/>
          </p:nvGrpSpPr>
          <p:grpSpPr>
            <a:xfrm>
              <a:off x="365760" y="3167756"/>
              <a:ext cx="4057348" cy="1575830"/>
              <a:chOff x="365760" y="3167756"/>
              <a:chExt cx="4057348" cy="1575830"/>
            </a:xfrm>
          </p:grpSpPr>
          <p:sp>
            <p:nvSpPr>
              <p:cNvPr id="19" name="Shape 1319"/>
              <p:cNvSpPr/>
              <p:nvPr/>
            </p:nvSpPr>
            <p:spPr>
              <a:xfrm>
                <a:off x="365760" y="3167756"/>
                <a:ext cx="4057348" cy="157583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100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Shape 1420"/>
              <p:cNvSpPr/>
              <p:nvPr/>
            </p:nvSpPr>
            <p:spPr>
              <a:xfrm>
                <a:off x="887685" y="3363561"/>
                <a:ext cx="3535423" cy="1169551"/>
              </a:xfrm>
              <a:prstGeom prst="rect">
                <a:avLst/>
              </a:prstGeom>
              <a:solidFill>
                <a:schemeClr val="accent1">
                  <a:lumMod val="100000"/>
                  <a:alpha val="0"/>
                </a:schemeClr>
              </a:soli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>
                <a:spAutoFit/>
              </a:bodyPr>
              <a:lstStyle/>
              <a:p>
                <a:r>
                  <a:rPr lang="ru-RU" sz="140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Историческое развитие человека и человекообразных обезьян шло по пути расхождения в признаках, что привело к появлению большого числа различий между ними</a:t>
                </a:r>
                <a:endParaRPr lang="ru-RU" sz="14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1" name="Shape 1521"/>
              <p:cNvSpPr/>
              <p:nvPr/>
            </p:nvSpPr>
            <p:spPr>
              <a:xfrm>
                <a:off x="496020" y="3469085"/>
                <a:ext cx="347239" cy="34723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 cap="flat" cmpd="sng" algn="ctr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Shape 1625"/>
              <p:cNvSpPr>
                <a:spLocks/>
              </p:cNvSpPr>
              <p:nvPr/>
            </p:nvSpPr>
            <p:spPr bwMode="auto">
              <a:xfrm>
                <a:off x="623537" y="3569167"/>
                <a:ext cx="92510" cy="138248"/>
              </a:xfrm>
              <a:custGeom>
                <a:avLst/>
                <a:gdLst>
                  <a:gd name="T0" fmla="*/ 88 w 153"/>
                  <a:gd name="T1" fmla="*/ 0 h 228"/>
                  <a:gd name="T2" fmla="*/ 103 w 153"/>
                  <a:gd name="T3" fmla="*/ 1 h 228"/>
                  <a:gd name="T4" fmla="*/ 117 w 153"/>
                  <a:gd name="T5" fmla="*/ 5 h 228"/>
                  <a:gd name="T6" fmla="*/ 128 w 153"/>
                  <a:gd name="T7" fmla="*/ 13 h 228"/>
                  <a:gd name="T8" fmla="*/ 137 w 153"/>
                  <a:gd name="T9" fmla="*/ 22 h 228"/>
                  <a:gd name="T10" fmla="*/ 145 w 153"/>
                  <a:gd name="T11" fmla="*/ 32 h 228"/>
                  <a:gd name="T12" fmla="*/ 149 w 153"/>
                  <a:gd name="T13" fmla="*/ 43 h 228"/>
                  <a:gd name="T14" fmla="*/ 151 w 153"/>
                  <a:gd name="T15" fmla="*/ 56 h 228"/>
                  <a:gd name="T16" fmla="*/ 151 w 153"/>
                  <a:gd name="T17" fmla="*/ 70 h 228"/>
                  <a:gd name="T18" fmla="*/ 149 w 153"/>
                  <a:gd name="T19" fmla="*/ 85 h 228"/>
                  <a:gd name="T20" fmla="*/ 143 w 153"/>
                  <a:gd name="T21" fmla="*/ 98 h 228"/>
                  <a:gd name="T22" fmla="*/ 134 w 153"/>
                  <a:gd name="T23" fmla="*/ 113 h 228"/>
                  <a:gd name="T24" fmla="*/ 124 w 153"/>
                  <a:gd name="T25" fmla="*/ 126 h 228"/>
                  <a:gd name="T26" fmla="*/ 109 w 153"/>
                  <a:gd name="T27" fmla="*/ 141 h 228"/>
                  <a:gd name="T28" fmla="*/ 90 w 153"/>
                  <a:gd name="T29" fmla="*/ 158 h 228"/>
                  <a:gd name="T30" fmla="*/ 77 w 153"/>
                  <a:gd name="T31" fmla="*/ 172 h 228"/>
                  <a:gd name="T32" fmla="*/ 69 w 153"/>
                  <a:gd name="T33" fmla="*/ 181 h 228"/>
                  <a:gd name="T34" fmla="*/ 153 w 153"/>
                  <a:gd name="T35" fmla="*/ 187 h 228"/>
                  <a:gd name="T36" fmla="*/ 0 w 153"/>
                  <a:gd name="T37" fmla="*/ 228 h 228"/>
                  <a:gd name="T38" fmla="*/ 3 w 153"/>
                  <a:gd name="T39" fmla="*/ 206 h 228"/>
                  <a:gd name="T40" fmla="*/ 15 w 153"/>
                  <a:gd name="T41" fmla="*/ 185 h 228"/>
                  <a:gd name="T42" fmla="*/ 22 w 153"/>
                  <a:gd name="T43" fmla="*/ 174 h 228"/>
                  <a:gd name="T44" fmla="*/ 32 w 153"/>
                  <a:gd name="T45" fmla="*/ 160 h 228"/>
                  <a:gd name="T46" fmla="*/ 47 w 153"/>
                  <a:gd name="T47" fmla="*/ 145 h 228"/>
                  <a:gd name="T48" fmla="*/ 64 w 153"/>
                  <a:gd name="T49" fmla="*/ 130 h 228"/>
                  <a:gd name="T50" fmla="*/ 77 w 153"/>
                  <a:gd name="T51" fmla="*/ 117 h 228"/>
                  <a:gd name="T52" fmla="*/ 86 w 153"/>
                  <a:gd name="T53" fmla="*/ 105 h 228"/>
                  <a:gd name="T54" fmla="*/ 94 w 153"/>
                  <a:gd name="T55" fmla="*/ 98 h 228"/>
                  <a:gd name="T56" fmla="*/ 100 w 153"/>
                  <a:gd name="T57" fmla="*/ 92 h 228"/>
                  <a:gd name="T58" fmla="*/ 105 w 153"/>
                  <a:gd name="T59" fmla="*/ 79 h 228"/>
                  <a:gd name="T60" fmla="*/ 107 w 153"/>
                  <a:gd name="T61" fmla="*/ 66 h 228"/>
                  <a:gd name="T62" fmla="*/ 105 w 153"/>
                  <a:gd name="T63" fmla="*/ 53 h 228"/>
                  <a:gd name="T64" fmla="*/ 100 w 153"/>
                  <a:gd name="T65" fmla="*/ 43 h 228"/>
                  <a:gd name="T66" fmla="*/ 90 w 153"/>
                  <a:gd name="T67" fmla="*/ 37 h 228"/>
                  <a:gd name="T68" fmla="*/ 79 w 153"/>
                  <a:gd name="T69" fmla="*/ 36 h 228"/>
                  <a:gd name="T70" fmla="*/ 66 w 153"/>
                  <a:gd name="T71" fmla="*/ 37 h 228"/>
                  <a:gd name="T72" fmla="*/ 56 w 153"/>
                  <a:gd name="T73" fmla="*/ 43 h 228"/>
                  <a:gd name="T74" fmla="*/ 51 w 153"/>
                  <a:gd name="T75" fmla="*/ 54 h 228"/>
                  <a:gd name="T76" fmla="*/ 47 w 153"/>
                  <a:gd name="T77" fmla="*/ 71 h 228"/>
                  <a:gd name="T78" fmla="*/ 5 w 153"/>
                  <a:gd name="T79" fmla="*/ 58 h 228"/>
                  <a:gd name="T80" fmla="*/ 9 w 153"/>
                  <a:gd name="T81" fmla="*/ 41 h 228"/>
                  <a:gd name="T82" fmla="*/ 15 w 153"/>
                  <a:gd name="T83" fmla="*/ 30 h 228"/>
                  <a:gd name="T84" fmla="*/ 24 w 153"/>
                  <a:gd name="T85" fmla="*/ 18 h 228"/>
                  <a:gd name="T86" fmla="*/ 34 w 153"/>
                  <a:gd name="T87" fmla="*/ 11 h 228"/>
                  <a:gd name="T88" fmla="*/ 45 w 153"/>
                  <a:gd name="T89" fmla="*/ 5 h 228"/>
                  <a:gd name="T90" fmla="*/ 58 w 153"/>
                  <a:gd name="T91" fmla="*/ 1 h 228"/>
                  <a:gd name="T92" fmla="*/ 71 w 153"/>
                  <a:gd name="T93" fmla="*/ 0 h 228"/>
                  <a:gd name="T94" fmla="*/ 79 w 153"/>
                  <a:gd name="T95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3" h="228">
                    <a:moveTo>
                      <a:pt x="79" y="0"/>
                    </a:moveTo>
                    <a:lnTo>
                      <a:pt x="88" y="0"/>
                    </a:lnTo>
                    <a:lnTo>
                      <a:pt x="96" y="0"/>
                    </a:lnTo>
                    <a:lnTo>
                      <a:pt x="103" y="1"/>
                    </a:lnTo>
                    <a:lnTo>
                      <a:pt x="109" y="3"/>
                    </a:lnTo>
                    <a:lnTo>
                      <a:pt x="117" y="5"/>
                    </a:lnTo>
                    <a:lnTo>
                      <a:pt x="122" y="9"/>
                    </a:lnTo>
                    <a:lnTo>
                      <a:pt x="128" y="13"/>
                    </a:lnTo>
                    <a:lnTo>
                      <a:pt x="132" y="17"/>
                    </a:lnTo>
                    <a:lnTo>
                      <a:pt x="137" y="22"/>
                    </a:lnTo>
                    <a:lnTo>
                      <a:pt x="141" y="26"/>
                    </a:lnTo>
                    <a:lnTo>
                      <a:pt x="145" y="32"/>
                    </a:lnTo>
                    <a:lnTo>
                      <a:pt x="147" y="37"/>
                    </a:lnTo>
                    <a:lnTo>
                      <a:pt x="149" y="43"/>
                    </a:lnTo>
                    <a:lnTo>
                      <a:pt x="151" y="49"/>
                    </a:lnTo>
                    <a:lnTo>
                      <a:pt x="151" y="56"/>
                    </a:lnTo>
                    <a:lnTo>
                      <a:pt x="153" y="62"/>
                    </a:lnTo>
                    <a:lnTo>
                      <a:pt x="151" y="70"/>
                    </a:lnTo>
                    <a:lnTo>
                      <a:pt x="151" y="77"/>
                    </a:lnTo>
                    <a:lnTo>
                      <a:pt x="149" y="85"/>
                    </a:lnTo>
                    <a:lnTo>
                      <a:pt x="147" y="92"/>
                    </a:lnTo>
                    <a:lnTo>
                      <a:pt x="143" y="98"/>
                    </a:lnTo>
                    <a:lnTo>
                      <a:pt x="139" y="105"/>
                    </a:lnTo>
                    <a:lnTo>
                      <a:pt x="134" y="113"/>
                    </a:lnTo>
                    <a:lnTo>
                      <a:pt x="128" y="121"/>
                    </a:lnTo>
                    <a:lnTo>
                      <a:pt x="124" y="126"/>
                    </a:lnTo>
                    <a:lnTo>
                      <a:pt x="119" y="134"/>
                    </a:lnTo>
                    <a:lnTo>
                      <a:pt x="109" y="141"/>
                    </a:lnTo>
                    <a:lnTo>
                      <a:pt x="100" y="149"/>
                    </a:lnTo>
                    <a:lnTo>
                      <a:pt x="90" y="158"/>
                    </a:lnTo>
                    <a:lnTo>
                      <a:pt x="83" y="166"/>
                    </a:lnTo>
                    <a:lnTo>
                      <a:pt x="77" y="172"/>
                    </a:lnTo>
                    <a:lnTo>
                      <a:pt x="73" y="175"/>
                    </a:lnTo>
                    <a:lnTo>
                      <a:pt x="69" y="181"/>
                    </a:lnTo>
                    <a:lnTo>
                      <a:pt x="66" y="187"/>
                    </a:lnTo>
                    <a:lnTo>
                      <a:pt x="153" y="187"/>
                    </a:lnTo>
                    <a:lnTo>
                      <a:pt x="153" y="228"/>
                    </a:lnTo>
                    <a:lnTo>
                      <a:pt x="0" y="228"/>
                    </a:lnTo>
                    <a:lnTo>
                      <a:pt x="1" y="217"/>
                    </a:lnTo>
                    <a:lnTo>
                      <a:pt x="3" y="206"/>
                    </a:lnTo>
                    <a:lnTo>
                      <a:pt x="9" y="194"/>
                    </a:lnTo>
                    <a:lnTo>
                      <a:pt x="15" y="185"/>
                    </a:lnTo>
                    <a:lnTo>
                      <a:pt x="17" y="179"/>
                    </a:lnTo>
                    <a:lnTo>
                      <a:pt x="22" y="174"/>
                    </a:lnTo>
                    <a:lnTo>
                      <a:pt x="26" y="166"/>
                    </a:lnTo>
                    <a:lnTo>
                      <a:pt x="32" y="160"/>
                    </a:lnTo>
                    <a:lnTo>
                      <a:pt x="39" y="153"/>
                    </a:lnTo>
                    <a:lnTo>
                      <a:pt x="47" y="145"/>
                    </a:lnTo>
                    <a:lnTo>
                      <a:pt x="54" y="138"/>
                    </a:lnTo>
                    <a:lnTo>
                      <a:pt x="64" y="130"/>
                    </a:lnTo>
                    <a:lnTo>
                      <a:pt x="69" y="123"/>
                    </a:lnTo>
                    <a:lnTo>
                      <a:pt x="77" y="117"/>
                    </a:lnTo>
                    <a:lnTo>
                      <a:pt x="83" y="111"/>
                    </a:lnTo>
                    <a:lnTo>
                      <a:pt x="86" y="105"/>
                    </a:lnTo>
                    <a:lnTo>
                      <a:pt x="90" y="102"/>
                    </a:lnTo>
                    <a:lnTo>
                      <a:pt x="94" y="98"/>
                    </a:lnTo>
                    <a:lnTo>
                      <a:pt x="98" y="94"/>
                    </a:lnTo>
                    <a:lnTo>
                      <a:pt x="100" y="92"/>
                    </a:lnTo>
                    <a:lnTo>
                      <a:pt x="103" y="85"/>
                    </a:lnTo>
                    <a:lnTo>
                      <a:pt x="105" y="79"/>
                    </a:lnTo>
                    <a:lnTo>
                      <a:pt x="107" y="71"/>
                    </a:lnTo>
                    <a:lnTo>
                      <a:pt x="107" y="66"/>
                    </a:lnTo>
                    <a:lnTo>
                      <a:pt x="107" y="58"/>
                    </a:lnTo>
                    <a:lnTo>
                      <a:pt x="105" y="53"/>
                    </a:lnTo>
                    <a:lnTo>
                      <a:pt x="103" y="47"/>
                    </a:lnTo>
                    <a:lnTo>
                      <a:pt x="100" y="43"/>
                    </a:lnTo>
                    <a:lnTo>
                      <a:pt x="96" y="39"/>
                    </a:lnTo>
                    <a:lnTo>
                      <a:pt x="90" y="37"/>
                    </a:lnTo>
                    <a:lnTo>
                      <a:pt x="85" y="36"/>
                    </a:lnTo>
                    <a:lnTo>
                      <a:pt x="79" y="36"/>
                    </a:lnTo>
                    <a:lnTo>
                      <a:pt x="71" y="36"/>
                    </a:lnTo>
                    <a:lnTo>
                      <a:pt x="66" y="37"/>
                    </a:lnTo>
                    <a:lnTo>
                      <a:pt x="62" y="39"/>
                    </a:lnTo>
                    <a:lnTo>
                      <a:pt x="56" y="43"/>
                    </a:lnTo>
                    <a:lnTo>
                      <a:pt x="52" y="49"/>
                    </a:lnTo>
                    <a:lnTo>
                      <a:pt x="51" y="54"/>
                    </a:lnTo>
                    <a:lnTo>
                      <a:pt x="49" y="62"/>
                    </a:lnTo>
                    <a:lnTo>
                      <a:pt x="47" y="71"/>
                    </a:lnTo>
                    <a:lnTo>
                      <a:pt x="3" y="66"/>
                    </a:lnTo>
                    <a:lnTo>
                      <a:pt x="5" y="58"/>
                    </a:lnTo>
                    <a:lnTo>
                      <a:pt x="7" y="49"/>
                    </a:lnTo>
                    <a:lnTo>
                      <a:pt x="9" y="41"/>
                    </a:lnTo>
                    <a:lnTo>
                      <a:pt x="13" y="36"/>
                    </a:lnTo>
                    <a:lnTo>
                      <a:pt x="15" y="30"/>
                    </a:lnTo>
                    <a:lnTo>
                      <a:pt x="18" y="24"/>
                    </a:lnTo>
                    <a:lnTo>
                      <a:pt x="24" y="18"/>
                    </a:lnTo>
                    <a:lnTo>
                      <a:pt x="28" y="15"/>
                    </a:lnTo>
                    <a:lnTo>
                      <a:pt x="34" y="11"/>
                    </a:lnTo>
                    <a:lnTo>
                      <a:pt x="39" y="7"/>
                    </a:lnTo>
                    <a:lnTo>
                      <a:pt x="45" y="5"/>
                    </a:lnTo>
                    <a:lnTo>
                      <a:pt x="51" y="3"/>
                    </a:lnTo>
                    <a:lnTo>
                      <a:pt x="58" y="1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79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000000">
                        <a:alpha val="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" name="-SlideTitle"/>
          <p:cNvSpPr txBox="1"/>
          <p:nvPr/>
        </p:nvSpPr>
        <p:spPr>
          <a:xfrm>
            <a:off x="365760" y="255966"/>
            <a:ext cx="72009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200" b="1" smtClean="0">
                <a:latin typeface="Arial" panose="020B0604020202020204" pitchFamily="34" charset="0"/>
              </a:rPr>
              <a:t>ВЫВОДЫ</a:t>
            </a:r>
            <a:endParaRPr lang="ru-RU" sz="2200" b="1">
              <a:latin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4675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2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2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3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3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3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3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9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9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1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1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 autoUpdateAnimBg="0"/>
      <p:bldP spid="37" grpId="0" animBg="1" autoUpdateAnimBg="0"/>
      <p:bldP spid="36" grpId="0" animBg="1" autoUpdateAnimBg="0"/>
      <p:bldP spid="2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986895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ATED_SLID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CEPT_IMG" val="0"/>
  <p:tag name="ORIGINAL_WIDTH" val="144,6432"/>
  <p:tag name="ORIGINAL_HEIGHT" val="145,1509"/>
  <p:tag name="ORIGINAL_TOP" val="105,3473"/>
  <p:tag name="ORIGINAL_LEFT" val="28,7999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CEPT_IMG" val="0"/>
  <p:tag name="ORIGINAL_WIDTH" val="144,0878"/>
  <p:tag name="ORIGINAL_HEIGHT" val="145,6152"/>
  <p:tag name="ORIGINAL_TOP" val="105,3473"/>
  <p:tag name="ORIGINAL_LEFT" val="200,06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CEPT_IMG" val="0"/>
  <p:tag name="ORIGINAL_WIDTH" val="140,811"/>
  <p:tag name="ORIGINAL_HEIGHT" val="141,8135"/>
  <p:tag name="ORIGINAL_TOP" val="105,3473"/>
  <p:tag name="ORIGINAL_LEFT" val="370,76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CEPT_IMG" val="0"/>
  <p:tag name="ORIGINAL_WIDTH" val="141,1164"/>
  <p:tag name="ORIGINAL_HEIGHT" val="144,657"/>
  <p:tag name="ORIGINAL_TOP" val="293,5511"/>
  <p:tag name="ORIGINAL_LEFT" val="31,0993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CEPT_IMG" val="0"/>
  <p:tag name="ORIGINAL_WIDTH" val="144,4923"/>
  <p:tag name="ORIGINAL_HEIGHT" val="146,0354"/>
  <p:tag name="ORIGINAL_TOP" val="293,5511"/>
  <p:tag name="ORIGINAL_LEFT" val="196,685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ATED_SLID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ATED_SLID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CEPT_IMG" val="0"/>
  <p:tag name="ORIGINAL_WIDTH" val="201,3823"/>
  <p:tag name="ORIGINAL_HEIGHT" val="201,3823"/>
  <p:tag name="ORIGINAL_TOP" val="285,8177"/>
  <p:tag name="ORIGINAL_LEFT" val="474,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ATED_SLIDE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CEPT_IMG" val="0"/>
  <p:tag name="ORIGINAL_WIDTH" val="201,3823"/>
  <p:tag name="ORIGINAL_HEIGHT" val="201,3823"/>
  <p:tag name="ORIGINAL_TOP" val="72"/>
  <p:tag name="ORIGINAL_LEFT" val="474,2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1513239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1513239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1513239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1513239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1513239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1513239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1513239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1513239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ATED_SLID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986895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CEPT_IMG" val="0"/>
  <p:tag name="ORIGINAL_WIDTH" val="172,416"/>
  <p:tag name="ORIGINAL_HEIGHT" val="172,416"/>
  <p:tag name="ORIGINAL_TOP" val="255,0626"/>
  <p:tag name="ORIGINAL_LEFT" val="518,783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CEPT_IMG" val="0"/>
  <p:tag name="ORIGINAL_WIDTH" val="172,416"/>
  <p:tag name="ORIGINAL_HEIGHT" val="172,416"/>
  <p:tag name="ORIGINAL_TOP" val="72"/>
  <p:tag name="ORIGINAL_LEFT" val="518,783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ATED_SLID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CEPT_IMG" val="0"/>
  <p:tag name="ORIGINAL_WIDTH" val="331,6551"/>
  <p:tag name="ORIGINAL_HEIGHT" val="254,6216"/>
  <p:tag name="ORIGINAL_TOP" val="118,8891"/>
  <p:tag name="ORIGINAL_LEFT" val="359,544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1513239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986895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986895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986895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986895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986895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ON_COLOR_THEME" val="16"/>
  <p:tag name="ICON_LAST_COLOR" val="986895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theme_temp">
    <a:dk1>
      <a:srgbClr val="000000"/>
    </a:dk1>
    <a:lt1>
      <a:srgbClr val="F7F7F7"/>
    </a:lt1>
    <a:dk2>
      <a:srgbClr val="FFFFFF"/>
    </a:dk2>
    <a:lt2>
      <a:srgbClr val="000000"/>
    </a:lt2>
    <a:accent1>
      <a:srgbClr val="FFE031"/>
    </a:accent1>
    <a:accent2>
      <a:srgbClr val="F04579"/>
    </a:accent2>
    <a:accent3>
      <a:srgbClr val="CCB327"/>
    </a:accent3>
    <a:accent4>
      <a:srgbClr val="C03760"/>
    </a:accent4>
    <a:accent5>
      <a:srgbClr val="A38F1F"/>
    </a:accent5>
    <a:accent6>
      <a:srgbClr val="992C4C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theme_temp">
    <a:dk1>
      <a:srgbClr val="000000"/>
    </a:dk1>
    <a:lt1>
      <a:srgbClr val="F7F7F7"/>
    </a:lt1>
    <a:dk2>
      <a:srgbClr val="FFFFFF"/>
    </a:dk2>
    <a:lt2>
      <a:srgbClr val="000000"/>
    </a:lt2>
    <a:accent1>
      <a:srgbClr val="FFE031"/>
    </a:accent1>
    <a:accent2>
      <a:srgbClr val="F04579"/>
    </a:accent2>
    <a:accent3>
      <a:srgbClr val="CCB327"/>
    </a:accent3>
    <a:accent4>
      <a:srgbClr val="C03760"/>
    </a:accent4>
    <a:accent5>
      <a:srgbClr val="A38F1F"/>
    </a:accent5>
    <a:accent6>
      <a:srgbClr val="992C4C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theme_temp">
    <a:dk1>
      <a:srgbClr val="000000"/>
    </a:dk1>
    <a:lt1>
      <a:srgbClr val="F7F7F7"/>
    </a:lt1>
    <a:dk2>
      <a:srgbClr val="FFFFFF"/>
    </a:dk2>
    <a:lt2>
      <a:srgbClr val="000000"/>
    </a:lt2>
    <a:accent1>
      <a:srgbClr val="FFE031"/>
    </a:accent1>
    <a:accent2>
      <a:srgbClr val="F04579"/>
    </a:accent2>
    <a:accent3>
      <a:srgbClr val="CCB327"/>
    </a:accent3>
    <a:accent4>
      <a:srgbClr val="C03760"/>
    </a:accent4>
    <a:accent5>
      <a:srgbClr val="A38F1F"/>
    </a:accent5>
    <a:accent6>
      <a:srgbClr val="992C4C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theme_temp">
    <a:dk1>
      <a:srgbClr val="000000"/>
    </a:dk1>
    <a:lt1>
      <a:srgbClr val="F7F7F7"/>
    </a:lt1>
    <a:dk2>
      <a:srgbClr val="FFFFFF"/>
    </a:dk2>
    <a:lt2>
      <a:srgbClr val="000000"/>
    </a:lt2>
    <a:accent1>
      <a:srgbClr val="FFE031"/>
    </a:accent1>
    <a:accent2>
      <a:srgbClr val="F04579"/>
    </a:accent2>
    <a:accent3>
      <a:srgbClr val="CCB327"/>
    </a:accent3>
    <a:accent4>
      <a:srgbClr val="C03760"/>
    </a:accent4>
    <a:accent5>
      <a:srgbClr val="A38F1F"/>
    </a:accent5>
    <a:accent6>
      <a:srgbClr val="992C4C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theme_temp">
    <a:dk1>
      <a:srgbClr val="000000"/>
    </a:dk1>
    <a:lt1>
      <a:srgbClr val="F7F7F7"/>
    </a:lt1>
    <a:dk2>
      <a:srgbClr val="FFFFFF"/>
    </a:dk2>
    <a:lt2>
      <a:srgbClr val="000000"/>
    </a:lt2>
    <a:accent1>
      <a:srgbClr val="FFE031"/>
    </a:accent1>
    <a:accent2>
      <a:srgbClr val="F04579"/>
    </a:accent2>
    <a:accent3>
      <a:srgbClr val="CCB327"/>
    </a:accent3>
    <a:accent4>
      <a:srgbClr val="C03760"/>
    </a:accent4>
    <a:accent5>
      <a:srgbClr val="A38F1F"/>
    </a:accent5>
    <a:accent6>
      <a:srgbClr val="992C4C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146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TrueGritCTT</vt:lpstr>
      <vt:lpstr>Тема Office</vt:lpstr>
      <vt:lpstr>Место человека  в системе  органического мира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Эгида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 человека в системе органического мира</dc:title>
  <dc:creator>Ученик</dc:creator>
  <cp:lastModifiedBy>Вячеслав</cp:lastModifiedBy>
  <cp:revision>28</cp:revision>
  <dcterms:created xsi:type="dcterms:W3CDTF">2007-06-06T04:30:56Z</dcterms:created>
  <dcterms:modified xsi:type="dcterms:W3CDTF">2023-05-24T06:06:09Z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TC010721251049</vt:lpwstr>
  </property>
</Properties>
</file>