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59" r:id="rId7"/>
    <p:sldId id="266" r:id="rId8"/>
    <p:sldId id="267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6C00A-CD7A-61AE-37D9-A7D6194189B9}" v="142" dt="2023-05-26T07:04:21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5E706-5706-46C5-8248-625936CFAC68}" type="datetimeFigureOut">
              <a:t>27.05.2023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3EA9B-B2AA-43A3-95B7-8DD66CACCB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3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5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2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9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44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6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9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0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8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bg1"/>
                </a:solidFill>
                <a:ea typeface="+mj-lt"/>
                <a:cs typeface="+mj-lt"/>
              </a:rPr>
              <a:t>органы чувств, их роль в человеческом теле и способности к чувствительности и анализу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044" y="3739764"/>
            <a:ext cx="4517954" cy="1198120"/>
          </a:xfrm>
        </p:spPr>
        <p:txBody>
          <a:bodyPr>
            <a:normAutofit/>
          </a:bodyPr>
          <a:lstStyle/>
          <a:p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1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7DC750-94E2-85D6-8032-71D2535B9B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69" r="2" b="2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9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9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3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3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9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9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9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9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9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9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93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93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" grpId="0" autoUpdateAnimBg="0"/>
      <p:bldP spid="3" grpId="0" autoUpdateAnimBg="0"/>
      <p:bldP spid="11" grpId="0" animBg="1" autoUpdateAnimBg="0"/>
      <p:bldP spid="13" grpId="0" animBg="1" autoUpdateAnimBg="0"/>
      <p:bldP spid="1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A816-0B16-B593-990B-D3D0FACD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ru-RU" sz="5400">
                <a:ea typeface="+mj-lt"/>
                <a:cs typeface="+mj-lt"/>
              </a:rPr>
              <a:t>Вкус</a:t>
            </a:r>
            <a:endParaRPr lang="ru-RU" sz="5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68;p11">
            <a:extLst>
              <a:ext uri="{FF2B5EF4-FFF2-40B4-BE49-F238E27FC236}">
                <a16:creationId xmlns:a16="http://schemas.microsoft.com/office/drawing/2014/main" id="{E848825C-BFFA-ECD0-5589-33AAD9AC48EF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/>
          <a:stretch/>
        </p:blipFill>
        <p:spPr>
          <a:xfrm>
            <a:off x="54451" y="1762132"/>
            <a:ext cx="5729625" cy="3333735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C3C6AD8-C71E-6416-5195-46D9ED472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>
                <a:ea typeface="+mn-lt"/>
                <a:cs typeface="+mn-lt"/>
              </a:rPr>
              <a:t>Язык - орган вкуса человека. На языке есть многочисленные рецепторы, которые позволяют нам воспринимать вкусы. Мы можем определять вкуса сладкого, соленого, кислого и горького, а также комбинации этих вкусов.</a:t>
            </a:r>
            <a:endParaRPr lang="ru-RU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3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9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9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9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9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9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9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" grpId="0" autoUpdateAnimBg="0"/>
      <p:bldP spid="11" grpId="0" animBg="1" autoUpdateAnimBg="0"/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D19A-D2DC-0371-CD77-9B5E30C4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496" y="635383"/>
            <a:ext cx="3526972" cy="2344840"/>
          </a:xfrm>
        </p:spPr>
        <p:txBody>
          <a:bodyPr anchor="b">
            <a:normAutofit/>
          </a:bodyPr>
          <a:lstStyle/>
          <a:p>
            <a:r>
              <a:rPr lang="ru-RU" sz="5400">
                <a:ea typeface="+mj-lt"/>
                <a:cs typeface="+mj-lt"/>
              </a:rPr>
              <a:t>Осязание</a:t>
            </a:r>
            <a:endParaRPr lang="ru-RU" sz="5400"/>
          </a:p>
        </p:txBody>
      </p:sp>
      <p:pic>
        <p:nvPicPr>
          <p:cNvPr id="13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0A787B-B7C7-D41E-0FCF-459395B40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99" y="597566"/>
            <a:ext cx="3217333" cy="2257777"/>
          </a:xfrm>
          <a:prstGeom prst="rect">
            <a:avLst/>
          </a:prstGeom>
        </p:spPr>
      </p:pic>
      <p:sp>
        <p:nvSpPr>
          <p:cNvPr id="2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82" y="422053"/>
            <a:ext cx="171514" cy="171514"/>
          </a:xfrm>
          <a:custGeom>
            <a:avLst/>
            <a:gdLst>
              <a:gd name="connsiteX0" fmla="*/ 159873 w 171514"/>
              <a:gd name="connsiteY0" fmla="*/ 74116 h 171514"/>
              <a:gd name="connsiteX1" fmla="*/ 97398 w 171514"/>
              <a:gd name="connsiteY1" fmla="*/ 74116 h 171514"/>
              <a:gd name="connsiteX2" fmla="*/ 97398 w 171514"/>
              <a:gd name="connsiteY2" fmla="*/ 11641 h 171514"/>
              <a:gd name="connsiteX3" fmla="*/ 85757 w 171514"/>
              <a:gd name="connsiteY3" fmla="*/ 0 h 171514"/>
              <a:gd name="connsiteX4" fmla="*/ 74116 w 171514"/>
              <a:gd name="connsiteY4" fmla="*/ 11641 h 171514"/>
              <a:gd name="connsiteX5" fmla="*/ 74116 w 171514"/>
              <a:gd name="connsiteY5" fmla="*/ 74116 h 171514"/>
              <a:gd name="connsiteX6" fmla="*/ 11641 w 171514"/>
              <a:gd name="connsiteY6" fmla="*/ 74116 h 171514"/>
              <a:gd name="connsiteX7" fmla="*/ 0 w 171514"/>
              <a:gd name="connsiteY7" fmla="*/ 85757 h 171514"/>
              <a:gd name="connsiteX8" fmla="*/ 11641 w 171514"/>
              <a:gd name="connsiteY8" fmla="*/ 97398 h 171514"/>
              <a:gd name="connsiteX9" fmla="*/ 74116 w 171514"/>
              <a:gd name="connsiteY9" fmla="*/ 97398 h 171514"/>
              <a:gd name="connsiteX10" fmla="*/ 74116 w 171514"/>
              <a:gd name="connsiteY10" fmla="*/ 159873 h 171514"/>
              <a:gd name="connsiteX11" fmla="*/ 85757 w 171514"/>
              <a:gd name="connsiteY11" fmla="*/ 171514 h 171514"/>
              <a:gd name="connsiteX12" fmla="*/ 97398 w 171514"/>
              <a:gd name="connsiteY12" fmla="*/ 159873 h 171514"/>
              <a:gd name="connsiteX13" fmla="*/ 97398 w 171514"/>
              <a:gd name="connsiteY13" fmla="*/ 97398 h 171514"/>
              <a:gd name="connsiteX14" fmla="*/ 159873 w 171514"/>
              <a:gd name="connsiteY14" fmla="*/ 97398 h 171514"/>
              <a:gd name="connsiteX15" fmla="*/ 171514 w 171514"/>
              <a:gd name="connsiteY15" fmla="*/ 85757 h 171514"/>
              <a:gd name="connsiteX16" fmla="*/ 159873 w 171514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4" h="171514">
                <a:moveTo>
                  <a:pt x="159873" y="74116"/>
                </a:moveTo>
                <a:lnTo>
                  <a:pt x="97398" y="74116"/>
                </a:lnTo>
                <a:lnTo>
                  <a:pt x="97398" y="11641"/>
                </a:lnTo>
                <a:cubicBezTo>
                  <a:pt x="97398" y="5212"/>
                  <a:pt x="92186" y="0"/>
                  <a:pt x="85757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7" y="171514"/>
                </a:cubicBezTo>
                <a:cubicBezTo>
                  <a:pt x="92186" y="171514"/>
                  <a:pt x="97398" y="166302"/>
                  <a:pt x="97398" y="159873"/>
                </a:cubicBezTo>
                <a:lnTo>
                  <a:pt x="97398" y="97398"/>
                </a:lnTo>
                <a:lnTo>
                  <a:pt x="159873" y="97398"/>
                </a:lnTo>
                <a:cubicBezTo>
                  <a:pt x="166302" y="97398"/>
                  <a:pt x="171514" y="92186"/>
                  <a:pt x="171514" y="85757"/>
                </a:cubicBezTo>
                <a:cubicBezTo>
                  <a:pt x="171514" y="79328"/>
                  <a:pt x="166302" y="74116"/>
                  <a:pt x="159873" y="74116"/>
                </a:cubicBezTo>
                <a:close/>
              </a:path>
            </a:pathLst>
          </a:custGeom>
          <a:solidFill>
            <a:schemeClr val="accent4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763" y="70490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4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637" y="1076078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4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608EFC-14AC-0585-5755-5EE99D9C7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94" y="3262653"/>
            <a:ext cx="3239938" cy="2186958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937D53-A7E9-29B7-FD43-AF5FF74F2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40" y="1378034"/>
            <a:ext cx="3163202" cy="2518076"/>
          </a:xfrm>
          <a:prstGeom prst="rect">
            <a:avLst/>
          </a:prstGeom>
        </p:spPr>
      </p:pic>
      <p:pic>
        <p:nvPicPr>
          <p:cNvPr id="11" name="Рисунок 1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EA99D8F-DC14-E9BA-A94B-7D72A234E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934" y="4040521"/>
            <a:ext cx="2616075" cy="25506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6852588-C733-299B-200D-114F7D91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496" y="3429000"/>
            <a:ext cx="3526973" cy="28091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400">
                <a:ea typeface="+mn-lt"/>
                <a:cs typeface="+mn-lt"/>
              </a:rPr>
              <a:t>Кожа - орган осязания человека. Кожа содержит многочисленные нервные рецепторы, которые позволяют нам воспринимать разные текстуры и температуры. Мы можем различать мягкие и жесткие поверхности, а также определять холодное или теплое.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16507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9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9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4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4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9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9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4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4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9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9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" grpId="0" autoUpdateAnimBg="0"/>
      <p:bldP spid="21" grpId="0" animBg="1" autoUpdateAnimBg="0"/>
      <p:bldP spid="23" grpId="0" animBg="1" autoUpdateAnimBg="0"/>
      <p:bldP spid="25" grpId="0" animBg="1" autoUpdateAnimBg="0"/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DE7D-9DFC-5AC7-AB6D-0656F2A3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ru-RU" sz="7200">
                <a:solidFill>
                  <a:schemeClr val="bg1"/>
                </a:solidFill>
                <a:ea typeface="+mj-lt"/>
                <a:cs typeface="+mj-lt"/>
              </a:rPr>
              <a:t>Реакция на боль</a:t>
            </a:r>
            <a:br>
              <a:rPr lang="ru-RU" sz="7200">
                <a:solidFill>
                  <a:schemeClr val="bg1"/>
                </a:solidFill>
                <a:ea typeface="+mj-lt"/>
                <a:cs typeface="+mj-lt"/>
              </a:rPr>
            </a:br>
            <a:endParaRPr lang="ru-RU" sz="720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5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E4300-7C32-8BD5-A87B-943AE2B48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>
                <a:ea typeface="+mn-lt"/>
                <a:cs typeface="+mn-lt"/>
              </a:rPr>
              <a:t>Кроме того, наша кожа также чувствительна к большому количеству небольших или больших травматических стимулов. Клетки в коже позволяют нам реагировать на боль и указывать, когда нужна помощь или изменение окружающей среды.</a:t>
            </a:r>
            <a:endParaRPr lang="ru-RU" sz="180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5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7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7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1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4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4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6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6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3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3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 autoUpdateAnimBg="0"/>
      <p:bldP spid="55" grpId="0" animBg="1" autoUpdateAnimBg="0"/>
      <p:bldP spid="2" grpId="0" autoUpdateAnimBg="0"/>
      <p:bldP spid="57" grpId="0" animBg="1" autoUpdateAnimBg="0"/>
      <p:bldP spid="59" grpId="0" animBg="1" autoUpdateAnimBg="0"/>
      <p:bldP spid="61" grpId="0" animBg="1" autoUpdateAnimBg="0"/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16087-1F70-94E5-2411-C6AA4D81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ru-RU" sz="5400">
                <a:ea typeface="+mj-lt"/>
                <a:cs typeface="+mj-lt"/>
              </a:rPr>
              <a:t>Зрение</a:t>
            </a:r>
            <a:endParaRPr lang="ru-RU" sz="540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1B988AE-AC21-D741-E9B7-CDE3F936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1405621"/>
            <a:ext cx="5221625" cy="404675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759A005-EED0-856D-56BF-4A429A9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>
                <a:ea typeface="+mn-lt"/>
                <a:cs typeface="+mn-lt"/>
              </a:rPr>
              <a:t>Глаза - основной орган зрения человека. Глазное яблоко содержит многочисленные клетки, которые позволяют нам воспринимать свет и превращать его в информацию, которую наш мозг может интерпретировать. Глаза способны воспринимать цвета, формы и движение, а также распознавать объекты и лица.</a:t>
            </a:r>
            <a:endParaRPr lang="ru-RU" sz="1800"/>
          </a:p>
        </p:txBody>
      </p:sp>
      <p:cxnSp>
        <p:nvCxnSpPr>
          <p:cNvPr id="28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05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8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8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6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6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" grpId="0" autoUpdateAnimBg="0"/>
      <p:bldP spid="27" grpId="0" animBg="1" autoUpdateAnimBg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487A6-DA42-4934-AACD-099D4F1B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457" y="790820"/>
            <a:ext cx="4960921" cy="2413971"/>
          </a:xfrm>
        </p:spPr>
        <p:txBody>
          <a:bodyPr anchor="b">
            <a:normAutofit/>
          </a:bodyPr>
          <a:lstStyle/>
          <a:p>
            <a:r>
              <a:rPr lang="ru-RU" sz="5400" b="1">
                <a:latin typeface="Times New Roman"/>
                <a:cs typeface="Times New Roman"/>
              </a:rPr>
              <a:t>Слепое пятно</a:t>
            </a:r>
            <a:endParaRPr lang="ru-RU" sz="5400">
              <a:latin typeface="Times New Roman"/>
              <a:cs typeface="Times New Roman"/>
            </a:endParaRPr>
          </a:p>
          <a:p>
            <a:endParaRPr lang="ru-RU" sz="5400"/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135" y="40673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4248" y="54034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906628"/>
            <a:ext cx="0" cy="5942494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EE4205-ECF3-BC46-FFCD-60D7A104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67" y="1391038"/>
            <a:ext cx="4616641" cy="1419617"/>
          </a:xfrm>
          <a:prstGeom prst="rect">
            <a:avLst/>
          </a:prstGeom>
        </p:spPr>
      </p:pic>
      <p:sp>
        <p:nvSpPr>
          <p:cNvPr id="2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3385" y="1130559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F8627EF-0062-845B-6BE0-302F65E4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253718"/>
            <a:ext cx="4616635" cy="118878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7522E-5FDB-0EED-FC02-8F8B8E1D2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457" y="3600367"/>
            <a:ext cx="4960918" cy="2278715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474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9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9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14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14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3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3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6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6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2" grpId="0" autoUpdateAnimBg="0"/>
      <p:bldP spid="14" grpId="0" animBg="1" autoUpdateAnimBg="0"/>
      <p:bldP spid="16" grpId="0" animBg="1" autoUpdateAnimBg="0"/>
      <p:bldP spid="20" grpId="0" animBg="1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ADD77-1A9B-AE80-0CDF-BB2A6665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ru-RU" sz="5000">
                <a:latin typeface="Calibri"/>
                <a:cs typeface="Calibri"/>
              </a:rPr>
              <a:t>Фокусное расстояние</a:t>
            </a:r>
          </a:p>
          <a:p>
            <a:endParaRPr lang="ru-RU" sz="50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2CBB13-72E6-9A68-B72B-FCA025151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pic>
        <p:nvPicPr>
          <p:cNvPr id="5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836A182-D3BF-69B1-18B6-28464613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61" y="2891947"/>
            <a:ext cx="4237198" cy="3570141"/>
          </a:xfrm>
          <a:prstGeom prst="rect">
            <a:avLst/>
          </a:prstGeom>
        </p:spPr>
      </p:pic>
      <p:sp>
        <p:nvSpPr>
          <p:cNvPr id="1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1042" y="17552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9792" y="227721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1B072B4-97FA-A0BB-1092-257BEE84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799" y="2680200"/>
            <a:ext cx="5317717" cy="24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2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4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4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9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9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2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2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2" grpId="0" autoUpdateAnimBg="0"/>
      <p:bldP spid="9" grpId="0" autoUpdateAnimBg="0"/>
      <p:bldP spid="16" grpId="0" animBg="1" autoUpdateAnimBg="0"/>
      <p:bldP spid="1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466CA-A044-888E-C287-D107B6CF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ru-RU" sz="6000">
                <a:ea typeface="+mj-lt"/>
                <a:cs typeface="+mj-lt"/>
              </a:rPr>
              <a:t>Слух</a:t>
            </a:r>
            <a:endParaRPr lang="ru-RU" sz="6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oogle Shape;141;p8">
            <a:extLst>
              <a:ext uri="{FF2B5EF4-FFF2-40B4-BE49-F238E27FC236}">
                <a16:creationId xmlns:a16="http://schemas.microsoft.com/office/drawing/2014/main" id="{B2876768-CC19-B7A3-79ED-574B3D809DF4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/>
          <a:stretch/>
        </p:blipFill>
        <p:spPr>
          <a:xfrm>
            <a:off x="760046" y="2336626"/>
            <a:ext cx="6318006" cy="3907748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F116B74-4F85-1A01-23F2-900062780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>
                <a:ea typeface="+mn-lt"/>
                <a:cs typeface="+mn-lt"/>
              </a:rPr>
              <a:t>Наши уши - органы слуха человека. Они состоят из многочисленных частей, которые передают звуковые волны в наш мозг. Уши чувствительны к частотам, громкости и длительности звука. Они могут определить источник звука, и мы можем различать разные звуки, такие как голоса, музыку и шумы окружающей среды.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65081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6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6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4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4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8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8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" grpId="0" autoUpdateAnimBg="0"/>
      <p:bldP spid="13" grpId="0" animBg="1" autoUpdateAnimBg="0"/>
      <p:bldP spid="15" grpId="0" animBg="1" autoUpdateAnimBg="0"/>
      <p:bldP spid="17" grpId="0" animBg="1" autoUpdateAnimBg="0"/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F9449-95E6-CF77-94D5-D7B2936A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744064" cy="2344840"/>
          </a:xfrm>
        </p:spPr>
        <p:txBody>
          <a:bodyPr anchor="b">
            <a:normAutofit/>
          </a:bodyPr>
          <a:lstStyle/>
          <a:p>
            <a:r>
              <a:rPr lang="ru-RU" sz="3800">
                <a:latin typeface="Times New Roman"/>
                <a:cs typeface="Times New Roman"/>
              </a:rPr>
              <a:t>Постоянное поддержание равновесия необходимо </a:t>
            </a:r>
            <a:br>
              <a:rPr lang="ru-RU" sz="3800">
                <a:latin typeface="Times New Roman"/>
                <a:cs typeface="Times New Roman"/>
              </a:rPr>
            </a:br>
            <a:r>
              <a:rPr lang="ru-RU" sz="3800">
                <a:latin typeface="Times New Roman"/>
                <a:cs typeface="Times New Roman"/>
              </a:rPr>
              <a:t>для ориентации тела человека в пространстве</a:t>
            </a:r>
          </a:p>
          <a:p>
            <a:endParaRPr lang="ru-RU" sz="3800"/>
          </a:p>
        </p:txBody>
      </p:sp>
      <p:sp>
        <p:nvSpPr>
          <p:cNvPr id="12" name="Graphic 15">
            <a:extLst>
              <a:ext uri="{FF2B5EF4-FFF2-40B4-BE49-F238E27FC236}">
                <a16:creationId xmlns:a16="http://schemas.microsoft.com/office/drawing/2014/main" id="{B7DA268A-F88C-4936-8401-97C8C9861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2938" y="122968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2E48EAB8-CD1C-4BF5-A92C-BA11919E6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1718" y="145898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6">
            <a:extLst>
              <a:ext uri="{FF2B5EF4-FFF2-40B4-BE49-F238E27FC236}">
                <a16:creationId xmlns:a16="http://schemas.microsoft.com/office/drawing/2014/main" id="{F66F957D-AE64-4187-90D7-B24F1CC27F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7398" y="1974124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9344FE-7561-F69A-437D-C61B9708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3" y="3096039"/>
            <a:ext cx="5744065" cy="2888627"/>
          </a:xfrm>
        </p:spPr>
        <p:txBody>
          <a:bodyPr anchor="t">
            <a:normAutofit/>
          </a:bodyPr>
          <a:lstStyle/>
          <a:p>
            <a:endParaRPr lang="ru-RU" sz="1800"/>
          </a:p>
        </p:txBody>
      </p:sp>
      <p:pic>
        <p:nvPicPr>
          <p:cNvPr id="5" name="Google Shape;149;p9">
            <a:extLst>
              <a:ext uri="{FF2B5EF4-FFF2-40B4-BE49-F238E27FC236}">
                <a16:creationId xmlns:a16="http://schemas.microsoft.com/office/drawing/2014/main" id="{8C105841-820A-DF53-CC09-F5BA5D685722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7197495" y="1123559"/>
            <a:ext cx="4009703" cy="1670709"/>
          </a:xfrm>
          <a:prstGeom prst="rect">
            <a:avLst/>
          </a:prstGeom>
          <a:noFill/>
        </p:spPr>
      </p:pic>
      <p:pic>
        <p:nvPicPr>
          <p:cNvPr id="4" name="Google Shape;148;p9">
            <a:extLst>
              <a:ext uri="{FF2B5EF4-FFF2-40B4-BE49-F238E27FC236}">
                <a16:creationId xmlns:a16="http://schemas.microsoft.com/office/drawing/2014/main" id="{989206F6-B7B5-BE12-D2E7-725175E70523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8237336" y="3492484"/>
            <a:ext cx="2972578" cy="2727341"/>
          </a:xfrm>
          <a:prstGeom prst="rect">
            <a:avLst/>
          </a:prstGeom>
          <a:noFill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6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4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4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9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9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6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6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9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9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2" grpId="0" autoUpdateAnimBg="0"/>
      <p:bldP spid="12" grpId="0" animBg="1" autoUpdateAnimBg="0"/>
      <p:bldP spid="14" grpId="0" animBg="1" autoUpdateAnimBg="0"/>
      <p:bldP spid="16" grpId="0" animBg="1" autoUpdateAnimBg="0"/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Освещение, созданное компьютером">
            <a:extLst>
              <a:ext uri="{FF2B5EF4-FFF2-40B4-BE49-F238E27FC236}">
                <a16:creationId xmlns:a16="http://schemas.microsoft.com/office/drawing/2014/main" id="{89EB15B2-7862-F984-CA53-390FB7E39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60" r="-2" b="17199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ED9D-E512-2459-2C0E-AC425F66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Органы чувств человека являются чрезвычайно важными для восприятия и анализа окружающей среды. Наш мозг использует полученные данные, чтобы реагировать на меняющиеся условия и защитить наш организм.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8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8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8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" grpId="0" autoUpdateAnimBg="0"/>
      <p:bldP spid="2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A4AA7-7666-E4E8-21AE-1A35F839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ru-RU" sz="3800">
                <a:latin typeface="Calibri"/>
                <a:cs typeface="Calibri"/>
              </a:rPr>
              <a:t>Какие цвета не различают</a:t>
            </a:r>
            <a:br>
              <a:rPr lang="ru-RU" sz="3800">
                <a:latin typeface="Calibri"/>
                <a:cs typeface="Calibri"/>
              </a:rPr>
            </a:br>
            <a:r>
              <a:rPr lang="ru-RU" sz="3800">
                <a:latin typeface="Calibri"/>
                <a:cs typeface="Calibri"/>
              </a:rPr>
              <a:t>дальтоники?</a:t>
            </a:r>
          </a:p>
          <a:p>
            <a:endParaRPr lang="ru-RU" sz="3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6B338A-4E58-6A22-1547-F7C028B0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CF80BD-FCE3-6EC8-6253-5EED6567F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84" y="1685956"/>
            <a:ext cx="5404557" cy="5173799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3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1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1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8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8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2" grpId="0" autoUpdateAnimBg="0"/>
      <p:bldP spid="8" grpId="0" autoUpdateAnimBg="0"/>
      <p:bldP spid="15" grpId="0" animBg="1" autoUpdateAnimBg="0"/>
      <p:bldP spid="1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2166BF-0946-419E-A3F5-F3510C5B2A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E902070-A0E4-4756-B623-BA0AC4066F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Цветовая выноска Радуга">
            <a:extLst>
              <a:ext uri="{FF2B5EF4-FFF2-40B4-BE49-F238E27FC236}">
                <a16:creationId xmlns:a16="http://schemas.microsoft.com/office/drawing/2014/main" id="{AA7691EE-9C5A-B86D-AA09-2A72E9967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3319" r="-2" b="170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25338-C395-AA33-4F59-A1243F99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anchor="b">
            <a:normAutofit/>
          </a:bodyPr>
          <a:lstStyle/>
          <a:p>
            <a:r>
              <a:rPr lang="ru-RU" sz="7200">
                <a:solidFill>
                  <a:srgbClr val="FFFFFF"/>
                </a:solidFill>
                <a:ea typeface="+mj-lt"/>
                <a:cs typeface="+mj-lt"/>
              </a:rPr>
              <a:t>Обоняние</a:t>
            </a:r>
            <a:endParaRPr lang="ru-RU" sz="72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B3B33-9761-E244-E2DC-420278077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800">
                <a:solidFill>
                  <a:srgbClr val="FFFFFF"/>
                </a:solidFill>
                <a:ea typeface="+mn-lt"/>
                <a:cs typeface="+mn-lt"/>
              </a:rPr>
              <a:t>Нос - орган обоняния человека. Носовая полость содержит многочисленные рецепторные клетки, которые позволяют нам воспринимать запахи. Наш мозг может интерпретировать запахи, и мы можем определять их и их происхождение.</a:t>
            </a:r>
            <a:endParaRPr lang="ru-RU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8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8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4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4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6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6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1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1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1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1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1" grpId="0" animBg="1" autoUpdateAnimBg="0"/>
      <p:bldP spid="2" grpId="0" autoUpdateAnimBg="0"/>
      <p:bldP spid="15" grpId="0" animBg="1" autoUpdateAnimBg="0"/>
      <p:bldP spid="17" grpId="0" animBg="1" autoUpdateAnimBg="0"/>
      <p:bldP spid="19" grpId="0" animBg="1" autoUpdateAnimBg="0"/>
      <p:bldP spid="3" grpId="0" autoUpdateAnimBg="0"/>
    </p:bldLst>
  </p:timing>
</p:sld>
</file>

<file path=ppt/theme/theme1.xml><?xml version="1.0" encoding="utf-8"?>
<a:theme xmlns:a="http://schemas.openxmlformats.org/drawingml/2006/main" name="GradientVTI">
  <a:themeElements>
    <a:clrScheme name="Стандартная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304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Nova</vt:lpstr>
      <vt:lpstr>Times New Roman</vt:lpstr>
      <vt:lpstr>Univers</vt:lpstr>
      <vt:lpstr>GradientVTI</vt:lpstr>
      <vt:lpstr>Тема Office</vt:lpstr>
      <vt:lpstr>органы чувств, их роль в человеческом теле и способности к чувствительности и анализу</vt:lpstr>
      <vt:lpstr>Зрение</vt:lpstr>
      <vt:lpstr>Слепое пятно </vt:lpstr>
      <vt:lpstr>Фокусное расстояние </vt:lpstr>
      <vt:lpstr>Слух</vt:lpstr>
      <vt:lpstr>Постоянное поддержание равновесия необходимо  для ориентации тела человека в пространстве </vt:lpstr>
      <vt:lpstr>Органы чувств человека являются чрезвычайно важными для восприятия и анализа окружающей среды. Наш мозг использует полученные данные, чтобы реагировать на меняющиеся условия и защитить наш организм.</vt:lpstr>
      <vt:lpstr>Какие цвета не различают дальтоники? </vt:lpstr>
      <vt:lpstr>Обоняние</vt:lpstr>
      <vt:lpstr>Вкус</vt:lpstr>
      <vt:lpstr>Осязание</vt:lpstr>
      <vt:lpstr>Реакция на боль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Вячеслав Старков</cp:lastModifiedBy>
  <cp:revision>72</cp:revision>
  <dcterms:created xsi:type="dcterms:W3CDTF">2023-05-26T06:53:48Z</dcterms:created>
  <dcterms:modified xsi:type="dcterms:W3CDTF">2023-05-27T17:39:15Z</dcterms:modified>
</cp:coreProperties>
</file>