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8" r:id="rId9"/>
    <p:sldId id="267" r:id="rId10"/>
    <p:sldId id="266" r:id="rId11"/>
    <p:sldId id="270" r:id="rId12"/>
    <p:sldId id="269" r:id="rId13"/>
    <p:sldId id="271" r:id="rId14"/>
    <p:sldId id="272" r:id="rId15"/>
    <p:sldId id="273" r:id="rId16"/>
    <p:sldId id="263" r:id="rId17"/>
    <p:sldId id="27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8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86336-7678-4B32-8C53-DD2545C3EB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4FBDF8-51ED-41D3-AE31-855AFE74B2D0}">
      <dgm:prSet/>
      <dgm:spPr/>
      <dgm:t>
        <a:bodyPr/>
        <a:lstStyle/>
        <a:p>
          <a:r>
            <a:rPr lang="ru-RU" b="1"/>
            <a:t>Имели хитиновый панцирь, который защищал их сверху.</a:t>
          </a:r>
          <a:endParaRPr lang="en-US"/>
        </a:p>
      </dgm:t>
    </dgm:pt>
    <dgm:pt modelId="{ADBAF7C5-D505-4099-B001-7FC0D2891581}" type="parTrans" cxnId="{017904F8-F0F4-43E8-95C8-A787361B37F5}">
      <dgm:prSet/>
      <dgm:spPr/>
      <dgm:t>
        <a:bodyPr/>
        <a:lstStyle/>
        <a:p>
          <a:endParaRPr lang="en-US"/>
        </a:p>
      </dgm:t>
    </dgm:pt>
    <dgm:pt modelId="{E0F77BBF-E09A-411C-BBC7-B73A69BFC5F8}" type="sibTrans" cxnId="{017904F8-F0F4-43E8-95C8-A787361B37F5}">
      <dgm:prSet/>
      <dgm:spPr/>
      <dgm:t>
        <a:bodyPr/>
        <a:lstStyle/>
        <a:p>
          <a:endParaRPr lang="en-US"/>
        </a:p>
      </dgm:t>
    </dgm:pt>
    <dgm:pt modelId="{A86144CA-23A1-4342-A67D-11F01FDE7038}">
      <dgm:prSet/>
      <dgm:spPr/>
      <dgm:t>
        <a:bodyPr/>
        <a:lstStyle/>
        <a:p>
          <a:r>
            <a:rPr lang="ru-RU" b="1"/>
            <a:t>Умели, подобно современным мокрицам, в случае опасности сворачиваться в шар.</a:t>
          </a:r>
          <a:endParaRPr lang="en-US"/>
        </a:p>
      </dgm:t>
    </dgm:pt>
    <dgm:pt modelId="{5CEEF940-8892-45B4-B661-BBAAD4059FF2}" type="parTrans" cxnId="{7F62399E-2B75-4643-8A81-FB7C3D694A25}">
      <dgm:prSet/>
      <dgm:spPr/>
      <dgm:t>
        <a:bodyPr/>
        <a:lstStyle/>
        <a:p>
          <a:endParaRPr lang="en-US"/>
        </a:p>
      </dgm:t>
    </dgm:pt>
    <dgm:pt modelId="{3C358B14-4589-4540-8D67-B1FD3C5142BE}" type="sibTrans" cxnId="{7F62399E-2B75-4643-8A81-FB7C3D694A25}">
      <dgm:prSet/>
      <dgm:spPr/>
      <dgm:t>
        <a:bodyPr/>
        <a:lstStyle/>
        <a:p>
          <a:endParaRPr lang="en-US"/>
        </a:p>
      </dgm:t>
    </dgm:pt>
    <dgm:pt modelId="{B5EA2570-0B5A-4A0B-83FD-753E443D7FDB}">
      <dgm:prSet/>
      <dgm:spPr/>
      <dgm:t>
        <a:bodyPr/>
        <a:lstStyle/>
        <a:p>
          <a:r>
            <a:rPr lang="ru-RU" b="1"/>
            <a:t>В России больше всего трилобитов находят в Ленинградской области, в известняках.</a:t>
          </a:r>
          <a:endParaRPr lang="en-US"/>
        </a:p>
      </dgm:t>
    </dgm:pt>
    <dgm:pt modelId="{82E96102-5750-4696-95A9-FBD611669AFB}" type="parTrans" cxnId="{E6082219-15F2-4B74-AAC8-EBA1C4475132}">
      <dgm:prSet/>
      <dgm:spPr/>
      <dgm:t>
        <a:bodyPr/>
        <a:lstStyle/>
        <a:p>
          <a:endParaRPr lang="en-US"/>
        </a:p>
      </dgm:t>
    </dgm:pt>
    <dgm:pt modelId="{4D88AE1C-9418-4CFC-95E5-2EF8617696CA}" type="sibTrans" cxnId="{E6082219-15F2-4B74-AAC8-EBA1C4475132}">
      <dgm:prSet/>
      <dgm:spPr/>
      <dgm:t>
        <a:bodyPr/>
        <a:lstStyle/>
        <a:p>
          <a:endParaRPr lang="en-US"/>
        </a:p>
      </dgm:t>
    </dgm:pt>
    <dgm:pt modelId="{02E9E697-774F-48D4-8299-5409FA72D7AA}">
      <dgm:prSet/>
      <dgm:spPr/>
      <dgm:t>
        <a:bodyPr/>
        <a:lstStyle/>
        <a:p>
          <a:r>
            <a:rPr lang="ru-RU" b="1"/>
            <a:t>Полностью вымерли более 200 миллионов лет назад.</a:t>
          </a:r>
          <a:endParaRPr lang="en-US"/>
        </a:p>
      </dgm:t>
    </dgm:pt>
    <dgm:pt modelId="{C7A8EB82-22C9-4D6A-8522-972A1FA0E0DB}" type="parTrans" cxnId="{2F3E289A-FB61-4AFE-A036-5639ADFBBFAD}">
      <dgm:prSet/>
      <dgm:spPr/>
      <dgm:t>
        <a:bodyPr/>
        <a:lstStyle/>
        <a:p>
          <a:endParaRPr lang="en-US"/>
        </a:p>
      </dgm:t>
    </dgm:pt>
    <dgm:pt modelId="{2619B53A-DCDF-4E4A-AC24-9BD68FD7290A}" type="sibTrans" cxnId="{2F3E289A-FB61-4AFE-A036-5639ADFBBFAD}">
      <dgm:prSet/>
      <dgm:spPr/>
      <dgm:t>
        <a:bodyPr/>
        <a:lstStyle/>
        <a:p>
          <a:endParaRPr lang="en-US"/>
        </a:p>
      </dgm:t>
    </dgm:pt>
    <dgm:pt modelId="{59AB9F3B-246A-4369-9220-A35323B6B8B0}" type="pres">
      <dgm:prSet presAssocID="{47286336-7678-4B32-8C53-DD2545C3EB73}" presName="linear" presStyleCnt="0">
        <dgm:presLayoutVars>
          <dgm:animLvl val="lvl"/>
          <dgm:resizeHandles val="exact"/>
        </dgm:presLayoutVars>
      </dgm:prSet>
      <dgm:spPr/>
    </dgm:pt>
    <dgm:pt modelId="{5D5B4E6E-A4BB-4B85-AA76-F1D91B43A243}" type="pres">
      <dgm:prSet presAssocID="{DD4FBDF8-51ED-41D3-AE31-855AFE74B2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604BE3-3806-4E71-8724-677C67F8235B}" type="pres">
      <dgm:prSet presAssocID="{E0F77BBF-E09A-411C-BBC7-B73A69BFC5F8}" presName="spacer" presStyleCnt="0"/>
      <dgm:spPr/>
    </dgm:pt>
    <dgm:pt modelId="{4DFD23C3-0637-47F3-B738-697BD5D04D23}" type="pres">
      <dgm:prSet presAssocID="{A86144CA-23A1-4342-A67D-11F01FDE70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CB5486-158E-4C23-BD64-1A7285DE5617}" type="pres">
      <dgm:prSet presAssocID="{3C358B14-4589-4540-8D67-B1FD3C5142BE}" presName="spacer" presStyleCnt="0"/>
      <dgm:spPr/>
    </dgm:pt>
    <dgm:pt modelId="{5FE16E02-CD19-4F4A-BBBE-02E54BD80D9E}" type="pres">
      <dgm:prSet presAssocID="{B5EA2570-0B5A-4A0B-83FD-753E443D7F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7D3E50-2742-43E9-9CFA-39F78D506E0B}" type="pres">
      <dgm:prSet presAssocID="{4D88AE1C-9418-4CFC-95E5-2EF8617696CA}" presName="spacer" presStyleCnt="0"/>
      <dgm:spPr/>
    </dgm:pt>
    <dgm:pt modelId="{5C801E55-F9D9-49D2-A1BB-2D8476F80E97}" type="pres">
      <dgm:prSet presAssocID="{02E9E697-774F-48D4-8299-5409FA72D7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6082219-15F2-4B74-AAC8-EBA1C4475132}" srcId="{47286336-7678-4B32-8C53-DD2545C3EB73}" destId="{B5EA2570-0B5A-4A0B-83FD-753E443D7FDB}" srcOrd="2" destOrd="0" parTransId="{82E96102-5750-4696-95A9-FBD611669AFB}" sibTransId="{4D88AE1C-9418-4CFC-95E5-2EF8617696CA}"/>
    <dgm:cxn modelId="{7E009922-66A4-4854-92EC-A3536CEFF661}" type="presOf" srcId="{47286336-7678-4B32-8C53-DD2545C3EB73}" destId="{59AB9F3B-246A-4369-9220-A35323B6B8B0}" srcOrd="0" destOrd="0" presId="urn:microsoft.com/office/officeart/2005/8/layout/vList2"/>
    <dgm:cxn modelId="{34C8F68A-1A88-4D4E-B7F3-D5C4986599C0}" type="presOf" srcId="{B5EA2570-0B5A-4A0B-83FD-753E443D7FDB}" destId="{5FE16E02-CD19-4F4A-BBBE-02E54BD80D9E}" srcOrd="0" destOrd="0" presId="urn:microsoft.com/office/officeart/2005/8/layout/vList2"/>
    <dgm:cxn modelId="{2F3E289A-FB61-4AFE-A036-5639ADFBBFAD}" srcId="{47286336-7678-4B32-8C53-DD2545C3EB73}" destId="{02E9E697-774F-48D4-8299-5409FA72D7AA}" srcOrd="3" destOrd="0" parTransId="{C7A8EB82-22C9-4D6A-8522-972A1FA0E0DB}" sibTransId="{2619B53A-DCDF-4E4A-AC24-9BD68FD7290A}"/>
    <dgm:cxn modelId="{7F62399E-2B75-4643-8A81-FB7C3D694A25}" srcId="{47286336-7678-4B32-8C53-DD2545C3EB73}" destId="{A86144CA-23A1-4342-A67D-11F01FDE7038}" srcOrd="1" destOrd="0" parTransId="{5CEEF940-8892-45B4-B661-BBAAD4059FF2}" sibTransId="{3C358B14-4589-4540-8D67-B1FD3C5142BE}"/>
    <dgm:cxn modelId="{91B5B2A9-820D-4680-9629-BDF885E6C39B}" type="presOf" srcId="{DD4FBDF8-51ED-41D3-AE31-855AFE74B2D0}" destId="{5D5B4E6E-A4BB-4B85-AA76-F1D91B43A243}" srcOrd="0" destOrd="0" presId="urn:microsoft.com/office/officeart/2005/8/layout/vList2"/>
    <dgm:cxn modelId="{04DD18B6-52E4-40BF-BDE7-509923D20400}" type="presOf" srcId="{A86144CA-23A1-4342-A67D-11F01FDE7038}" destId="{4DFD23C3-0637-47F3-B738-697BD5D04D23}" srcOrd="0" destOrd="0" presId="urn:microsoft.com/office/officeart/2005/8/layout/vList2"/>
    <dgm:cxn modelId="{C73358CD-242F-4C23-B1F4-F9B00F8F77D8}" type="presOf" srcId="{02E9E697-774F-48D4-8299-5409FA72D7AA}" destId="{5C801E55-F9D9-49D2-A1BB-2D8476F80E97}" srcOrd="0" destOrd="0" presId="urn:microsoft.com/office/officeart/2005/8/layout/vList2"/>
    <dgm:cxn modelId="{017904F8-F0F4-43E8-95C8-A787361B37F5}" srcId="{47286336-7678-4B32-8C53-DD2545C3EB73}" destId="{DD4FBDF8-51ED-41D3-AE31-855AFE74B2D0}" srcOrd="0" destOrd="0" parTransId="{ADBAF7C5-D505-4099-B001-7FC0D2891581}" sibTransId="{E0F77BBF-E09A-411C-BBC7-B73A69BFC5F8}"/>
    <dgm:cxn modelId="{8A68A056-04E5-464D-AFC4-108F4F40A419}" type="presParOf" srcId="{59AB9F3B-246A-4369-9220-A35323B6B8B0}" destId="{5D5B4E6E-A4BB-4B85-AA76-F1D91B43A243}" srcOrd="0" destOrd="0" presId="urn:microsoft.com/office/officeart/2005/8/layout/vList2"/>
    <dgm:cxn modelId="{36A521FF-58E7-4C0F-96F7-D50D2393662C}" type="presParOf" srcId="{59AB9F3B-246A-4369-9220-A35323B6B8B0}" destId="{D8604BE3-3806-4E71-8724-677C67F8235B}" srcOrd="1" destOrd="0" presId="urn:microsoft.com/office/officeart/2005/8/layout/vList2"/>
    <dgm:cxn modelId="{F96181FC-A375-4B6B-B289-13A215259FD6}" type="presParOf" srcId="{59AB9F3B-246A-4369-9220-A35323B6B8B0}" destId="{4DFD23C3-0637-47F3-B738-697BD5D04D23}" srcOrd="2" destOrd="0" presId="urn:microsoft.com/office/officeart/2005/8/layout/vList2"/>
    <dgm:cxn modelId="{190E07B2-D58E-4E7F-AAA5-A49612F4C22D}" type="presParOf" srcId="{59AB9F3B-246A-4369-9220-A35323B6B8B0}" destId="{35CB5486-158E-4C23-BD64-1A7285DE5617}" srcOrd="3" destOrd="0" presId="urn:microsoft.com/office/officeart/2005/8/layout/vList2"/>
    <dgm:cxn modelId="{950C79BC-B4F7-49C9-9CA1-BC9E1CA4ECB5}" type="presParOf" srcId="{59AB9F3B-246A-4369-9220-A35323B6B8B0}" destId="{5FE16E02-CD19-4F4A-BBBE-02E54BD80D9E}" srcOrd="4" destOrd="0" presId="urn:microsoft.com/office/officeart/2005/8/layout/vList2"/>
    <dgm:cxn modelId="{B5C66A85-3AF1-48EA-987B-618CB95F1500}" type="presParOf" srcId="{59AB9F3B-246A-4369-9220-A35323B6B8B0}" destId="{9A7D3E50-2742-43E9-9CFA-39F78D506E0B}" srcOrd="5" destOrd="0" presId="urn:microsoft.com/office/officeart/2005/8/layout/vList2"/>
    <dgm:cxn modelId="{BA0D543F-853D-4A75-89E2-DBBDBA908E01}" type="presParOf" srcId="{59AB9F3B-246A-4369-9220-A35323B6B8B0}" destId="{5C801E55-F9D9-49D2-A1BB-2D8476F80E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D4338-2D9D-4DB2-892A-C3E956DD105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2D97E6-BD15-4051-BD3A-A90C6D342C41}">
      <dgm:prSet/>
      <dgm:spPr/>
      <dgm:t>
        <a:bodyPr/>
        <a:lstStyle/>
        <a:p>
          <a:r>
            <a:rPr lang="ru-RU"/>
            <a:t>Динозавры появились около 225 млн лет назад и доминировали в течение 160 млн лет на всех континентах. </a:t>
          </a:r>
          <a:endParaRPr lang="en-US"/>
        </a:p>
      </dgm:t>
    </dgm:pt>
    <dgm:pt modelId="{48421DDE-136B-4D58-B3CA-0E679216CFF9}" type="parTrans" cxnId="{7E6B9DDA-C432-44A6-B32A-73A8B41226A9}">
      <dgm:prSet/>
      <dgm:spPr/>
      <dgm:t>
        <a:bodyPr/>
        <a:lstStyle/>
        <a:p>
          <a:endParaRPr lang="en-US"/>
        </a:p>
      </dgm:t>
    </dgm:pt>
    <dgm:pt modelId="{CB5DC045-25BF-4867-B1DF-FF92375BC8B2}" type="sibTrans" cxnId="{7E6B9DDA-C432-44A6-B32A-73A8B41226A9}">
      <dgm:prSet/>
      <dgm:spPr/>
      <dgm:t>
        <a:bodyPr/>
        <a:lstStyle/>
        <a:p>
          <a:endParaRPr lang="en-US"/>
        </a:p>
      </dgm:t>
    </dgm:pt>
    <dgm:pt modelId="{A51E098A-6C69-4804-AA6E-688848EB1839}">
      <dgm:prSet/>
      <dgm:spPr/>
      <dgm:t>
        <a:bodyPr/>
        <a:lstStyle/>
        <a:p>
          <a:r>
            <a:rPr lang="ru-RU"/>
            <a:t>Размеры: от микрораптора (длина 70 см, вес 0,5 кг) до гиганта амфицелиаса (длина 50 м, вес 150 т).</a:t>
          </a:r>
          <a:endParaRPr lang="en-US"/>
        </a:p>
      </dgm:t>
    </dgm:pt>
    <dgm:pt modelId="{1342DF75-A220-43A1-BDB1-B9F3897D5E25}" type="parTrans" cxnId="{72096742-DACC-41D7-B344-4426A98B90D3}">
      <dgm:prSet/>
      <dgm:spPr/>
      <dgm:t>
        <a:bodyPr/>
        <a:lstStyle/>
        <a:p>
          <a:endParaRPr lang="en-US"/>
        </a:p>
      </dgm:t>
    </dgm:pt>
    <dgm:pt modelId="{6E17BB30-6A1A-477B-857D-255996441B99}" type="sibTrans" cxnId="{72096742-DACC-41D7-B344-4426A98B90D3}">
      <dgm:prSet/>
      <dgm:spPr/>
      <dgm:t>
        <a:bodyPr/>
        <a:lstStyle/>
        <a:p>
          <a:endParaRPr lang="en-US"/>
        </a:p>
      </dgm:t>
    </dgm:pt>
    <dgm:pt modelId="{A3813D2D-3531-4FF5-A98C-1A83A88A1E33}">
      <dgm:prSet/>
      <dgm:spPr/>
      <dgm:t>
        <a:bodyPr/>
        <a:lstStyle/>
        <a:p>
          <a:r>
            <a:rPr lang="ru-RU"/>
            <a:t>Термин «динозавр» был введён в 19 веке английским биологом Ричардом Оуэном, и переводится с греческого как «ужасный ящер».</a:t>
          </a:r>
          <a:endParaRPr lang="en-US"/>
        </a:p>
      </dgm:t>
    </dgm:pt>
    <dgm:pt modelId="{4A5BFE76-EC02-40E9-AAD0-D93F64452EDD}" type="parTrans" cxnId="{DEABB03B-842D-428C-9A9D-52D4708D51C8}">
      <dgm:prSet/>
      <dgm:spPr/>
      <dgm:t>
        <a:bodyPr/>
        <a:lstStyle/>
        <a:p>
          <a:endParaRPr lang="en-US"/>
        </a:p>
      </dgm:t>
    </dgm:pt>
    <dgm:pt modelId="{9FA45275-5F6A-492F-AD8D-CC760CAF48CA}" type="sibTrans" cxnId="{DEABB03B-842D-428C-9A9D-52D4708D51C8}">
      <dgm:prSet/>
      <dgm:spPr/>
      <dgm:t>
        <a:bodyPr/>
        <a:lstStyle/>
        <a:p>
          <a:endParaRPr lang="en-US"/>
        </a:p>
      </dgm:t>
    </dgm:pt>
    <dgm:pt modelId="{338A9421-57BE-44F5-8FF1-815D5D28FACB}" type="pres">
      <dgm:prSet presAssocID="{BE2D4338-2D9D-4DB2-892A-C3E956DD1058}" presName="compositeShape" presStyleCnt="0">
        <dgm:presLayoutVars>
          <dgm:chMax val="7"/>
          <dgm:dir/>
          <dgm:resizeHandles val="exact"/>
        </dgm:presLayoutVars>
      </dgm:prSet>
      <dgm:spPr/>
    </dgm:pt>
    <dgm:pt modelId="{1D7E538D-CD85-4742-A4E2-68EE23931490}" type="pres">
      <dgm:prSet presAssocID="{BE2D4338-2D9D-4DB2-892A-C3E956DD1058}" presName="wedge1" presStyleLbl="node1" presStyleIdx="0" presStyleCnt="3"/>
      <dgm:spPr/>
    </dgm:pt>
    <dgm:pt modelId="{F1D14CD9-11B1-4CE8-8F09-4AF6BA489354}" type="pres">
      <dgm:prSet presAssocID="{BE2D4338-2D9D-4DB2-892A-C3E956DD105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5A69A5A-9E2A-4207-B171-87B64EAAEC22}" type="pres">
      <dgm:prSet presAssocID="{BE2D4338-2D9D-4DB2-892A-C3E956DD1058}" presName="wedge2" presStyleLbl="node1" presStyleIdx="1" presStyleCnt="3"/>
      <dgm:spPr/>
    </dgm:pt>
    <dgm:pt modelId="{3E40DBA6-0CEB-482A-A977-CBC289A6EB06}" type="pres">
      <dgm:prSet presAssocID="{BE2D4338-2D9D-4DB2-892A-C3E956DD105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5039377-EC80-4DE5-92C4-5B125E43D28A}" type="pres">
      <dgm:prSet presAssocID="{BE2D4338-2D9D-4DB2-892A-C3E956DD1058}" presName="wedge3" presStyleLbl="node1" presStyleIdx="2" presStyleCnt="3"/>
      <dgm:spPr/>
    </dgm:pt>
    <dgm:pt modelId="{1665A4DE-2EA4-4D80-ADF4-BE1C2A865012}" type="pres">
      <dgm:prSet presAssocID="{BE2D4338-2D9D-4DB2-892A-C3E956DD105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EABB03B-842D-428C-9A9D-52D4708D51C8}" srcId="{BE2D4338-2D9D-4DB2-892A-C3E956DD1058}" destId="{A3813D2D-3531-4FF5-A98C-1A83A88A1E33}" srcOrd="2" destOrd="0" parTransId="{4A5BFE76-EC02-40E9-AAD0-D93F64452EDD}" sibTransId="{9FA45275-5F6A-492F-AD8D-CC760CAF48CA}"/>
    <dgm:cxn modelId="{F197A440-95BC-4D75-9CE3-3768407B90FA}" type="presOf" srcId="{A3813D2D-3531-4FF5-A98C-1A83A88A1E33}" destId="{75039377-EC80-4DE5-92C4-5B125E43D28A}" srcOrd="0" destOrd="0" presId="urn:microsoft.com/office/officeart/2005/8/layout/chart3"/>
    <dgm:cxn modelId="{72096742-DACC-41D7-B344-4426A98B90D3}" srcId="{BE2D4338-2D9D-4DB2-892A-C3E956DD1058}" destId="{A51E098A-6C69-4804-AA6E-688848EB1839}" srcOrd="1" destOrd="0" parTransId="{1342DF75-A220-43A1-BDB1-B9F3897D5E25}" sibTransId="{6E17BB30-6A1A-477B-857D-255996441B99}"/>
    <dgm:cxn modelId="{566D026C-01E0-405D-8606-541B596DEEBB}" type="presOf" srcId="{BE2D4338-2D9D-4DB2-892A-C3E956DD1058}" destId="{338A9421-57BE-44F5-8FF1-815D5D28FACB}" srcOrd="0" destOrd="0" presId="urn:microsoft.com/office/officeart/2005/8/layout/chart3"/>
    <dgm:cxn modelId="{228AB48D-6453-4929-8501-8824C3FD8ABA}" type="presOf" srcId="{A51E098A-6C69-4804-AA6E-688848EB1839}" destId="{45A69A5A-9E2A-4207-B171-87B64EAAEC22}" srcOrd="0" destOrd="0" presId="urn:microsoft.com/office/officeart/2005/8/layout/chart3"/>
    <dgm:cxn modelId="{1E17E995-4A1C-4915-9D85-2C9AC592D6CD}" type="presOf" srcId="{B42D97E6-BD15-4051-BD3A-A90C6D342C41}" destId="{1D7E538D-CD85-4742-A4E2-68EE23931490}" srcOrd="0" destOrd="0" presId="urn:microsoft.com/office/officeart/2005/8/layout/chart3"/>
    <dgm:cxn modelId="{C07BA49E-57C9-4FFA-9829-7FC9C5EF48E1}" type="presOf" srcId="{A51E098A-6C69-4804-AA6E-688848EB1839}" destId="{3E40DBA6-0CEB-482A-A977-CBC289A6EB06}" srcOrd="1" destOrd="0" presId="urn:microsoft.com/office/officeart/2005/8/layout/chart3"/>
    <dgm:cxn modelId="{52766FB9-A233-477D-BA73-0B648ECAD844}" type="presOf" srcId="{A3813D2D-3531-4FF5-A98C-1A83A88A1E33}" destId="{1665A4DE-2EA4-4D80-ADF4-BE1C2A865012}" srcOrd="1" destOrd="0" presId="urn:microsoft.com/office/officeart/2005/8/layout/chart3"/>
    <dgm:cxn modelId="{5D8BABC7-FCFD-4F27-8249-4F070A5C72C1}" type="presOf" srcId="{B42D97E6-BD15-4051-BD3A-A90C6D342C41}" destId="{F1D14CD9-11B1-4CE8-8F09-4AF6BA489354}" srcOrd="1" destOrd="0" presId="urn:microsoft.com/office/officeart/2005/8/layout/chart3"/>
    <dgm:cxn modelId="{7E6B9DDA-C432-44A6-B32A-73A8B41226A9}" srcId="{BE2D4338-2D9D-4DB2-892A-C3E956DD1058}" destId="{B42D97E6-BD15-4051-BD3A-A90C6D342C41}" srcOrd="0" destOrd="0" parTransId="{48421DDE-136B-4D58-B3CA-0E679216CFF9}" sibTransId="{CB5DC045-25BF-4867-B1DF-FF92375BC8B2}"/>
    <dgm:cxn modelId="{1D15BB19-7FE6-4BD2-B647-E37B1922E556}" type="presParOf" srcId="{338A9421-57BE-44F5-8FF1-815D5D28FACB}" destId="{1D7E538D-CD85-4742-A4E2-68EE23931490}" srcOrd="0" destOrd="0" presId="urn:microsoft.com/office/officeart/2005/8/layout/chart3"/>
    <dgm:cxn modelId="{3FD241AC-F1F0-4A66-A43D-F35EBAE56981}" type="presParOf" srcId="{338A9421-57BE-44F5-8FF1-815D5D28FACB}" destId="{F1D14CD9-11B1-4CE8-8F09-4AF6BA489354}" srcOrd="1" destOrd="0" presId="urn:microsoft.com/office/officeart/2005/8/layout/chart3"/>
    <dgm:cxn modelId="{0835D081-C1B9-4AD2-B136-F13AB24BF706}" type="presParOf" srcId="{338A9421-57BE-44F5-8FF1-815D5D28FACB}" destId="{45A69A5A-9E2A-4207-B171-87B64EAAEC22}" srcOrd="2" destOrd="0" presId="urn:microsoft.com/office/officeart/2005/8/layout/chart3"/>
    <dgm:cxn modelId="{39DC8660-C7E3-462D-8B7F-ED5B4752D2DC}" type="presParOf" srcId="{338A9421-57BE-44F5-8FF1-815D5D28FACB}" destId="{3E40DBA6-0CEB-482A-A977-CBC289A6EB06}" srcOrd="3" destOrd="0" presId="urn:microsoft.com/office/officeart/2005/8/layout/chart3"/>
    <dgm:cxn modelId="{43A0CDB2-7A7E-4E74-B770-1991E9481825}" type="presParOf" srcId="{338A9421-57BE-44F5-8FF1-815D5D28FACB}" destId="{75039377-EC80-4DE5-92C4-5B125E43D28A}" srcOrd="4" destOrd="0" presId="urn:microsoft.com/office/officeart/2005/8/layout/chart3"/>
    <dgm:cxn modelId="{68152645-CADD-4B29-B477-CA39CD496598}" type="presParOf" srcId="{338A9421-57BE-44F5-8FF1-815D5D28FACB}" destId="{1665A4DE-2EA4-4D80-ADF4-BE1C2A86501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B4E6E-A4BB-4B85-AA76-F1D91B43A243}">
      <dsp:nvSpPr>
        <dsp:cNvPr id="0" name=""/>
        <dsp:cNvSpPr/>
      </dsp:nvSpPr>
      <dsp:spPr>
        <a:xfrm>
          <a:off x="0" y="5516"/>
          <a:ext cx="510494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Имели хитиновый панцирь, который защищал их сверху.</a:t>
          </a:r>
          <a:endParaRPr lang="en-US" sz="2100" kern="1200"/>
        </a:p>
      </dsp:txBody>
      <dsp:txXfrm>
        <a:off x="52774" y="58290"/>
        <a:ext cx="4999399" cy="975532"/>
      </dsp:txXfrm>
    </dsp:sp>
    <dsp:sp modelId="{4DFD23C3-0637-47F3-B738-697BD5D04D23}">
      <dsp:nvSpPr>
        <dsp:cNvPr id="0" name=""/>
        <dsp:cNvSpPr/>
      </dsp:nvSpPr>
      <dsp:spPr>
        <a:xfrm>
          <a:off x="0" y="1147076"/>
          <a:ext cx="510494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Умели, подобно современным мокрицам, в случае опасности сворачиваться в шар.</a:t>
          </a:r>
          <a:endParaRPr lang="en-US" sz="2100" kern="1200"/>
        </a:p>
      </dsp:txBody>
      <dsp:txXfrm>
        <a:off x="52774" y="1199850"/>
        <a:ext cx="4999399" cy="975532"/>
      </dsp:txXfrm>
    </dsp:sp>
    <dsp:sp modelId="{5FE16E02-CD19-4F4A-BBBE-02E54BD80D9E}">
      <dsp:nvSpPr>
        <dsp:cNvPr id="0" name=""/>
        <dsp:cNvSpPr/>
      </dsp:nvSpPr>
      <dsp:spPr>
        <a:xfrm>
          <a:off x="0" y="2288636"/>
          <a:ext cx="510494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В России больше всего трилобитов находят в Ленинградской области, в известняках.</a:t>
          </a:r>
          <a:endParaRPr lang="en-US" sz="2100" kern="1200"/>
        </a:p>
      </dsp:txBody>
      <dsp:txXfrm>
        <a:off x="52774" y="2341410"/>
        <a:ext cx="4999399" cy="975532"/>
      </dsp:txXfrm>
    </dsp:sp>
    <dsp:sp modelId="{5C801E55-F9D9-49D2-A1BB-2D8476F80E97}">
      <dsp:nvSpPr>
        <dsp:cNvPr id="0" name=""/>
        <dsp:cNvSpPr/>
      </dsp:nvSpPr>
      <dsp:spPr>
        <a:xfrm>
          <a:off x="0" y="3430196"/>
          <a:ext cx="5104947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Полностью вымерли более 200 миллионов лет назад.</a:t>
          </a:r>
          <a:endParaRPr lang="en-US" sz="2100" kern="1200"/>
        </a:p>
      </dsp:txBody>
      <dsp:txXfrm>
        <a:off x="52774" y="3482970"/>
        <a:ext cx="4999399" cy="97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E538D-CD85-4742-A4E2-68EE23931490}">
      <dsp:nvSpPr>
        <dsp:cNvPr id="0" name=""/>
        <dsp:cNvSpPr/>
      </dsp:nvSpPr>
      <dsp:spPr>
        <a:xfrm>
          <a:off x="531985" y="350348"/>
          <a:ext cx="4359886" cy="435988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Динозавры появились около 225 млн лет назад и доминировали в течение 160 млн лет на всех континентах. </a:t>
          </a:r>
          <a:endParaRPr lang="en-US" sz="1300" kern="1200"/>
        </a:p>
      </dsp:txBody>
      <dsp:txXfrm>
        <a:off x="2902413" y="1154850"/>
        <a:ext cx="1479247" cy="1453295"/>
      </dsp:txXfrm>
    </dsp:sp>
    <dsp:sp modelId="{45A69A5A-9E2A-4207-B171-87B64EAAEC22}">
      <dsp:nvSpPr>
        <dsp:cNvPr id="0" name=""/>
        <dsp:cNvSpPr/>
      </dsp:nvSpPr>
      <dsp:spPr>
        <a:xfrm>
          <a:off x="307243" y="480106"/>
          <a:ext cx="4359886" cy="435988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Размеры: от микрораптора (длина 70 см, вес 0,5 кг) до гиганта амфицелиаса (длина 50 м, вес 150 т).</a:t>
          </a:r>
          <a:endParaRPr lang="en-US" sz="1300" kern="1200"/>
        </a:p>
      </dsp:txBody>
      <dsp:txXfrm>
        <a:off x="1501021" y="3230987"/>
        <a:ext cx="1972329" cy="1349488"/>
      </dsp:txXfrm>
    </dsp:sp>
    <dsp:sp modelId="{75039377-EC80-4DE5-92C4-5B125E43D28A}">
      <dsp:nvSpPr>
        <dsp:cNvPr id="0" name=""/>
        <dsp:cNvSpPr/>
      </dsp:nvSpPr>
      <dsp:spPr>
        <a:xfrm>
          <a:off x="307243" y="480106"/>
          <a:ext cx="4359886" cy="435988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Термин «динозавр» был введён в 19 веке английским биологом Ричардом Оуэном, и переводится с греческого как «ужасный ящер».</a:t>
          </a:r>
          <a:endParaRPr lang="en-US" sz="1300" kern="1200"/>
        </a:p>
      </dsp:txBody>
      <dsp:txXfrm>
        <a:off x="774374" y="1336512"/>
        <a:ext cx="1479247" cy="1453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Документы МАРИЯ\2. ПРОМО\Презентация музея\аммонит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prstClr val="white"/>
            </a:duotone>
          </a:blip>
          <a:srcRect t="480" b="133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2EE2039B-69BD-482A-841A-9C5206D9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83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18010C1-DC06-49C2-A879-22A5A94F4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C929FEA8-B524-492D-9E1B-D7CF0D1C1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1DAE2262-A71A-4945-B478-4B69E5AD2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24B543-E1AE-4733-8F56-EF42C6766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16CD6DAB-F615-4B33-AF13-B2FCBBFD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444E18-A41E-4745-94A0-9F7B6E45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ru-RU" b="1"/>
              <a:t>ПАЛЕОНТОЛОГИЯ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ru-RU"/>
              <a:t>ИСТОРИЯ ЖИЗНИ НА ЗЕМЛЕ</a:t>
            </a:r>
          </a:p>
          <a:p>
            <a:r>
              <a:rPr lang="ru-RU"/>
              <a:t> ОТ БАКТЕРИЙ ДО ДИНОЗАВРОВ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2F8AFE-17D5-4D84-BEE2-F0CAE81E6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2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b="8966"/>
          <a:stretch/>
        </p:blipFill>
        <p:spPr>
          <a:xfrm>
            <a:off x="653143" y="4138938"/>
            <a:ext cx="2413550" cy="213123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1887" y="173395"/>
            <a:ext cx="813629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200" b="1" dirty="0">
                <a:solidFill>
                  <a:schemeClr val="accent3"/>
                </a:solidFill>
              </a:rPr>
              <a:t>МОРСКИЕ ЛИЛИИ </a:t>
            </a:r>
            <a:r>
              <a:rPr lang="ru-RU" sz="3600" dirty="0">
                <a:solidFill>
                  <a:schemeClr val="accent3"/>
                </a:solidFill>
              </a:rPr>
              <a:t>(иглокожие)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653143" y="1243810"/>
            <a:ext cx="7576457" cy="302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Донные животные в основном с сидячим образом жизни. Научились «уходить»  от преследования морских ежей 225 млн лет назад.</a:t>
            </a:r>
          </a:p>
          <a:p>
            <a:r>
              <a:rPr lang="ru-RU" sz="2800" dirty="0"/>
              <a:t>Существуют уже более 400 млн лет. Питаются путем фильтрации воды.</a:t>
            </a:r>
          </a:p>
          <a:p>
            <a:r>
              <a:rPr lang="ru-RU" sz="2800" dirty="0"/>
              <a:t>Тело состоит из стебля, чашечки и </a:t>
            </a:r>
            <a:r>
              <a:rPr lang="ru-RU" sz="2800" dirty="0" err="1"/>
              <a:t>брахиолей</a:t>
            </a:r>
            <a:r>
              <a:rPr lang="ru-RU" sz="2800" dirty="0"/>
              <a:t> - рук. Длина стебля – до 1 метра у современных форм и до 20 метров у древних. </a:t>
            </a:r>
          </a:p>
        </p:txBody>
      </p:sp>
      <p:pic>
        <p:nvPicPr>
          <p:cNvPr id="2050" name="Picture 2" descr="27 06 14 (240)а_wm.jpg (739×555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16840"/>
          <a:stretch/>
        </p:blipFill>
        <p:spPr bwMode="auto">
          <a:xfrm rot="16200000">
            <a:off x="7152866" y="1890400"/>
            <a:ext cx="5531149" cy="31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169295" y="4321189"/>
            <a:ext cx="4855032" cy="19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Их окаменелости очень похожи на «винтики» и «пружинки». Иногда их даже принимают за детали  инопланетных космических кораблей. </a:t>
            </a:r>
          </a:p>
        </p:txBody>
      </p:sp>
    </p:spTree>
    <p:extLst>
      <p:ext uri="{BB962C8B-B14F-4D97-AF65-F5344CB8AC3E}">
        <p14:creationId xmlns:p14="http://schemas.microsoft.com/office/powerpoint/2010/main" val="20156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27788" y="266700"/>
            <a:ext cx="813629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3"/>
                </a:solidFill>
              </a:rPr>
              <a:t>МОРСКИЕ ЛИЛИИ </a:t>
            </a:r>
            <a:r>
              <a:rPr lang="ru-RU" sz="3600" dirty="0">
                <a:solidFill>
                  <a:schemeClr val="accent3"/>
                </a:solidFill>
              </a:rPr>
              <a:t>(иглокожие)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pic>
        <p:nvPicPr>
          <p:cNvPr id="4098" name="Picture 2" descr="malaiziya-morskaya-liliya-6791_1.jpg (1024×76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8" y="1466279"/>
            <a:ext cx="5293503" cy="39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455576" y="5615062"/>
            <a:ext cx="3482759" cy="302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Современные</a:t>
            </a:r>
          </a:p>
        </p:txBody>
      </p:sp>
      <p:pic>
        <p:nvPicPr>
          <p:cNvPr id="4100" name="Picture 4" descr="113.jpg (300×2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33" y="429696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qualogo.ru/img/images/infoportal_aquaterra_news/36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27" y="1522262"/>
            <a:ext cx="3279382" cy="24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6310247" y="4127665"/>
            <a:ext cx="2861356" cy="725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Ископаемые</a:t>
            </a:r>
          </a:p>
        </p:txBody>
      </p:sp>
    </p:spTree>
    <p:extLst>
      <p:ext uri="{BB962C8B-B14F-4D97-AF65-F5344CB8AC3E}">
        <p14:creationId xmlns:p14="http://schemas.microsoft.com/office/powerpoint/2010/main" val="168549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medbiol.ru/medbiol/dog/images/1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07" y="3383288"/>
            <a:ext cx="4853015" cy="26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0755" y="393236"/>
            <a:ext cx="523977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3"/>
                </a:solidFill>
              </a:rPr>
              <a:t>КОРАЛЛЫ </a:t>
            </a:r>
          </a:p>
          <a:p>
            <a:r>
              <a:rPr lang="ru-RU" sz="3600" dirty="0">
                <a:solidFill>
                  <a:schemeClr val="accent3"/>
                </a:solidFill>
              </a:rPr>
              <a:t>(кишечнополостные)</a:t>
            </a:r>
          </a:p>
        </p:txBody>
      </p:sp>
      <p:pic>
        <p:nvPicPr>
          <p:cNvPr id="5124" name="Picture 4" descr="http://picsfab.com/download/image/135814/2560x1600_pod-vodoj-ryibki-korallyi-akvari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0"/>
          <a:stretch/>
        </p:blipFill>
        <p:spPr bwMode="auto">
          <a:xfrm>
            <a:off x="839754" y="1917236"/>
            <a:ext cx="4970775" cy="36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1530221" y="5738899"/>
            <a:ext cx="3482759" cy="897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Современные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7157915" y="5721368"/>
            <a:ext cx="2564586" cy="53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Ископаемые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789840" y="1454458"/>
            <a:ext cx="3482759" cy="302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5810529" y="653143"/>
            <a:ext cx="5675293" cy="2788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Кораллы – это постройки коралловых полипов. Состав - </a:t>
            </a:r>
            <a:r>
              <a:rPr lang="en-US" sz="2800" dirty="0"/>
              <a:t>CaCO</a:t>
            </a:r>
            <a:r>
              <a:rPr lang="en-US" sz="2800" baseline="-25000" dirty="0"/>
              <a:t>3</a:t>
            </a:r>
            <a:endParaRPr lang="ru-RU" sz="2800" dirty="0"/>
          </a:p>
          <a:p>
            <a:r>
              <a:rPr lang="ru-RU" sz="2800" dirty="0"/>
              <a:t>Сегодня  известно свыше 3500 видов кораллов. В их палитре различают до 350 цветовых оттенков. </a:t>
            </a:r>
          </a:p>
          <a:p>
            <a:r>
              <a:rPr lang="ru-RU" sz="2800" dirty="0"/>
              <a:t>Некоторые виды используются для изготовления ювелирных украшений.</a:t>
            </a:r>
          </a:p>
        </p:txBody>
      </p:sp>
    </p:spTree>
    <p:extLst>
      <p:ext uri="{BB962C8B-B14F-4D97-AF65-F5344CB8AC3E}">
        <p14:creationId xmlns:p14="http://schemas.microsoft.com/office/powerpoint/2010/main" val="295851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0755" y="449219"/>
            <a:ext cx="523977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АММОНИТЫ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(головоногие)</a:t>
            </a:r>
          </a:p>
        </p:txBody>
      </p:sp>
      <p:pic>
        <p:nvPicPr>
          <p:cNvPr id="7170" name="Picture 2" descr="http://www.kp74.ru/wp-content/uploads/2014/12/amon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" r="6549"/>
          <a:stretch/>
        </p:blipFill>
        <p:spPr bwMode="auto">
          <a:xfrm>
            <a:off x="7427164" y="634482"/>
            <a:ext cx="4161453" cy="38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939951" y="2512382"/>
            <a:ext cx="4546450" cy="3627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772002" y="1973219"/>
            <a:ext cx="4359835" cy="41663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Моллюски-хищники, появившиеся более 300 млн лет назад и вымершие параллельно с динозаврами.</a:t>
            </a:r>
          </a:p>
          <a:p>
            <a:r>
              <a:rPr lang="ru-RU" sz="2800" dirty="0"/>
              <a:t>Получили название в честь др.-египетского бога солнца Амона, изображавшегося с закрученными рогами. </a:t>
            </a:r>
          </a:p>
        </p:txBody>
      </p:sp>
      <p:pic>
        <p:nvPicPr>
          <p:cNvPr id="7174" name="Picture 6" descr="http://s.pikabu.ru/post_img/2013/06/27/5/1372312106_10185336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/>
          <a:stretch/>
        </p:blipFill>
        <p:spPr bwMode="auto">
          <a:xfrm>
            <a:off x="5169162" y="3058935"/>
            <a:ext cx="3135084" cy="31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34876" y="4620494"/>
            <a:ext cx="3253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Многие аммониты достигали 50-60 см в диаметре. Самые крупные раковины размером 2 метра.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377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0755" y="505202"/>
            <a:ext cx="523977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БЕЛЕМНИТЫ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(головоногие)</a:t>
            </a:r>
          </a:p>
        </p:txBody>
      </p:sp>
      <p:pic>
        <p:nvPicPr>
          <p:cNvPr id="6150" name="Picture 6" descr="http://mosipov.com/opal/foto_i/avstraliia_okamenelost_belemnit_orig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59" y="877077"/>
            <a:ext cx="4875861" cy="36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772001" y="1973219"/>
            <a:ext cx="5723691" cy="2374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252525"/>
                </a:solidFill>
                <a:latin typeface="Garamond" panose="02020404030301010803" pitchFamily="18" charset="0"/>
              </a:rPr>
              <a:t>Вымершие головоногие моллюски.</a:t>
            </a:r>
          </a:p>
          <a:p>
            <a:r>
              <a:rPr lang="ru-RU" sz="2800" dirty="0">
                <a:solidFill>
                  <a:srgbClr val="252525"/>
                </a:solidFill>
                <a:latin typeface="Garamond" panose="02020404030301010803" pitchFamily="18" charset="0"/>
              </a:rPr>
              <a:t>Внешне похожи на кальмаров, но в отличие от них имели внутреннюю раковину, состоящую из 3-х частей.</a:t>
            </a:r>
            <a:endParaRPr lang="ru-RU" sz="2800" dirty="0">
              <a:latin typeface="Garamond" panose="02020404030301010803" pitchFamily="18" charset="0"/>
            </a:endParaRPr>
          </a:p>
        </p:txBody>
      </p:sp>
      <p:pic>
        <p:nvPicPr>
          <p:cNvPr id="6154" name="Picture 10" descr="http://www.magmonet.ru/images/shop_items/1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7" y="4216656"/>
            <a:ext cx="5999582" cy="20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07659" y="5254584"/>
            <a:ext cx="3253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Ростр белемнита, который часто называют «чертов палец»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712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://prevesti.ru/img/img_s/mmonit_vopros_otvet_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95" y="2231611"/>
            <a:ext cx="3073104" cy="30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70755" y="505202"/>
            <a:ext cx="523977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Окаменелости в украшениях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6" name="Picture 4" descr="http://simgallery.ru/image/cache/data/zub_akuli0-508x6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13856" r="22602" b="25061"/>
          <a:stretch/>
        </p:blipFill>
        <p:spPr bwMode="auto">
          <a:xfrm>
            <a:off x="8716547" y="1461508"/>
            <a:ext cx="2724539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2.biser.info/files/images/d1/90/07/biser.info_kulon-strela-peruna_25687-14299568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9"/>
          <a:stretch/>
        </p:blipFill>
        <p:spPr bwMode="auto">
          <a:xfrm>
            <a:off x="804378" y="2299870"/>
            <a:ext cx="3618332" cy="29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hop.gabilo.com/assets/drgalleries/838/thumb_l%20sergi%20s%20korallom%20160414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0"/>
          <a:stretch/>
        </p:blipFill>
        <p:spPr bwMode="auto">
          <a:xfrm>
            <a:off x="6539235" y="615372"/>
            <a:ext cx="19050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419" y="5364722"/>
            <a:ext cx="325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Ростр белемнита - кулон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65564" y="5410889"/>
            <a:ext cx="4069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Раковина аммонита в разрезе –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кольцо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04686" y="5566977"/>
            <a:ext cx="325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Подвеска из зуба акулы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1847" y="715268"/>
            <a:ext cx="325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Серьги из кораллов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543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5739" y="646230"/>
            <a:ext cx="4142791" cy="8814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Эра динозавров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23360" y="-267292"/>
            <a:ext cx="7845100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Мезозойская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251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sng" strike="noStrike" kern="1200" cap="none" spc="0" normalizeH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млн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65 </a:t>
            </a:r>
            <a:r>
              <a:rPr kumimoji="0" lang="ru-RU" sz="3200" b="1" i="0" u="sng" strike="noStrike" kern="1200" cap="none" spc="0" normalizeH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млн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9"/>
          <a:stretch/>
        </p:blipFill>
        <p:spPr>
          <a:xfrm>
            <a:off x="5758952" y="832841"/>
            <a:ext cx="5643056" cy="5176074"/>
          </a:xfrm>
          <a:prstGeom prst="rect">
            <a:avLst/>
          </a:prstGeom>
        </p:spPr>
      </p:pic>
      <p:graphicFrame>
        <p:nvGraphicFramePr>
          <p:cNvPr id="8" name="Текст 3">
            <a:extLst>
              <a:ext uri="{FF2B5EF4-FFF2-40B4-BE49-F238E27FC236}">
                <a16:creationId xmlns:a16="http://schemas.microsoft.com/office/drawing/2014/main" id="{F4F2D652-932A-22FC-4A29-21AC45254421}"/>
              </a:ext>
            </a:extLst>
          </p:cNvPr>
          <p:cNvGraphicFramePr/>
          <p:nvPr/>
        </p:nvGraphicFramePr>
        <p:xfrm>
          <a:off x="559837" y="1527699"/>
          <a:ext cx="5199115" cy="519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274" name="Picture 11273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11276" name="Picture 11275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277" name="Picture 11276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1279" name="Straight Connector 11278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1281" name="Rectangle 11280">
            <a:extLst>
              <a:ext uri="{FF2B5EF4-FFF2-40B4-BE49-F238E27FC236}">
                <a16:creationId xmlns:a16="http://schemas.microsoft.com/office/drawing/2014/main" id="{AFF43104-F524-418A-A0E3-3146340A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3" name="Group 11282">
            <a:extLst>
              <a:ext uri="{FF2B5EF4-FFF2-40B4-BE49-F238E27FC236}">
                <a16:creationId xmlns:a16="http://schemas.microsoft.com/office/drawing/2014/main" id="{323E5CD5-3226-4DDD-97AC-81C8F40E0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284" name="Picture 11283">
              <a:extLst>
                <a:ext uri="{FF2B5EF4-FFF2-40B4-BE49-F238E27FC236}">
                  <a16:creationId xmlns:a16="http://schemas.microsoft.com/office/drawing/2014/main" id="{858B6703-6BCA-4414-A7FC-BA111255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285" name="Rectangle 11284">
              <a:extLst>
                <a:ext uri="{FF2B5EF4-FFF2-40B4-BE49-F238E27FC236}">
                  <a16:creationId xmlns:a16="http://schemas.microsoft.com/office/drawing/2014/main" id="{76826A85-B5BB-4A9B-819E-AF5A0B30A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11286" name="Picture 11285">
              <a:extLst>
                <a:ext uri="{FF2B5EF4-FFF2-40B4-BE49-F238E27FC236}">
                  <a16:creationId xmlns:a16="http://schemas.microsoft.com/office/drawing/2014/main" id="{B8A6C787-E24E-48D0-AF26-F35E43180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287" name="Picture 11286">
              <a:extLst>
                <a:ext uri="{FF2B5EF4-FFF2-40B4-BE49-F238E27FC236}">
                  <a16:creationId xmlns:a16="http://schemas.microsoft.com/office/drawing/2014/main" id="{E55A8260-917C-4DAC-A284-2A6E124F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4626508" y="982132"/>
            <a:ext cx="6270090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/>
              <a:t>ПЛИОЗАВР</a:t>
            </a:r>
          </a:p>
        </p:txBody>
      </p:sp>
      <p:sp>
        <p:nvSpPr>
          <p:cNvPr id="11289" name="Rectangle 11288">
            <a:extLst>
              <a:ext uri="{FF2B5EF4-FFF2-40B4-BE49-F238E27FC236}">
                <a16:creationId xmlns:a16="http://schemas.microsoft.com/office/drawing/2014/main" id="{B6ABA3F9-ECC4-45D8-8538-B7EEC4D2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i.kp.ua/upimg/3dbcf1e95a9df2bc3cfa526f880f3a43063654af/2009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353" y="1255007"/>
            <a:ext cx="2464966" cy="21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91" name="Straight Connector 11290">
            <a:extLst>
              <a:ext uri="{FF2B5EF4-FFF2-40B4-BE49-F238E27FC236}">
                <a16:creationId xmlns:a16="http://schemas.microsoft.com/office/drawing/2014/main" id="{420C8890-1E3E-474D-9D1E-D3E3062B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http://www.ammonit.ru/upload/news/758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236" y="3533309"/>
            <a:ext cx="2743200" cy="9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31496" y="2556932"/>
            <a:ext cx="626011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Морской хищник, живший более 150  млн лет назад.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Длина его тела достигала до 10—12 метров, длина черепа более 2 метров.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Питался крупной рыбой и другими водными позвоночными. </a:t>
            </a:r>
          </a:p>
        </p:txBody>
      </p:sp>
    </p:spTree>
    <p:extLst>
      <p:ext uri="{BB962C8B-B14F-4D97-AF65-F5344CB8AC3E}">
        <p14:creationId xmlns:p14="http://schemas.microsoft.com/office/powerpoint/2010/main" val="238115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023360" y="-267292"/>
            <a:ext cx="7845100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Мезозойская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251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sng" strike="noStrike" kern="1200" cap="none" spc="0" normalizeH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млн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65 </a:t>
            </a:r>
            <a:r>
              <a:rPr kumimoji="0" lang="ru-RU" sz="3200" b="1" i="0" u="sng" strike="noStrike" kern="1200" cap="none" spc="0" normalizeH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млн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9263" y="253351"/>
            <a:ext cx="6997961" cy="13008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Почему исчезли динозавры?</a:t>
            </a:r>
          </a:p>
        </p:txBody>
      </p:sp>
      <p:pic>
        <p:nvPicPr>
          <p:cNvPr id="9222" name="Picture 6" descr="http://icdn.lenta.ru/images/2014/12/12/17/20141212174423638/pic_557c9adf62bde7bc472febe01135c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61" y="1411254"/>
            <a:ext cx="4402206" cy="29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hi-news.ru/wp-content/uploads/2013/02/%D0%90%D1%81%D1%82%D0%B5%D1%80%D0%BE%D0%B8%D0%B4-450x3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1374257"/>
            <a:ext cx="42862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615821" y="4331609"/>
            <a:ext cx="10991462" cy="2633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/>
              <a:t>Сегодня большинство ученых считает, что динозавров и другие организмы в конце мелового периода 65 млн лет назад убил «двойной удар» - серия длительных извержений вулканов и падение на Землю крупного метеорита.</a:t>
            </a:r>
          </a:p>
        </p:txBody>
      </p:sp>
    </p:spTree>
    <p:extLst>
      <p:ext uri="{BB962C8B-B14F-4D97-AF65-F5344CB8AC3E}">
        <p14:creationId xmlns:p14="http://schemas.microsoft.com/office/powerpoint/2010/main" val="309858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b="1">
                <a:solidFill>
                  <a:srgbClr val="FFFFFF"/>
                </a:solidFill>
              </a:rPr>
              <a:t>ПАЛЕОНТОЛОГИЯ</a:t>
            </a:r>
            <a:br>
              <a:rPr lang="ru-RU" sz="1800" b="1">
                <a:solidFill>
                  <a:srgbClr val="FFFFFF"/>
                </a:solidFill>
              </a:rPr>
            </a:br>
            <a:r>
              <a:rPr lang="ru-RU" sz="1800">
                <a:solidFill>
                  <a:srgbClr val="FFFFFF"/>
                </a:solidFill>
              </a:rPr>
              <a:t>(</a:t>
            </a:r>
            <a:r>
              <a:rPr lang="en-US" sz="1800" b="1">
                <a:solidFill>
                  <a:srgbClr val="FFFFFF"/>
                </a:solidFill>
              </a:rPr>
              <a:t>palaios</a:t>
            </a:r>
            <a:r>
              <a:rPr lang="en-US" sz="1800">
                <a:solidFill>
                  <a:srgbClr val="FFFFFF"/>
                </a:solidFill>
              </a:rPr>
              <a:t> - </a:t>
            </a:r>
            <a:r>
              <a:rPr lang="ru-RU" sz="1800">
                <a:solidFill>
                  <a:srgbClr val="FFFFFF"/>
                </a:solidFill>
              </a:rPr>
              <a:t>древний, </a:t>
            </a:r>
            <a:r>
              <a:rPr lang="en-US" sz="1800" b="1">
                <a:solidFill>
                  <a:srgbClr val="FFFFFF"/>
                </a:solidFill>
              </a:rPr>
              <a:t>ontos</a:t>
            </a:r>
            <a:r>
              <a:rPr lang="en-US" sz="1800">
                <a:solidFill>
                  <a:srgbClr val="FFFFFF"/>
                </a:solidFill>
              </a:rPr>
              <a:t> – </a:t>
            </a:r>
            <a:r>
              <a:rPr lang="ru-RU" sz="1800">
                <a:solidFill>
                  <a:srgbClr val="FFFFFF"/>
                </a:solidFill>
              </a:rPr>
              <a:t>существо, </a:t>
            </a:r>
            <a:r>
              <a:rPr lang="en-US" sz="1800" b="1">
                <a:solidFill>
                  <a:srgbClr val="FFFFFF"/>
                </a:solidFill>
              </a:rPr>
              <a:t>logos</a:t>
            </a:r>
            <a:r>
              <a:rPr lang="ru-RU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–</a:t>
            </a:r>
            <a:r>
              <a:rPr lang="ru-RU" sz="1800">
                <a:solidFill>
                  <a:srgbClr val="FFFFFF"/>
                </a:solidFill>
              </a:rPr>
              <a:t> учение)</a:t>
            </a:r>
            <a:r>
              <a:rPr lang="en-US" sz="1800">
                <a:solidFill>
                  <a:srgbClr val="FFFFFF"/>
                </a:solidFill>
              </a:rPr>
              <a:t> </a:t>
            </a: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ru-RU"/>
              <a:t>Наука об окаменелых ископаемых животных и растений.</a:t>
            </a:r>
          </a:p>
          <a:p>
            <a:r>
              <a:rPr lang="ru-RU"/>
              <a:t>Основателем палеонтологии как науки считается Жорж Кювье – французский естествоиспытатель рубежа 18-19 веков.</a:t>
            </a:r>
          </a:p>
        </p:txBody>
      </p:sp>
    </p:spTree>
    <p:extLst>
      <p:ext uri="{BB962C8B-B14F-4D97-AF65-F5344CB8AC3E}">
        <p14:creationId xmlns:p14="http://schemas.microsoft.com/office/powerpoint/2010/main" val="212350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7" name="Group 2056">
            <a:extLst>
              <a:ext uri="{FF2B5EF4-FFF2-40B4-BE49-F238E27FC236}">
                <a16:creationId xmlns:a16="http://schemas.microsoft.com/office/drawing/2014/main" id="{68D3EAE6-5AC4-4EF7-BA5E-FF047F05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058" name="Picture 2057">
              <a:extLst>
                <a:ext uri="{FF2B5EF4-FFF2-40B4-BE49-F238E27FC236}">
                  <a16:creationId xmlns:a16="http://schemas.microsoft.com/office/drawing/2014/main" id="{25223CC4-CEF2-43BE-A268-7574A7F57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78" name="Rectangle 2058">
              <a:extLst>
                <a:ext uri="{FF2B5EF4-FFF2-40B4-BE49-F238E27FC236}">
                  <a16:creationId xmlns:a16="http://schemas.microsoft.com/office/drawing/2014/main" id="{0AD518D9-DA34-42A4-AE7C-2449A29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F57E9183-A8C2-4E29-854A-122252F8C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61" name="Picture 2060">
              <a:extLst>
                <a:ext uri="{FF2B5EF4-FFF2-40B4-BE49-F238E27FC236}">
                  <a16:creationId xmlns:a16="http://schemas.microsoft.com/office/drawing/2014/main" id="{427F9D8B-907D-42F0-8748-A986C12C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079" name="Straight Connector 2062">
            <a:extLst>
              <a:ext uri="{FF2B5EF4-FFF2-40B4-BE49-F238E27FC236}">
                <a16:creationId xmlns:a16="http://schemas.microsoft.com/office/drawing/2014/main" id="{2127D324-ED99-4DAD-96B2-75E77B6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:\Документы МАРИЯ\Гео-уроки ПЕТРИКИ\ГЕО-УРОК_Палеонтология\volcanovenus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prstClr val="white"/>
            </a:duotone>
          </a:blip>
          <a:srcRect l="20393" r="16682" b="-1"/>
          <a:stretch/>
        </p:blipFill>
        <p:spPr bwMode="auto">
          <a:xfrm>
            <a:off x="20" y="10"/>
            <a:ext cx="6099499" cy="6857990"/>
          </a:xfrm>
          <a:prstGeom prst="rect">
            <a:avLst/>
          </a:prstGeom>
          <a:noFill/>
        </p:spPr>
      </p:pic>
      <p:pic>
        <p:nvPicPr>
          <p:cNvPr id="2051" name="Picture 3" descr="D:\Документы МАРИЯ\Гео-уроки ПЕТРИКИ\ГЕО-УРОК_Палеонтология\4FF.png"/>
          <p:cNvPicPr>
            <a:picLocks noChangeAspect="1" noChangeArrowheads="1"/>
          </p:cNvPicPr>
          <p:nvPr/>
        </p:nvPicPr>
        <p:blipFill>
          <a:blip r:embed="rId6"/>
          <a:srcRect l="11622" r="21750"/>
          <a:stretch/>
        </p:blipFill>
        <p:spPr bwMode="auto">
          <a:xfrm>
            <a:off x="6099519" y="10"/>
            <a:ext cx="6092481" cy="6857990"/>
          </a:xfrm>
          <a:prstGeom prst="rect">
            <a:avLst/>
          </a:prstGeom>
          <a:noFill/>
        </p:spPr>
      </p:pic>
      <p:sp>
        <p:nvSpPr>
          <p:cNvPr id="2080" name="Rectangle 2064">
            <a:extLst>
              <a:ext uri="{FF2B5EF4-FFF2-40B4-BE49-F238E27FC236}">
                <a16:creationId xmlns:a16="http://schemas.microsoft.com/office/drawing/2014/main" id="{54C9B12F-0B3E-4655-85C2-C4ABD3103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7">
              <a:alphaModFix amt="83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66">
            <a:extLst>
              <a:ext uri="{FF2B5EF4-FFF2-40B4-BE49-F238E27FC236}">
                <a16:creationId xmlns:a16="http://schemas.microsoft.com/office/drawing/2014/main" id="{C4FBE9C8-CE41-46DD-8E49-3CA4BF22A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2082" name="Group 2068">
            <a:extLst>
              <a:ext uri="{FF2B5EF4-FFF2-40B4-BE49-F238E27FC236}">
                <a16:creationId xmlns:a16="http://schemas.microsoft.com/office/drawing/2014/main" id="{89D63831-72A5-4678-B3A3-0366102A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083" name="Rounded Rectangle 16">
              <a:extLst>
                <a:ext uri="{FF2B5EF4-FFF2-40B4-BE49-F238E27FC236}">
                  <a16:creationId xmlns:a16="http://schemas.microsoft.com/office/drawing/2014/main" id="{918C0462-39D6-42B4-B888-6E5910C3B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1" name="Picture 2070">
              <a:extLst>
                <a:ext uri="{FF2B5EF4-FFF2-40B4-BE49-F238E27FC236}">
                  <a16:creationId xmlns:a16="http://schemas.microsoft.com/office/drawing/2014/main" id="{5B76C3A1-8844-42C3-80D8-5443E78FD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084" name="Rounded Rectangle 18">
              <a:extLst>
                <a:ext uri="{FF2B5EF4-FFF2-40B4-BE49-F238E27FC236}">
                  <a16:creationId xmlns:a16="http://schemas.microsoft.com/office/drawing/2014/main" id="{B099190E-B8DF-4F20-9965-C7271FA61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3" name="Picture 2072">
              <a:extLst>
                <a:ext uri="{FF2B5EF4-FFF2-40B4-BE49-F238E27FC236}">
                  <a16:creationId xmlns:a16="http://schemas.microsoft.com/office/drawing/2014/main" id="{8CC02769-CF96-4483-91B9-659848F89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Планета Земля образовалась 4,6 млрд лет назад</a:t>
            </a:r>
            <a:r>
              <a:rPr lang="en-US" sz="18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. </a:t>
            </a:r>
            <a:br>
              <a:rPr lang="en-US" sz="18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Она представляла собой раскаленный безжизненный шар. Извергались вулканы, падали метеориты. Воздух был насыщен ядовитыми испарениями. Все изменилось, когда появилась вода…</a:t>
            </a:r>
            <a:br>
              <a:rPr lang="en-US" sz="18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8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92398" y="3657597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ctr" fontAlgn="auto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/>
              <a:defRPr/>
            </a:pPr>
            <a:r>
              <a:rPr kumimoji="0" lang="en-US" sz="2100" b="1" i="0" u="sng" strike="noStrike" spc="0" normalizeH="0" baseline="0" noProof="0">
                <a:ln w="3175" cmpd="sng">
                  <a:noFill/>
                </a:ln>
                <a:uLnTx/>
                <a:uFillTx/>
              </a:rPr>
              <a:t>Катархей: 4,6 – 4 млрд лет назад</a:t>
            </a:r>
          </a:p>
        </p:txBody>
      </p:sp>
      <p:cxnSp>
        <p:nvCxnSpPr>
          <p:cNvPr id="2085" name="Straight Connector 2074">
            <a:extLst>
              <a:ext uri="{FF2B5EF4-FFF2-40B4-BE49-F238E27FC236}">
                <a16:creationId xmlns:a16="http://schemas.microsoft.com/office/drawing/2014/main" id="{AEF45363-5B42-4E13-9F25-F8B50C12D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533" y="590842"/>
            <a:ext cx="5469466" cy="1659989"/>
          </a:xfrm>
        </p:spPr>
        <p:txBody>
          <a:bodyPr/>
          <a:lstStyle/>
          <a:p>
            <a:r>
              <a:rPr lang="ru-RU" b="1" dirty="0"/>
              <a:t>Строматолиты</a:t>
            </a:r>
            <a:r>
              <a:rPr lang="ru-RU" dirty="0"/>
              <a:t> (в переводе с греческого – «каменный ковер») – это  ископаемые остатки цианобактериальных матов.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8130" y="611419"/>
            <a:ext cx="4234375" cy="1667544"/>
          </a:xfrm>
        </p:spPr>
        <p:txBody>
          <a:bodyPr>
            <a:noAutofit/>
          </a:bodyPr>
          <a:lstStyle/>
          <a:p>
            <a:r>
              <a:rPr lang="ru-RU" sz="2800" dirty="0"/>
              <a:t>Примерно 3,8 миллиардов лет назад в древнем океане зародилась жизнь. </a:t>
            </a:r>
          </a:p>
        </p:txBody>
      </p:sp>
      <p:pic>
        <p:nvPicPr>
          <p:cNvPr id="1028" name="Picture 4" descr="D:\Документы МАРИЯ\Гео-уроки ПЕТРИКИ\ГЕО-УРОК_Палеонтология\stromatolites-shark-bay-austr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9361" y="2363372"/>
            <a:ext cx="5841295" cy="372090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32324" y="-267292"/>
            <a:ext cx="4736135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Архей:  4 – 2,5 млрд лет назад</a:t>
            </a:r>
          </a:p>
        </p:txBody>
      </p:sp>
      <p:pic>
        <p:nvPicPr>
          <p:cNvPr id="1029" name="Picture 5" descr="D:\Документы МАРИЯ\Гео-уроки ПЕТРИКИ\ГЕО-УРОК_Палеонтология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211" y="4047675"/>
            <a:ext cx="3122584" cy="2024126"/>
          </a:xfrm>
          <a:prstGeom prst="rect">
            <a:avLst/>
          </a:prstGeom>
          <a:noFill/>
        </p:spPr>
      </p:pic>
      <p:pic>
        <p:nvPicPr>
          <p:cNvPr id="1030" name="Picture 6" descr="D:\Документы МАРИЯ\Гео-уроки ПЕТРИКИ\ГЕО-УРОК_Палеонтология\artworks-000014880533-g4uq27-t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252" y="3152335"/>
            <a:ext cx="2896773" cy="2896773"/>
          </a:xfrm>
          <a:prstGeom prst="rect">
            <a:avLst/>
          </a:prstGeom>
          <a:noFill/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616634" y="2058051"/>
            <a:ext cx="4658750" cy="1667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Цианобактерии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были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первыми живыми организмами.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079E50-3503-02F2-77A8-3157B1FC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84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65" y="642944"/>
            <a:ext cx="3981157" cy="2058053"/>
          </a:xfrm>
        </p:spPr>
        <p:txBody>
          <a:bodyPr>
            <a:normAutofit/>
          </a:bodyPr>
          <a:lstStyle/>
          <a:p>
            <a:r>
              <a:rPr lang="ru-RU" sz="3200" dirty="0"/>
              <a:t>Самый длительный период в истории Земли.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4904" y="3052689"/>
            <a:ext cx="4797083" cy="3066757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Важные события:</a:t>
            </a:r>
          </a:p>
          <a:p>
            <a:r>
              <a:rPr lang="ru-RU" sz="2400" dirty="0"/>
              <a:t>Появление озонового слоя</a:t>
            </a:r>
          </a:p>
          <a:p>
            <a:r>
              <a:rPr lang="ru-RU" sz="2400" dirty="0"/>
              <a:t>Длительное оледенение</a:t>
            </a:r>
          </a:p>
          <a:p>
            <a:r>
              <a:rPr lang="ru-RU" sz="2400" dirty="0"/>
              <a:t>Формирование современного объёма мирового океана</a:t>
            </a:r>
          </a:p>
          <a:p>
            <a:r>
              <a:rPr lang="ru-RU" sz="2400" dirty="0"/>
              <a:t>Появление одноклеточных и многоклеточных живых организмов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23692" y="-267292"/>
            <a:ext cx="694476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Протерозой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2,5 млрд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535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pic>
        <p:nvPicPr>
          <p:cNvPr id="26626" name="Picture 2" descr="Red-sea-bamboo.jpg (512×38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891" y="3308866"/>
            <a:ext cx="3713871" cy="2850656"/>
          </a:xfrm>
          <a:prstGeom prst="rect">
            <a:avLst/>
          </a:prstGeom>
          <a:noFill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5542384" y="3689904"/>
            <a:ext cx="1983832" cy="2429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Древнейшие  водоросли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появились 1,2 млрд лет назад.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4" descr="http://player.myshared.ru/1030287/data/images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192" y="683755"/>
            <a:ext cx="3246123" cy="2419838"/>
          </a:xfrm>
          <a:prstGeom prst="rect">
            <a:avLst/>
          </a:prstGeom>
          <a:noFill/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8297592" y="803683"/>
            <a:ext cx="3083170" cy="229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400" b="1" dirty="0"/>
              <a:t>Губки - </a:t>
            </a:r>
            <a:r>
              <a:rPr lang="ru-RU" sz="2400" dirty="0"/>
              <a:t>наиболее простые из многоклеточных существ. 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5110" y="621265"/>
            <a:ext cx="2976896" cy="5645316"/>
          </a:xfrm>
        </p:spPr>
        <p:txBody>
          <a:bodyPr>
            <a:noAutofit/>
          </a:bodyPr>
          <a:lstStyle/>
          <a:p>
            <a:r>
              <a:rPr lang="ru-RU" sz="2600" dirty="0"/>
              <a:t>Жизнь бурлила в глубинах океана. </a:t>
            </a:r>
            <a:br>
              <a:rPr lang="ru-RU" sz="2600" dirty="0"/>
            </a:br>
            <a:r>
              <a:rPr lang="ru-RU" sz="2600" dirty="0"/>
              <a:t>В толще воды обитали </a:t>
            </a:r>
            <a:r>
              <a:rPr lang="ru-RU" sz="2600" b="1" dirty="0"/>
              <a:t>головоногие моллюски</a:t>
            </a:r>
            <a:r>
              <a:rPr lang="ru-RU" sz="2600" dirty="0"/>
              <a:t>, ловили добычу первые «хищники» – </a:t>
            </a:r>
            <a:r>
              <a:rPr lang="ru-RU" sz="2600" b="1" dirty="0"/>
              <a:t>трилобиты</a:t>
            </a:r>
            <a:r>
              <a:rPr lang="ru-RU" sz="2600" dirty="0"/>
              <a:t>, на дне распространились </a:t>
            </a:r>
            <a:r>
              <a:rPr lang="ru-RU" sz="2600" b="1" dirty="0"/>
              <a:t>кораллы, губки</a:t>
            </a:r>
            <a:r>
              <a:rPr lang="ru-RU" sz="2600" dirty="0"/>
              <a:t>, </a:t>
            </a:r>
            <a:r>
              <a:rPr lang="ru-RU" sz="2600" b="1" dirty="0"/>
              <a:t>мшанки, </a:t>
            </a:r>
            <a:r>
              <a:rPr lang="ru-RU" sz="2600" b="1" dirty="0" err="1"/>
              <a:t>брахиоподы</a:t>
            </a:r>
            <a:r>
              <a:rPr lang="ru-RU" sz="2600" b="1" dirty="0"/>
              <a:t> </a:t>
            </a:r>
            <a:r>
              <a:rPr lang="ru-RU" sz="2600" dirty="0"/>
              <a:t>и </a:t>
            </a:r>
            <a:r>
              <a:rPr lang="ru-RU" sz="2600" b="1" dirty="0"/>
              <a:t>морские лилии</a:t>
            </a:r>
            <a:r>
              <a:rPr lang="ru-RU" sz="2600" dirty="0"/>
              <a:t>…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pic>
        <p:nvPicPr>
          <p:cNvPr id="25601" name="Picture 1" descr="D:\Документы МАРИЯ\Гео-уроки ПЕТРИКИ\ГЕО-УРОК_Палеонтология\палеозойская эра, ордовикский пери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2006" y="813899"/>
            <a:ext cx="7741920" cy="5340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7159" y="509298"/>
            <a:ext cx="4321175" cy="15240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ТРИЛОБИТЫ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(членистоногие)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2156" r="12184" b="-2156"/>
          <a:stretch/>
        </p:blipFill>
        <p:spPr>
          <a:xfrm>
            <a:off x="5832736" y="802432"/>
            <a:ext cx="5569273" cy="5193134"/>
          </a:xfrm>
          <a:prstGeom prst="rect">
            <a:avLst/>
          </a:prstGeom>
        </p:spPr>
      </p:pic>
      <p:graphicFrame>
        <p:nvGraphicFramePr>
          <p:cNvPr id="11" name="Текст 3">
            <a:extLst>
              <a:ext uri="{FF2B5EF4-FFF2-40B4-BE49-F238E27FC236}">
                <a16:creationId xmlns:a16="http://schemas.microsoft.com/office/drawing/2014/main" id="{573314B7-6763-9CD0-D47A-A43DC400B78F}"/>
              </a:ext>
            </a:extLst>
          </p:cNvPr>
          <p:cNvGraphicFramePr/>
          <p:nvPr/>
        </p:nvGraphicFramePr>
        <p:xfrm>
          <a:off x="727789" y="2033298"/>
          <a:ext cx="5104947" cy="451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257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02431" y="714569"/>
            <a:ext cx="7475380" cy="9611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РАКОСКОРПИОНЫ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(членистоногие)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3" y="914400"/>
            <a:ext cx="3112692" cy="5187820"/>
          </a:xfrm>
          <a:prstGeom prst="rect">
            <a:avLst/>
          </a:prstGeom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727790" y="2033298"/>
            <a:ext cx="5019868" cy="4274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</p:txBody>
      </p:sp>
      <p:pic>
        <p:nvPicPr>
          <p:cNvPr id="1032" name="Picture 8" descr="http://elementy.ru/images/news/water_scorpion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" y="3311395"/>
            <a:ext cx="2857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802432" y="1638397"/>
            <a:ext cx="7475379" cy="2355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Эти ископаемые хищники длиной от 20 см до 2,5 м наводили ужас на обитателей моря в течение большей части палеозойской эры.</a:t>
            </a: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3659933" y="2679636"/>
            <a:ext cx="4617878" cy="3561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sz="2500" dirty="0"/>
              <a:t>Могли выходить на берег, правда, для чего - не совсем понятно. На суше тогда охотиться было не на кого. Возможно, что так они спасались от более крупных хищников или переходили из одного водоема в другой.</a:t>
            </a:r>
          </a:p>
        </p:txBody>
      </p:sp>
    </p:spTree>
    <p:extLst>
      <p:ext uri="{BB962C8B-B14F-4D97-AF65-F5344CB8AC3E}">
        <p14:creationId xmlns:p14="http://schemas.microsoft.com/office/powerpoint/2010/main" val="403501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35902" y="-267292"/>
            <a:ext cx="7732558" cy="7765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Палеозойская эра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535</a:t>
            </a:r>
            <a:r>
              <a:rPr kumimoji="0" lang="ru-RU" sz="3200" b="1" i="0" u="sng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млн – 251 млн лет </a:t>
            </a:r>
            <a:r>
              <a:rPr kumimoji="0" lang="ru-RU" sz="32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02432" y="509298"/>
            <a:ext cx="453467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3"/>
                </a:solidFill>
              </a:rPr>
              <a:t>РАКИ и КРАБЫ</a:t>
            </a:r>
          </a:p>
          <a:p>
            <a:r>
              <a:rPr lang="ru-RU" sz="3600" dirty="0">
                <a:solidFill>
                  <a:schemeClr val="accent3"/>
                </a:solidFill>
              </a:rPr>
              <a:t>(членистоногие)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727790" y="2033298"/>
            <a:ext cx="5019868" cy="4274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Возникли около 500 млн лет назад в Кембрийский период Палеозоя.</a:t>
            </a:r>
          </a:p>
          <a:p>
            <a:r>
              <a:rPr lang="ru-RU" dirty="0"/>
              <a:t>Размеры – от долей миллиметра у  микроскопических рачков до 80 сантиметров у гигантских крабов.</a:t>
            </a:r>
          </a:p>
          <a:p>
            <a:r>
              <a:rPr lang="ru-RU" dirty="0"/>
              <a:t>Чтобы расти, вынуждены периодически «линять» – сбрасывать старый панцирь и затем формировать новый на увеличившимся в размерах теле.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" b="8095"/>
          <a:stretch/>
        </p:blipFill>
        <p:spPr>
          <a:xfrm>
            <a:off x="5907379" y="1532556"/>
            <a:ext cx="5327002" cy="39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770</TotalTime>
  <Words>882</Words>
  <Application>Microsoft Office PowerPoint</Application>
  <PresentationFormat>Широкоэкранный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Trebuchet MS</vt:lpstr>
      <vt:lpstr>Натуральные материалы</vt:lpstr>
      <vt:lpstr>ПАЛЕОНТОЛОГИЯ</vt:lpstr>
      <vt:lpstr>ПАЛЕОНТОЛОГИЯ (palaios - древний, ontos – существо, logos – учение) </vt:lpstr>
      <vt:lpstr>Планета Земля образовалась 4,6 млрд лет назад.  Она представляла собой раскаленный безжизненный шар. Извергались вулканы, падали метеориты. Воздух был насыщен ядовитыми испарениями. Все изменилось, когда появилась вода… </vt:lpstr>
      <vt:lpstr>Презентация PowerPoint</vt:lpstr>
      <vt:lpstr>Самый длительный период в истории Земли.</vt:lpstr>
      <vt:lpstr>Жизнь бурлила в глубинах океана.  В толще воды обитали головоногие моллюски, ловили добычу первые «хищники» – трилобиты, на дне распространились кораллы, губки, мшанки, брахиоподы и морские лилии… </vt:lpstr>
      <vt:lpstr>ТРИЛОБИТЫ (членистоногие)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Эра динозавров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ПАЛЕОНТОЛОГИЯ</dc:title>
  <dc:creator>Мария</dc:creator>
  <cp:lastModifiedBy>a2173</cp:lastModifiedBy>
  <cp:revision>86</cp:revision>
  <dcterms:created xsi:type="dcterms:W3CDTF">2015-10-28T14:43:33Z</dcterms:created>
  <dcterms:modified xsi:type="dcterms:W3CDTF">2025-04-15T03:12:16Z</dcterms:modified>
</cp:coreProperties>
</file>