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8800"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8800"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8800"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8800"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8800"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5pPr>
    <a:lvl6pPr marL="2286000" algn="l" defTabSz="914400" rtl="0" eaLnBrk="1" latinLnBrk="0" hangingPunct="1">
      <a:defRPr sz="8800"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6pPr>
    <a:lvl7pPr marL="2743200" algn="l" defTabSz="914400" rtl="0" eaLnBrk="1" latinLnBrk="0" hangingPunct="1">
      <a:defRPr sz="8800"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7pPr>
    <a:lvl8pPr marL="3200400" algn="l" defTabSz="914400" rtl="0" eaLnBrk="1" latinLnBrk="0" hangingPunct="1">
      <a:defRPr sz="8800"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8pPr>
    <a:lvl9pPr marL="3657600" algn="l" defTabSz="914400" rtl="0" eaLnBrk="1" latinLnBrk="0" hangingPunct="1">
      <a:defRPr sz="8800"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AB04B0-EC3E-680E-4B76-8A101A9FDB1A}" v="150" dt="2023-05-29T10:31:50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5" d="100"/>
          <a:sy n="85" d="100"/>
        </p:scale>
        <p:origin x="-7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C22C2-B5F8-43D9-B71E-58C82CD216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BD13D03-5389-4458-BC4E-A769E556AC46}">
      <dgm:prSet/>
      <dgm:spPr/>
      <dgm:t>
        <a:bodyPr/>
        <a:lstStyle/>
        <a:p>
          <a:r>
            <a:rPr lang="en-US" b="1"/>
            <a:t>Обезвреживание ядов</a:t>
          </a:r>
          <a:r>
            <a:rPr lang="en-US"/>
            <a:t>​</a:t>
          </a:r>
        </a:p>
      </dgm:t>
    </dgm:pt>
    <dgm:pt modelId="{81EBDD51-2EA9-4266-8ABA-C031A0B04B0B}" type="parTrans" cxnId="{9EFDB58A-154E-428A-856E-9C9521983CAB}">
      <dgm:prSet/>
      <dgm:spPr/>
      <dgm:t>
        <a:bodyPr/>
        <a:lstStyle/>
        <a:p>
          <a:endParaRPr lang="en-US"/>
        </a:p>
      </dgm:t>
    </dgm:pt>
    <dgm:pt modelId="{2F5B3079-AE28-471D-839F-096BDDF4B98F}" type="sibTrans" cxnId="{9EFDB58A-154E-428A-856E-9C9521983CAB}">
      <dgm:prSet/>
      <dgm:spPr/>
      <dgm:t>
        <a:bodyPr/>
        <a:lstStyle/>
        <a:p>
          <a:endParaRPr lang="en-US"/>
        </a:p>
      </dgm:t>
    </dgm:pt>
    <dgm:pt modelId="{26E48186-A164-4B35-A306-CA2FFFF6223E}">
      <dgm:prSet/>
      <dgm:spPr/>
      <dgm:t>
        <a:bodyPr/>
        <a:lstStyle/>
        <a:p>
          <a:r>
            <a:rPr lang="en-US" b="1"/>
            <a:t>Накопление крови</a:t>
          </a:r>
          <a:r>
            <a:rPr lang="en-US"/>
            <a:t>​</a:t>
          </a:r>
        </a:p>
      </dgm:t>
    </dgm:pt>
    <dgm:pt modelId="{22EAA929-C4B9-4D6A-9F6C-04917F2F0786}" type="parTrans" cxnId="{06AD3E7E-9EAA-49A0-9C72-3D304A163D5C}">
      <dgm:prSet/>
      <dgm:spPr/>
      <dgm:t>
        <a:bodyPr/>
        <a:lstStyle/>
        <a:p>
          <a:endParaRPr lang="en-US"/>
        </a:p>
      </dgm:t>
    </dgm:pt>
    <dgm:pt modelId="{47AD56F7-B0B7-496B-9F4C-5DEB9CCA3F8D}" type="sibTrans" cxnId="{06AD3E7E-9EAA-49A0-9C72-3D304A163D5C}">
      <dgm:prSet/>
      <dgm:spPr/>
      <dgm:t>
        <a:bodyPr/>
        <a:lstStyle/>
        <a:p>
          <a:endParaRPr lang="en-US"/>
        </a:p>
      </dgm:t>
    </dgm:pt>
    <dgm:pt modelId="{23DF08AC-7477-4733-8C15-B55976E5D585}">
      <dgm:prSet/>
      <dgm:spPr/>
      <dgm:t>
        <a:bodyPr/>
        <a:lstStyle/>
        <a:p>
          <a:r>
            <a:rPr lang="en-US" b="1"/>
            <a:t>Разрушение эритроцитов</a:t>
          </a:r>
          <a:r>
            <a:rPr lang="en-US"/>
            <a:t>​</a:t>
          </a:r>
        </a:p>
      </dgm:t>
    </dgm:pt>
    <dgm:pt modelId="{0FBA9CE3-8DAA-42B2-A7A8-914330DF349B}" type="parTrans" cxnId="{ECD57CFC-4598-4112-A5D2-2F894C0F065E}">
      <dgm:prSet/>
      <dgm:spPr/>
      <dgm:t>
        <a:bodyPr/>
        <a:lstStyle/>
        <a:p>
          <a:endParaRPr lang="en-US"/>
        </a:p>
      </dgm:t>
    </dgm:pt>
    <dgm:pt modelId="{47EA9572-29B5-4D36-9744-B2A6DEA5B232}" type="sibTrans" cxnId="{ECD57CFC-4598-4112-A5D2-2F894C0F065E}">
      <dgm:prSet/>
      <dgm:spPr/>
      <dgm:t>
        <a:bodyPr/>
        <a:lstStyle/>
        <a:p>
          <a:endParaRPr lang="en-US"/>
        </a:p>
      </dgm:t>
    </dgm:pt>
    <dgm:pt modelId="{F92DF238-DE59-4F5D-88AA-EC82266C4996}">
      <dgm:prSet/>
      <dgm:spPr/>
      <dgm:t>
        <a:bodyPr/>
        <a:lstStyle/>
        <a:p>
          <a:r>
            <a:rPr lang="en-US" b="1"/>
            <a:t>Образование желчи</a:t>
          </a:r>
          <a:r>
            <a:rPr lang="en-US"/>
            <a:t>​</a:t>
          </a:r>
        </a:p>
      </dgm:t>
    </dgm:pt>
    <dgm:pt modelId="{9BCBF6EA-CEDE-47AC-8048-283F7EBD4EF4}" type="parTrans" cxnId="{02E4D392-E902-4217-95A6-22A8C4CE8C0B}">
      <dgm:prSet/>
      <dgm:spPr/>
      <dgm:t>
        <a:bodyPr/>
        <a:lstStyle/>
        <a:p>
          <a:endParaRPr lang="en-US"/>
        </a:p>
      </dgm:t>
    </dgm:pt>
    <dgm:pt modelId="{5654AE0B-FE2D-4391-B11D-BDAB07A13D04}" type="sibTrans" cxnId="{02E4D392-E902-4217-95A6-22A8C4CE8C0B}">
      <dgm:prSet/>
      <dgm:spPr/>
      <dgm:t>
        <a:bodyPr/>
        <a:lstStyle/>
        <a:p>
          <a:endParaRPr lang="en-US"/>
        </a:p>
      </dgm:t>
    </dgm:pt>
    <dgm:pt modelId="{A0DE8B5B-E70E-4B44-B45E-2AD87489C931}">
      <dgm:prSet/>
      <dgm:spPr/>
      <dgm:t>
        <a:bodyPr/>
        <a:lstStyle/>
        <a:p>
          <a:r>
            <a:rPr lang="en-US" b="1"/>
            <a:t>Уничтожение микробов</a:t>
          </a:r>
          <a:r>
            <a:rPr lang="en-US"/>
            <a:t>​</a:t>
          </a:r>
        </a:p>
      </dgm:t>
    </dgm:pt>
    <dgm:pt modelId="{4D08EF25-C3FB-4FF2-A2EE-F86F47444238}" type="parTrans" cxnId="{13494F21-C9D6-4C6E-8D0A-4864FA16A13C}">
      <dgm:prSet/>
      <dgm:spPr/>
      <dgm:t>
        <a:bodyPr/>
        <a:lstStyle/>
        <a:p>
          <a:endParaRPr lang="en-US"/>
        </a:p>
      </dgm:t>
    </dgm:pt>
    <dgm:pt modelId="{090F0163-1205-46F0-90CB-4686276FC957}" type="sibTrans" cxnId="{13494F21-C9D6-4C6E-8D0A-4864FA16A13C}">
      <dgm:prSet/>
      <dgm:spPr/>
      <dgm:t>
        <a:bodyPr/>
        <a:lstStyle/>
        <a:p>
          <a:endParaRPr lang="en-US"/>
        </a:p>
      </dgm:t>
    </dgm:pt>
    <dgm:pt modelId="{E94E5C0E-D431-41E9-AAFD-DC8A3F5530FC}">
      <dgm:prSet/>
      <dgm:spPr/>
      <dgm:t>
        <a:bodyPr/>
        <a:lstStyle/>
        <a:p>
          <a:r>
            <a:rPr lang="en-US" b="1"/>
            <a:t>Накопление гликогена</a:t>
          </a:r>
          <a:r>
            <a:rPr lang="en-US"/>
            <a:t>​</a:t>
          </a:r>
        </a:p>
      </dgm:t>
    </dgm:pt>
    <dgm:pt modelId="{29ECFC2F-7DE4-4E46-8219-84F4683D6867}" type="parTrans" cxnId="{78F1933F-7A91-4078-BC9B-70C4D568CAAE}">
      <dgm:prSet/>
      <dgm:spPr/>
      <dgm:t>
        <a:bodyPr/>
        <a:lstStyle/>
        <a:p>
          <a:endParaRPr lang="en-US"/>
        </a:p>
      </dgm:t>
    </dgm:pt>
    <dgm:pt modelId="{320460B6-85E9-425E-B03D-C0F0DA496145}" type="sibTrans" cxnId="{78F1933F-7A91-4078-BC9B-70C4D568CAAE}">
      <dgm:prSet/>
      <dgm:spPr/>
      <dgm:t>
        <a:bodyPr/>
        <a:lstStyle/>
        <a:p>
          <a:endParaRPr lang="en-US"/>
        </a:p>
      </dgm:t>
    </dgm:pt>
    <dgm:pt modelId="{5D0067D3-3CAC-4876-B47E-BBD303DAF123}">
      <dgm:prSet/>
      <dgm:spPr/>
      <dgm:t>
        <a:bodyPr/>
        <a:lstStyle/>
        <a:p>
          <a:r>
            <a:rPr lang="en-US" b="1"/>
            <a:t>Образование тепла</a:t>
          </a:r>
          <a:r>
            <a:rPr lang="en-US"/>
            <a:t>​</a:t>
          </a:r>
        </a:p>
      </dgm:t>
    </dgm:pt>
    <dgm:pt modelId="{E5AC600E-A95E-490E-BFBB-7A021256C49E}" type="parTrans" cxnId="{CF21AE67-34AD-439F-981C-79ED9A2E4BD4}">
      <dgm:prSet/>
      <dgm:spPr/>
      <dgm:t>
        <a:bodyPr/>
        <a:lstStyle/>
        <a:p>
          <a:endParaRPr lang="en-US"/>
        </a:p>
      </dgm:t>
    </dgm:pt>
    <dgm:pt modelId="{125586ED-C37E-423F-A66B-A2A401FF9113}" type="sibTrans" cxnId="{CF21AE67-34AD-439F-981C-79ED9A2E4BD4}">
      <dgm:prSet/>
      <dgm:spPr/>
      <dgm:t>
        <a:bodyPr/>
        <a:lstStyle/>
        <a:p>
          <a:endParaRPr lang="en-US"/>
        </a:p>
      </dgm:t>
    </dgm:pt>
    <dgm:pt modelId="{4788EE3D-D298-4537-A3F4-C5148181C6BC}" type="pres">
      <dgm:prSet presAssocID="{C49C22C2-B5F8-43D9-B71E-58C82CD2163B}" presName="linear" presStyleCnt="0">
        <dgm:presLayoutVars>
          <dgm:animLvl val="lvl"/>
          <dgm:resizeHandles val="exact"/>
        </dgm:presLayoutVars>
      </dgm:prSet>
      <dgm:spPr/>
    </dgm:pt>
    <dgm:pt modelId="{D9C1A84D-F174-49BB-8118-C82D75955217}" type="pres">
      <dgm:prSet presAssocID="{9BD13D03-5389-4458-BC4E-A769E556AC4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A5695BD-0B77-4143-BD4E-02890065C297}" type="pres">
      <dgm:prSet presAssocID="{2F5B3079-AE28-471D-839F-096BDDF4B98F}" presName="spacer" presStyleCnt="0"/>
      <dgm:spPr/>
    </dgm:pt>
    <dgm:pt modelId="{0E597CF2-6A0E-4B70-802B-DCA2F2CF24A7}" type="pres">
      <dgm:prSet presAssocID="{26E48186-A164-4B35-A306-CA2FFFF6223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34EEC8B-A5F1-48EE-9DBE-54C07D58E090}" type="pres">
      <dgm:prSet presAssocID="{47AD56F7-B0B7-496B-9F4C-5DEB9CCA3F8D}" presName="spacer" presStyleCnt="0"/>
      <dgm:spPr/>
    </dgm:pt>
    <dgm:pt modelId="{B1986555-A740-4B17-BA0E-523F52BA4BB0}" type="pres">
      <dgm:prSet presAssocID="{23DF08AC-7477-4733-8C15-B55976E5D58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E47BE12-3766-4D01-B882-1AACDD4106B7}" type="pres">
      <dgm:prSet presAssocID="{47EA9572-29B5-4D36-9744-B2A6DEA5B232}" presName="spacer" presStyleCnt="0"/>
      <dgm:spPr/>
    </dgm:pt>
    <dgm:pt modelId="{2F2EDB37-D1B5-44AC-904F-8C216D12912F}" type="pres">
      <dgm:prSet presAssocID="{F92DF238-DE59-4F5D-88AA-EC82266C499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1218874-FFAD-488D-9720-EA208D5321D7}" type="pres">
      <dgm:prSet presAssocID="{5654AE0B-FE2D-4391-B11D-BDAB07A13D04}" presName="spacer" presStyleCnt="0"/>
      <dgm:spPr/>
    </dgm:pt>
    <dgm:pt modelId="{B7A45AC1-1E0C-4319-B5AF-BC47362893E2}" type="pres">
      <dgm:prSet presAssocID="{A0DE8B5B-E70E-4B44-B45E-2AD87489C93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A491CB3-F09B-49F9-B1B3-26D22D257621}" type="pres">
      <dgm:prSet presAssocID="{090F0163-1205-46F0-90CB-4686276FC957}" presName="spacer" presStyleCnt="0"/>
      <dgm:spPr/>
    </dgm:pt>
    <dgm:pt modelId="{B5C2478A-0829-450E-9E1C-783163DF8D10}" type="pres">
      <dgm:prSet presAssocID="{E94E5C0E-D431-41E9-AAFD-DC8A3F5530F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FBE02C0-74A4-4C5D-9F68-B8AB086ECD11}" type="pres">
      <dgm:prSet presAssocID="{320460B6-85E9-425E-B03D-C0F0DA496145}" presName="spacer" presStyleCnt="0"/>
      <dgm:spPr/>
    </dgm:pt>
    <dgm:pt modelId="{DDE941AD-BAB6-47F1-93E9-0345AD6C0987}" type="pres">
      <dgm:prSet presAssocID="{5D0067D3-3CAC-4876-B47E-BBD303DAF12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3494F21-C9D6-4C6E-8D0A-4864FA16A13C}" srcId="{C49C22C2-B5F8-43D9-B71E-58C82CD2163B}" destId="{A0DE8B5B-E70E-4B44-B45E-2AD87489C931}" srcOrd="4" destOrd="0" parTransId="{4D08EF25-C3FB-4FF2-A2EE-F86F47444238}" sibTransId="{090F0163-1205-46F0-90CB-4686276FC957}"/>
    <dgm:cxn modelId="{78F1933F-7A91-4078-BC9B-70C4D568CAAE}" srcId="{C49C22C2-B5F8-43D9-B71E-58C82CD2163B}" destId="{E94E5C0E-D431-41E9-AAFD-DC8A3F5530FC}" srcOrd="5" destOrd="0" parTransId="{29ECFC2F-7DE4-4E46-8219-84F4683D6867}" sibTransId="{320460B6-85E9-425E-B03D-C0F0DA496145}"/>
    <dgm:cxn modelId="{F0FCCA5F-00CA-4A3B-9698-0A19A4445D59}" type="presOf" srcId="{9BD13D03-5389-4458-BC4E-A769E556AC46}" destId="{D9C1A84D-F174-49BB-8118-C82D75955217}" srcOrd="0" destOrd="0" presId="urn:microsoft.com/office/officeart/2005/8/layout/vList2"/>
    <dgm:cxn modelId="{4C4C0060-57F5-49AC-8A06-908280C86B3A}" type="presOf" srcId="{26E48186-A164-4B35-A306-CA2FFFF6223E}" destId="{0E597CF2-6A0E-4B70-802B-DCA2F2CF24A7}" srcOrd="0" destOrd="0" presId="urn:microsoft.com/office/officeart/2005/8/layout/vList2"/>
    <dgm:cxn modelId="{AD3FA861-7868-42F0-B339-09BC0AEF6BE8}" type="presOf" srcId="{C49C22C2-B5F8-43D9-B71E-58C82CD2163B}" destId="{4788EE3D-D298-4537-A3F4-C5148181C6BC}" srcOrd="0" destOrd="0" presId="urn:microsoft.com/office/officeart/2005/8/layout/vList2"/>
    <dgm:cxn modelId="{CF21AE67-34AD-439F-981C-79ED9A2E4BD4}" srcId="{C49C22C2-B5F8-43D9-B71E-58C82CD2163B}" destId="{5D0067D3-3CAC-4876-B47E-BBD303DAF123}" srcOrd="6" destOrd="0" parTransId="{E5AC600E-A95E-490E-BFBB-7A021256C49E}" sibTransId="{125586ED-C37E-423F-A66B-A2A401FF9113}"/>
    <dgm:cxn modelId="{4F05A44C-D07D-480A-A488-93AA021659EC}" type="presOf" srcId="{F92DF238-DE59-4F5D-88AA-EC82266C4996}" destId="{2F2EDB37-D1B5-44AC-904F-8C216D12912F}" srcOrd="0" destOrd="0" presId="urn:microsoft.com/office/officeart/2005/8/layout/vList2"/>
    <dgm:cxn modelId="{06AD3E7E-9EAA-49A0-9C72-3D304A163D5C}" srcId="{C49C22C2-B5F8-43D9-B71E-58C82CD2163B}" destId="{26E48186-A164-4B35-A306-CA2FFFF6223E}" srcOrd="1" destOrd="0" parTransId="{22EAA929-C4B9-4D6A-9F6C-04917F2F0786}" sibTransId="{47AD56F7-B0B7-496B-9F4C-5DEB9CCA3F8D}"/>
    <dgm:cxn modelId="{9EFDB58A-154E-428A-856E-9C9521983CAB}" srcId="{C49C22C2-B5F8-43D9-B71E-58C82CD2163B}" destId="{9BD13D03-5389-4458-BC4E-A769E556AC46}" srcOrd="0" destOrd="0" parTransId="{81EBDD51-2EA9-4266-8ABA-C031A0B04B0B}" sibTransId="{2F5B3079-AE28-471D-839F-096BDDF4B98F}"/>
    <dgm:cxn modelId="{02E4D392-E902-4217-95A6-22A8C4CE8C0B}" srcId="{C49C22C2-B5F8-43D9-B71E-58C82CD2163B}" destId="{F92DF238-DE59-4F5D-88AA-EC82266C4996}" srcOrd="3" destOrd="0" parTransId="{9BCBF6EA-CEDE-47AC-8048-283F7EBD4EF4}" sibTransId="{5654AE0B-FE2D-4391-B11D-BDAB07A13D04}"/>
    <dgm:cxn modelId="{E2AA70B8-87D3-4773-B191-D5F7CD12EB7D}" type="presOf" srcId="{A0DE8B5B-E70E-4B44-B45E-2AD87489C931}" destId="{B7A45AC1-1E0C-4319-B5AF-BC47362893E2}" srcOrd="0" destOrd="0" presId="urn:microsoft.com/office/officeart/2005/8/layout/vList2"/>
    <dgm:cxn modelId="{CE4DABCD-87E8-47E2-8D46-26BEDE9D627E}" type="presOf" srcId="{23DF08AC-7477-4733-8C15-B55976E5D585}" destId="{B1986555-A740-4B17-BA0E-523F52BA4BB0}" srcOrd="0" destOrd="0" presId="urn:microsoft.com/office/officeart/2005/8/layout/vList2"/>
    <dgm:cxn modelId="{C7D6E3D6-9C19-4919-B85D-0B759656FC4A}" type="presOf" srcId="{E94E5C0E-D431-41E9-AAFD-DC8A3F5530FC}" destId="{B5C2478A-0829-450E-9E1C-783163DF8D10}" srcOrd="0" destOrd="0" presId="urn:microsoft.com/office/officeart/2005/8/layout/vList2"/>
    <dgm:cxn modelId="{47F4C2E0-7F5A-4993-8AED-8A381A596A52}" type="presOf" srcId="{5D0067D3-3CAC-4876-B47E-BBD303DAF123}" destId="{DDE941AD-BAB6-47F1-93E9-0345AD6C0987}" srcOrd="0" destOrd="0" presId="urn:microsoft.com/office/officeart/2005/8/layout/vList2"/>
    <dgm:cxn modelId="{ECD57CFC-4598-4112-A5D2-2F894C0F065E}" srcId="{C49C22C2-B5F8-43D9-B71E-58C82CD2163B}" destId="{23DF08AC-7477-4733-8C15-B55976E5D585}" srcOrd="2" destOrd="0" parTransId="{0FBA9CE3-8DAA-42B2-A7A8-914330DF349B}" sibTransId="{47EA9572-29B5-4D36-9744-B2A6DEA5B232}"/>
    <dgm:cxn modelId="{F21AC5BB-B514-4DCC-A523-55713CCAC7A0}" type="presParOf" srcId="{4788EE3D-D298-4537-A3F4-C5148181C6BC}" destId="{D9C1A84D-F174-49BB-8118-C82D75955217}" srcOrd="0" destOrd="0" presId="urn:microsoft.com/office/officeart/2005/8/layout/vList2"/>
    <dgm:cxn modelId="{8083ACB4-95C6-4EF5-B2FE-EC0121F0B847}" type="presParOf" srcId="{4788EE3D-D298-4537-A3F4-C5148181C6BC}" destId="{BA5695BD-0B77-4143-BD4E-02890065C297}" srcOrd="1" destOrd="0" presId="urn:microsoft.com/office/officeart/2005/8/layout/vList2"/>
    <dgm:cxn modelId="{4ACF7F9B-574B-4C4A-A3F5-90F30F745518}" type="presParOf" srcId="{4788EE3D-D298-4537-A3F4-C5148181C6BC}" destId="{0E597CF2-6A0E-4B70-802B-DCA2F2CF24A7}" srcOrd="2" destOrd="0" presId="urn:microsoft.com/office/officeart/2005/8/layout/vList2"/>
    <dgm:cxn modelId="{CE265470-94CC-4DF3-9102-4396BA439F5B}" type="presParOf" srcId="{4788EE3D-D298-4537-A3F4-C5148181C6BC}" destId="{134EEC8B-A5F1-48EE-9DBE-54C07D58E090}" srcOrd="3" destOrd="0" presId="urn:microsoft.com/office/officeart/2005/8/layout/vList2"/>
    <dgm:cxn modelId="{C2462772-1B3B-48B5-AD83-A474669512C5}" type="presParOf" srcId="{4788EE3D-D298-4537-A3F4-C5148181C6BC}" destId="{B1986555-A740-4B17-BA0E-523F52BA4BB0}" srcOrd="4" destOrd="0" presId="urn:microsoft.com/office/officeart/2005/8/layout/vList2"/>
    <dgm:cxn modelId="{136AE76D-49DB-4B6C-9590-921BBCF0371C}" type="presParOf" srcId="{4788EE3D-D298-4537-A3F4-C5148181C6BC}" destId="{FE47BE12-3766-4D01-B882-1AACDD4106B7}" srcOrd="5" destOrd="0" presId="urn:microsoft.com/office/officeart/2005/8/layout/vList2"/>
    <dgm:cxn modelId="{0418150C-DD53-432E-BF3E-649757E8E67C}" type="presParOf" srcId="{4788EE3D-D298-4537-A3F4-C5148181C6BC}" destId="{2F2EDB37-D1B5-44AC-904F-8C216D12912F}" srcOrd="6" destOrd="0" presId="urn:microsoft.com/office/officeart/2005/8/layout/vList2"/>
    <dgm:cxn modelId="{4794ABAD-54F9-402A-A0EA-843A6D5F3561}" type="presParOf" srcId="{4788EE3D-D298-4537-A3F4-C5148181C6BC}" destId="{41218874-FFAD-488D-9720-EA208D5321D7}" srcOrd="7" destOrd="0" presId="urn:microsoft.com/office/officeart/2005/8/layout/vList2"/>
    <dgm:cxn modelId="{AE6B199A-0265-4623-8DA9-4DAA5E34C144}" type="presParOf" srcId="{4788EE3D-D298-4537-A3F4-C5148181C6BC}" destId="{B7A45AC1-1E0C-4319-B5AF-BC47362893E2}" srcOrd="8" destOrd="0" presId="urn:microsoft.com/office/officeart/2005/8/layout/vList2"/>
    <dgm:cxn modelId="{95DFA775-75DD-49A3-A93C-2B6CE02E9166}" type="presParOf" srcId="{4788EE3D-D298-4537-A3F4-C5148181C6BC}" destId="{9A491CB3-F09B-49F9-B1B3-26D22D257621}" srcOrd="9" destOrd="0" presId="urn:microsoft.com/office/officeart/2005/8/layout/vList2"/>
    <dgm:cxn modelId="{5556F4D0-2892-40DB-8C2B-0DDEA84BCE04}" type="presParOf" srcId="{4788EE3D-D298-4537-A3F4-C5148181C6BC}" destId="{B5C2478A-0829-450E-9E1C-783163DF8D10}" srcOrd="10" destOrd="0" presId="urn:microsoft.com/office/officeart/2005/8/layout/vList2"/>
    <dgm:cxn modelId="{D919A5E5-5906-4C02-B1A4-6C0BE0F133A7}" type="presParOf" srcId="{4788EE3D-D298-4537-A3F4-C5148181C6BC}" destId="{8FBE02C0-74A4-4C5D-9F68-B8AB086ECD11}" srcOrd="11" destOrd="0" presId="urn:microsoft.com/office/officeart/2005/8/layout/vList2"/>
    <dgm:cxn modelId="{7DF98F51-1AC8-4C6B-B754-A315031BC0A1}" type="presParOf" srcId="{4788EE3D-D298-4537-A3F4-C5148181C6BC}" destId="{DDE941AD-BAB6-47F1-93E9-0345AD6C098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1A84D-F174-49BB-8118-C82D75955217}">
      <dsp:nvSpPr>
        <dsp:cNvPr id="0" name=""/>
        <dsp:cNvSpPr/>
      </dsp:nvSpPr>
      <dsp:spPr>
        <a:xfrm>
          <a:off x="0" y="271188"/>
          <a:ext cx="4668251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Обезвреживание ядов</a:t>
          </a:r>
          <a:r>
            <a:rPr lang="en-US" sz="2700" kern="1200"/>
            <a:t>​</a:t>
          </a:r>
        </a:p>
      </dsp:txBody>
      <dsp:txXfrm>
        <a:off x="30842" y="302030"/>
        <a:ext cx="4606567" cy="570116"/>
      </dsp:txXfrm>
    </dsp:sp>
    <dsp:sp modelId="{0E597CF2-6A0E-4B70-802B-DCA2F2CF24A7}">
      <dsp:nvSpPr>
        <dsp:cNvPr id="0" name=""/>
        <dsp:cNvSpPr/>
      </dsp:nvSpPr>
      <dsp:spPr>
        <a:xfrm>
          <a:off x="0" y="980748"/>
          <a:ext cx="4668251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Накопление крови</a:t>
          </a:r>
          <a:r>
            <a:rPr lang="en-US" sz="2700" kern="1200"/>
            <a:t>​</a:t>
          </a:r>
        </a:p>
      </dsp:txBody>
      <dsp:txXfrm>
        <a:off x="30842" y="1011590"/>
        <a:ext cx="4606567" cy="570116"/>
      </dsp:txXfrm>
    </dsp:sp>
    <dsp:sp modelId="{B1986555-A740-4B17-BA0E-523F52BA4BB0}">
      <dsp:nvSpPr>
        <dsp:cNvPr id="0" name=""/>
        <dsp:cNvSpPr/>
      </dsp:nvSpPr>
      <dsp:spPr>
        <a:xfrm>
          <a:off x="0" y="1690308"/>
          <a:ext cx="4668251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Разрушение эритроцитов</a:t>
          </a:r>
          <a:r>
            <a:rPr lang="en-US" sz="2700" kern="1200"/>
            <a:t>​</a:t>
          </a:r>
        </a:p>
      </dsp:txBody>
      <dsp:txXfrm>
        <a:off x="30842" y="1721150"/>
        <a:ext cx="4606567" cy="570116"/>
      </dsp:txXfrm>
    </dsp:sp>
    <dsp:sp modelId="{2F2EDB37-D1B5-44AC-904F-8C216D12912F}">
      <dsp:nvSpPr>
        <dsp:cNvPr id="0" name=""/>
        <dsp:cNvSpPr/>
      </dsp:nvSpPr>
      <dsp:spPr>
        <a:xfrm>
          <a:off x="0" y="2399868"/>
          <a:ext cx="4668251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Образование желчи</a:t>
          </a:r>
          <a:r>
            <a:rPr lang="en-US" sz="2700" kern="1200"/>
            <a:t>​</a:t>
          </a:r>
        </a:p>
      </dsp:txBody>
      <dsp:txXfrm>
        <a:off x="30842" y="2430710"/>
        <a:ext cx="4606567" cy="570116"/>
      </dsp:txXfrm>
    </dsp:sp>
    <dsp:sp modelId="{B7A45AC1-1E0C-4319-B5AF-BC47362893E2}">
      <dsp:nvSpPr>
        <dsp:cNvPr id="0" name=""/>
        <dsp:cNvSpPr/>
      </dsp:nvSpPr>
      <dsp:spPr>
        <a:xfrm>
          <a:off x="0" y="3109428"/>
          <a:ext cx="4668251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Уничтожение микробов</a:t>
          </a:r>
          <a:r>
            <a:rPr lang="en-US" sz="2700" kern="1200"/>
            <a:t>​</a:t>
          </a:r>
        </a:p>
      </dsp:txBody>
      <dsp:txXfrm>
        <a:off x="30842" y="3140270"/>
        <a:ext cx="4606567" cy="570116"/>
      </dsp:txXfrm>
    </dsp:sp>
    <dsp:sp modelId="{B5C2478A-0829-450E-9E1C-783163DF8D10}">
      <dsp:nvSpPr>
        <dsp:cNvPr id="0" name=""/>
        <dsp:cNvSpPr/>
      </dsp:nvSpPr>
      <dsp:spPr>
        <a:xfrm>
          <a:off x="0" y="3818988"/>
          <a:ext cx="4668251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Накопление гликогена</a:t>
          </a:r>
          <a:r>
            <a:rPr lang="en-US" sz="2700" kern="1200"/>
            <a:t>​</a:t>
          </a:r>
        </a:p>
      </dsp:txBody>
      <dsp:txXfrm>
        <a:off x="30842" y="3849830"/>
        <a:ext cx="4606567" cy="570116"/>
      </dsp:txXfrm>
    </dsp:sp>
    <dsp:sp modelId="{DDE941AD-BAB6-47F1-93E9-0345AD6C0987}">
      <dsp:nvSpPr>
        <dsp:cNvPr id="0" name=""/>
        <dsp:cNvSpPr/>
      </dsp:nvSpPr>
      <dsp:spPr>
        <a:xfrm>
          <a:off x="0" y="4528548"/>
          <a:ext cx="4668251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Образование тепла</a:t>
          </a:r>
          <a:r>
            <a:rPr lang="en-US" sz="2700" kern="1200"/>
            <a:t>​</a:t>
          </a:r>
        </a:p>
      </dsp:txBody>
      <dsp:txXfrm>
        <a:off x="30842" y="4559390"/>
        <a:ext cx="4606567" cy="570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3CB0BB84-ACDA-4EB0-68F6-DCF6E54B8F9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86C88414-AF81-34C4-EAD6-BC437E8CC46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8B6EA055-95FE-471D-FB92-60CB8FF0BB9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ECC4183D-2547-4E7B-7228-22BBE343DB4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E29257D4-61F4-64D3-9645-D61788CDEE8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5AF63755-064A-387C-2AB5-4F902A122A2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FF9A964C-67E3-EADB-78AC-195D6314824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21A66245-9234-DAEA-D1B6-8BA2823C9A0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127ACF75-8493-7753-BABE-7B60EE4192B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3B06BC8D-FCF8-3097-D6F2-4EB9A8D7741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92092E66-7196-2ADA-16EA-1FAEC554443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F008AFB0-B2B2-5BF9-7B13-D2A64990270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A6B22FFE-8B83-56E8-E888-9655EFE85C1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40732FB9-2C77-3161-D657-B0539B9456C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A145CCB6-3506-2E3E-1164-BC5B573158D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2568BD5D-5569-2D3F-93FC-AA4F0DFC29F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CD2BEF8A-59F2-60F1-56CB-90BCBB94170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930AC94C-8343-2728-1675-1C9036EA998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9A38D729-06FB-F623-B319-E325BA0EC00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A43D38D-905A-54A2-EC9E-9C007C8ABF3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EC87C78D-2743-B47A-33A3-2451B6F6984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1489E0E-9125-E779-1C02-CA0D98B3AD2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8EEFE-4D8B-2FA0-4E05-6201C8509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9385C4-98CF-5146-ED11-1E5AA7879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420A71-90E5-1055-3B35-0B547BE4727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B1070F0-14DA-4103-AB14-D8E8040C1F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889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B74E8-84C1-5DAB-DD48-1F1BAA72E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84D33A-6F61-BBDB-748D-2A4D65FDB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C1EF35-8113-72F0-336E-3062A351CCA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BD4DEFB-427B-4D96-8111-D5E6F34649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243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2D4028-D86B-09C8-08E1-4536A1529A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3600" cy="58689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FB73FB-351C-2A2B-8516-A80238216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689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B95A28-4CAF-6FDC-FB70-EC3E003446B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349D2D1-839C-4D2E-A99D-BDC02242A0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611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5CCD7-BE14-E95E-A3F6-EF38CD226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C7CE87-416A-2658-3DD9-86850B85A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E6B142-FE67-7073-4C2A-2DE31158AEB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548DB5-6CA3-4755-B722-0A1AC3FDD3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9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E4788-1373-2E33-79C5-63D6B2A3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CA775B-6508-AE44-A1B6-B257EC91D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BE585B-3E35-6271-8DD7-884226EC439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87814DA-1CF6-4CE3-BD27-C41A3C862C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963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4923A-8D46-78A0-34D5-9501EA75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E42839-1414-0477-86EB-CD093B103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2588" cy="4421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CF8C07-0432-5B8F-96F9-26B3CABBF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4194175" cy="4421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8F559B-7A52-AABB-56E0-3F6F9E21E3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8F5CFA-853F-44BB-BBA0-6A991F3D5D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558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9C772-6D86-E0AB-B583-1E65E373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173DC8-B698-F19D-C141-499353119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A5EC02-8C30-EF84-005F-D6B0E6CAE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8B0B9F-AE21-6CF8-24BC-C17D3CCFE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1AEAB7-76A9-FA45-394A-140A77606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17A560-2B36-543D-8C7C-A719E428B24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37FD686-9C96-46FE-9461-0D54989953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74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DEEB5-6EB9-C831-5832-629F06361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F9C7239-9E77-55DC-0F99-838D35402E3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645BE6-FAD2-4E9C-9105-EA82A7D31C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394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8508D61-39EC-F0F3-F632-107581FB3E4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C9B6E7-F82E-48F2-BF06-440A6AAA69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25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EF392-F2C5-A45E-D08B-CB7AD9D4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77B181-479E-A4C2-CC5B-D1410BBE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67926E-E550-8DC5-55FB-484CAB512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DB03E2-C2E9-4884-AB55-C90BCE4232C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0BE568-6D8B-44D3-AFA0-5AED251F8B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973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E5378-C72E-64B4-3621-A3D4F95B8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57C2AC-A0C8-571D-49D5-02835123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98C6A3-9514-053A-7088-0E87ADA55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A22EA3-36A3-999A-453B-158BBA07162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EC26FFE-537F-4E17-8C05-863DB4D2E7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846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25ED3BDD-136C-08C1-8FDA-6B90E4F4A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228600"/>
            <a:ext cx="8509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A740DE8-756C-134C-51FD-77A2C4DD6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676400"/>
            <a:ext cx="8539163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43A856C3-0E96-5052-CFA3-2E5B14C34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4892B8EA-7572-F7B9-D52B-4E8FB5572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CAEF87B-F9CF-3A15-59CB-191EA84211F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2844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ejaVu Sans" charset="0"/>
              </a:defRPr>
            </a:lvl1pPr>
          </a:lstStyle>
          <a:p>
            <a:fld id="{84B5346A-35BD-47FB-8B48-AF936DA683D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B7E7FF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Noto Sans CJK SC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Noto Sans CJK SC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Noto Sans CJK SC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Noto Sans CJK S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Noto Sans CJK S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Noto Sans CJK S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Noto Sans CJK S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Noto Sans CJK S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307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FF68C1A2-17C3-7FAD-06D3-531CAB5D7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1" y="643467"/>
            <a:ext cx="3465438" cy="45671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3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печень</a:t>
            </a:r>
          </a:p>
        </p:txBody>
      </p:sp>
      <p:pic>
        <p:nvPicPr>
          <p:cNvPr id="3076" name="Picture 3075" descr="Хеартшапед плателетс приостановлена в воздухе">
            <a:extLst>
              <a:ext uri="{FF2B5EF4-FFF2-40B4-BE49-F238E27FC236}">
                <a16:creationId xmlns:a16="http://schemas.microsoft.com/office/drawing/2014/main" id="{5AB2AD9F-FE7C-E8A6-3809-53815C80C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15" r="21980" b="4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6" name="Rectangle 1229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12291" descr="Ряд образцов для медицинских испытаний">
            <a:extLst>
              <a:ext uri="{FF2B5EF4-FFF2-40B4-BE49-F238E27FC236}">
                <a16:creationId xmlns:a16="http://schemas.microsoft.com/office/drawing/2014/main" id="{C78E91C7-F792-76F6-1AF2-EA3991E1FE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04" r="2129" b="4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2289" name="Text Box 1">
            <a:extLst>
              <a:ext uri="{FF2B5EF4-FFF2-40B4-BE49-F238E27FC236}">
                <a16:creationId xmlns:a16="http://schemas.microsoft.com/office/drawing/2014/main" id="{5B33D056-7AEA-63AB-C7D5-743199385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341" y="2333297"/>
            <a:ext cx="3630007" cy="38436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 eaLnBrk="1" hangingPunct="1">
              <a:lnSpc>
                <a:spcPct val="90000"/>
              </a:lnSpc>
              <a:spcBef>
                <a:spcPts val="15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200">
                <a:solidFill>
                  <a:schemeClr val="tx1"/>
                </a:solidFill>
                <a:latin typeface="+mn-lt"/>
                <a:cs typeface="+mn-cs"/>
              </a:rPr>
              <a:t>   Во-первых, желчь эмульгирует жиры, превращая их во взвесь мелких капелек;   во-вторых, создавая щелочную среду активизирует ферменты поджелудочной железы, расщепляющие жиры;   в-третьих, желчь активно влияет на процессы всасывания в тонкой кишке;   в-четвертых,  способствует отделению сока поджелудочной железы.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ts val="15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200">
                <a:solidFill>
                  <a:schemeClr val="tx1"/>
                </a:solidFill>
                <a:latin typeface="+mn-lt"/>
                <a:cs typeface="+mn-cs"/>
              </a:rPr>
              <a:t>   Желчь клетками печени образуется постоянно, а в двеннадцатиперстную кишку поступает периодически, после приема пищи. Вне периодов пищеварения желчь поступает в желчный пузырь.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ts val="15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200">
                <a:solidFill>
                  <a:schemeClr val="tx1"/>
                </a:solidFill>
                <a:latin typeface="+mn-lt"/>
                <a:cs typeface="+mn-cs"/>
              </a:rPr>
              <a:t>   Пузырная желчь темного цвета с зеленоватым оттенком, содержит большое количество желчных кислот и желчных пигментов, в ней содержатся  различные минеральные соли.  Печеночная желчь золотистого цвета, менее концентрированная.</a:t>
            </a:r>
          </a:p>
        </p:txBody>
      </p:sp>
      <p:sp>
        <p:nvSpPr>
          <p:cNvPr id="12290" name="AutoShape 2">
            <a:extLst>
              <a:ext uri="{FF2B5EF4-FFF2-40B4-BE49-F238E27FC236}">
                <a16:creationId xmlns:a16="http://schemas.microsoft.com/office/drawing/2014/main" id="{70636B31-601E-CA43-9EA6-006E1F90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6429375"/>
            <a:ext cx="857250" cy="428625"/>
          </a:xfrm>
          <a:prstGeom prst="actionButtonBackPrevious">
            <a:avLst/>
          </a:prstGeom>
          <a:solidFill>
            <a:srgbClr val="0099CC"/>
          </a:solidFill>
          <a:ln w="9360" cap="sq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48" name="Rectangle 13337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2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3AFF32E1-6B7D-DFEC-1706-8F156C27B6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34" r="2" b="2"/>
          <a:stretch/>
        </p:blipFill>
        <p:spPr>
          <a:xfrm>
            <a:off x="857207" y="640080"/>
            <a:ext cx="3326215" cy="5577840"/>
          </a:xfrm>
          <a:prstGeom prst="rect">
            <a:avLst/>
          </a:prstGeom>
        </p:spPr>
      </p:pic>
      <p:sp>
        <p:nvSpPr>
          <p:cNvPr id="13349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4346" y="2372868"/>
            <a:ext cx="2441321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34B419CD-06CF-5B66-D421-F99A1DF47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346" y="2664886"/>
            <a:ext cx="3614166" cy="35507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 eaLnBrk="1" hangingPunct="1">
              <a:lnSpc>
                <a:spcPct val="90000"/>
              </a:lnSpc>
              <a:spcBef>
                <a:spcPts val="1250"/>
              </a:spcBef>
              <a:buClrTx/>
              <a:buFont typeface="Arial" panose="020B0604020202020204" pitchFamily="34" charset="0"/>
              <a:buChar char="•"/>
            </a:pPr>
            <a:endParaRPr lang="en-US" altLang="ru-RU" sz="13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defTabSz="914400" eaLnBrk="1" hangingPunct="1">
              <a:lnSpc>
                <a:spcPct val="90000"/>
              </a:lnSpc>
              <a:spcBef>
                <a:spcPts val="125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300">
                <a:solidFill>
                  <a:schemeClr val="tx1"/>
                </a:solidFill>
                <a:latin typeface="+mn-lt"/>
                <a:cs typeface="+mn-cs"/>
              </a:rPr>
              <a:t>Если воротная вена приносит слишком много глюкозы, печень превращает её излишки в животный крахмал - гликоген. Это самый большой склад углеводов в организме. 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ts val="125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300">
                <a:solidFill>
                  <a:schemeClr val="tx1"/>
                </a:solidFill>
                <a:latin typeface="+mn-lt"/>
                <a:cs typeface="+mn-cs"/>
              </a:rPr>
              <a:t>   При недостатке глюкозы в крови гликоген печени преобразуется снова в глюкозу. Этот процесс идет с помощью гормонов поджелудочной железы – инсулина и глюкагона.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ts val="125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300">
                <a:solidFill>
                  <a:schemeClr val="tx1"/>
                </a:solidFill>
                <a:latin typeface="+mn-lt"/>
                <a:cs typeface="+mn-cs"/>
              </a:rPr>
              <a:t>   Воротная вена может приносить в печень различное количество глюкозы, но в печеночную вену поступает относительно постоянное количество глюкозы.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E8520715-E8B0-0150-04D5-1D00DFCAF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65400"/>
            <a:ext cx="3708400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5500"/>
              </a:spcBef>
              <a:buClrTx/>
              <a:buFontTx/>
              <a:buNone/>
            </a:pPr>
            <a:endParaRPr lang="ru-RU" altLang="ru-RU">
              <a:solidFill>
                <a:srgbClr val="000000"/>
              </a:solidFill>
            </a:endParaRPr>
          </a:p>
          <a:p>
            <a:pPr>
              <a:spcBef>
                <a:spcPts val="5500"/>
              </a:spcBef>
              <a:buClrTx/>
              <a:buFontTx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5" name="Rectangle 1434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1" name="Picture 14340" descr="Комар на коже">
            <a:extLst>
              <a:ext uri="{FF2B5EF4-FFF2-40B4-BE49-F238E27FC236}">
                <a16:creationId xmlns:a16="http://schemas.microsoft.com/office/drawing/2014/main" id="{20894C70-02F2-BDCB-0221-E6AC7CC965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00" r="26882" b="-5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4338" name="Text Box 2">
            <a:extLst>
              <a:ext uri="{FF2B5EF4-FFF2-40B4-BE49-F238E27FC236}">
                <a16:creationId xmlns:a16="http://schemas.microsoft.com/office/drawing/2014/main" id="{CB6D2481-AF4E-A691-6CD6-871A05B39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341" y="2333297"/>
            <a:ext cx="3630007" cy="38436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 eaLnBrk="1" hangingPunct="1">
              <a:lnSpc>
                <a:spcPct val="90000"/>
              </a:lnSpc>
              <a:spcBef>
                <a:spcPts val="125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200">
                <a:solidFill>
                  <a:schemeClr val="tx1"/>
                </a:solidFill>
                <a:latin typeface="+mn-lt"/>
                <a:cs typeface="+mn-cs"/>
              </a:rPr>
              <a:t>Гепатит – воспалительное заболевание печени.  Наиболее частой причиной гепатитов являются вирусы.         К настоящему времени известны  вирусы, вызывающие гепатиты А,В,С, Д и Е. передаются от больных людей.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ts val="125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200">
                <a:solidFill>
                  <a:schemeClr val="tx1"/>
                </a:solidFill>
                <a:latin typeface="+mn-lt"/>
                <a:cs typeface="+mn-cs"/>
              </a:rPr>
              <a:t>Различное психическое состояние человека (стрессы, плохое настроение, злоба и т.п.) может рефлекторно задерживать отток желчи из печени, вызывать её набухание. При этом резко расстраивается пищеварение. Застой желчи вызывает болезненное состояние – желтуху. Попадая в кровь желчь окрашивает кожу и белки глаз в желтый цвет.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ts val="125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200">
                <a:solidFill>
                  <a:schemeClr val="tx1"/>
                </a:solidFill>
                <a:latin typeface="+mn-lt"/>
                <a:cs typeface="+mn-cs"/>
              </a:rPr>
              <a:t>Длительные застои желчи в желчном пузыре и протоках приводят к образованию кристаллических сгустков, которые могут увеличиваться и превращаться в желчные камни.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ts val="1250"/>
              </a:spcBef>
              <a:buClrTx/>
              <a:buFont typeface="Arial" panose="020B0604020202020204" pitchFamily="34" charset="0"/>
              <a:buChar char="•"/>
            </a:pPr>
            <a:endParaRPr lang="en-US" altLang="ru-RU" sz="12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4337" name="Text Box 1">
            <a:extLst>
              <a:ext uri="{FF2B5EF4-FFF2-40B4-BE49-F238E27FC236}">
                <a16:creationId xmlns:a16="http://schemas.microsoft.com/office/drawing/2014/main" id="{5291AA09-5CEA-8100-2B03-621829D4E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125538"/>
            <a:ext cx="5040312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5500"/>
              </a:spcBef>
              <a:buClrTx/>
              <a:buFontTx/>
              <a:buNone/>
            </a:pPr>
            <a:endParaRPr lang="ru-RU" altLang="ru-RU">
              <a:solidFill>
                <a:srgbClr val="24E02D"/>
              </a:solidFill>
            </a:endParaRPr>
          </a:p>
          <a:p>
            <a:pPr>
              <a:spcBef>
                <a:spcPts val="1250"/>
              </a:spcBef>
              <a:buClrTx/>
              <a:buFontTx/>
              <a:buNone/>
            </a:pPr>
            <a:endParaRPr lang="ru-RU" altLang="ru-RU" sz="2000">
              <a:solidFill>
                <a:srgbClr val="24E02D"/>
              </a:solidFill>
            </a:endParaRPr>
          </a:p>
          <a:p>
            <a:pPr>
              <a:spcBef>
                <a:spcPts val="1250"/>
              </a:spcBef>
              <a:buClrTx/>
              <a:buFontTx/>
              <a:buNone/>
            </a:pPr>
            <a:endParaRPr lang="ru-RU" altLang="ru-RU" sz="2000">
              <a:solidFill>
                <a:srgbClr val="24E02D"/>
              </a:solidFill>
            </a:endParaRPr>
          </a:p>
        </p:txBody>
      </p:sp>
      <p:sp>
        <p:nvSpPr>
          <p:cNvPr id="14339" name="AutoShape 3">
            <a:extLst>
              <a:ext uri="{FF2B5EF4-FFF2-40B4-BE49-F238E27FC236}">
                <a16:creationId xmlns:a16="http://schemas.microsoft.com/office/drawing/2014/main" id="{23292A37-D5A0-725A-CA1F-211B0728B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25" y="6357938"/>
            <a:ext cx="428625" cy="357187"/>
          </a:xfrm>
          <a:prstGeom prst="actionButtonBackPrevious">
            <a:avLst/>
          </a:prstGeom>
          <a:solidFill>
            <a:srgbClr val="0099CC"/>
          </a:solidFill>
          <a:ln w="9360" cap="sq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410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D727D48A-4681-5064-E865-B1DE6F2A0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333297"/>
            <a:ext cx="3464715" cy="38436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 eaLnBrk="1" hangingPunct="1">
              <a:lnSpc>
                <a:spcPct val="90000"/>
              </a:lnSpc>
              <a:spcBef>
                <a:spcPts val="15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400">
                <a:solidFill>
                  <a:schemeClr val="tx1"/>
                </a:solidFill>
                <a:latin typeface="+mn-lt"/>
                <a:cs typeface="+mn-cs"/>
              </a:rPr>
              <a:t>Слово «печень» происходит от слова «печь»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ts val="15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400">
                <a:solidFill>
                  <a:schemeClr val="tx1"/>
                </a:solidFill>
                <a:latin typeface="+mn-lt"/>
                <a:cs typeface="+mn-cs"/>
              </a:rPr>
              <a:t>Печень – самая крупная железа в организме: её масса 1,5 – 2 кг.</a:t>
            </a:r>
          </a:p>
          <a:p>
            <a:pPr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+mn-lt"/>
                <a:cs typeface="+mn-cs"/>
              </a:rPr>
              <a:t>Значительная часть тепла вырабатывается в печени и мышцах при понижении температуры внешней среды. Они являются внутренней «печкой», согревающей организм за счет оПечень потребляет в 10 раз больше кислорода, чем равная ей по массе мышца, и выделяет больше тепла.</a:t>
            </a:r>
          </a:p>
          <a:p>
            <a:pPr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+mn-lt"/>
                <a:cs typeface="+mn-cs"/>
              </a:rPr>
              <a:t>кисления питательных веществ, образуя большое количество теплоты.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ts val="1500"/>
              </a:spcBef>
              <a:buClrTx/>
              <a:buFont typeface="Arial" panose="020B0604020202020204" pitchFamily="34" charset="0"/>
              <a:buChar char="•"/>
            </a:pPr>
            <a:endParaRPr lang="en-US" altLang="ru-RU" sz="14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defTabSz="914400" eaLnBrk="1" hangingPunct="1">
              <a:lnSpc>
                <a:spcPct val="90000"/>
              </a:lnSpc>
              <a:spcBef>
                <a:spcPts val="1500"/>
              </a:spcBef>
              <a:buClrTx/>
              <a:buFont typeface="Arial" panose="020B0604020202020204" pitchFamily="34" charset="0"/>
              <a:buChar char="•"/>
            </a:pPr>
            <a:endParaRPr lang="en-US" altLang="ru-RU" sz="140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915E23E3-E0D5-CDCC-6B72-DFCCB5AC1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" r="47523" b="1"/>
          <a:stretch/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3DD99507-78CC-5506-06C5-7D5F0B11C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5" b="6161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>
            <a:extLst>
              <a:ext uri="{FF2B5EF4-FFF2-40B4-BE49-F238E27FC236}">
                <a16:creationId xmlns:a16="http://schemas.microsoft.com/office/drawing/2014/main" id="{CBF3B653-B248-CC1B-A50A-61BE63AC6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986" y="3752850"/>
            <a:ext cx="5614060" cy="24526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 eaLnBrk="1" hangingPunct="1">
              <a:lnSpc>
                <a:spcPct val="90000"/>
              </a:lnSpc>
              <a:spcBef>
                <a:spcPts val="125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600">
                <a:solidFill>
                  <a:schemeClr val="tx1"/>
                </a:solidFill>
                <a:latin typeface="+mn-lt"/>
                <a:cs typeface="+mn-cs"/>
              </a:rPr>
              <a:t>Печень – мощный  защитный барьер на пути кровотока от органов пищеварения к другим органам. В течение 1 минуты через неё протекает 1,5 л крови, а в сутки – до 2000 л.</a:t>
            </a:r>
            <a:endParaRPr lang="en-US" sz="16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+mn-lt"/>
                <a:cs typeface="+mn-cs"/>
              </a:rPr>
              <a:t>Здесь гибнет множество вредных для организма бактерий и обезвреживаются ядовитые вещества.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ts val="1250"/>
              </a:spcBef>
              <a:buClrTx/>
              <a:buFont typeface="Arial" panose="020B0604020202020204" pitchFamily="34" charset="0"/>
              <a:buChar char="•"/>
            </a:pPr>
            <a:endParaRPr lang="en-US" altLang="ru-RU" sz="160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53" name="Group 615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6154" name="Rectangle 615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5" name="Rectangle 615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5" name="Text Box 1">
            <a:extLst>
              <a:ext uri="{FF2B5EF4-FFF2-40B4-BE49-F238E27FC236}">
                <a16:creationId xmlns:a16="http://schemas.microsoft.com/office/drawing/2014/main" id="{34DED727-1DDA-2F04-667D-D695A991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39" y="2330505"/>
            <a:ext cx="3419569" cy="39795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 eaLnBrk="1" hangingPunct="1">
              <a:lnSpc>
                <a:spcPct val="90000"/>
              </a:lnSpc>
              <a:spcBef>
                <a:spcPts val="175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700">
                <a:solidFill>
                  <a:schemeClr val="tx1"/>
                </a:solidFill>
                <a:latin typeface="+mn-lt"/>
                <a:cs typeface="+mn-cs"/>
              </a:rPr>
              <a:t> Клетками печени вырабатывается желчь.</a:t>
            </a:r>
            <a:endParaRPr lang="en-US" sz="17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defTabSz="914400" eaLnBrk="1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chemeClr val="tx1"/>
                </a:solidFill>
                <a:latin typeface="+mn-lt"/>
                <a:cs typeface="+mn-cs"/>
              </a:rPr>
              <a:t>Роль желчи в пищеварении огромна, хотя в её составе нет ферментов, расщепляющих питательные вещества.</a:t>
            </a:r>
            <a:endParaRPr lang="en-US" sz="17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chemeClr val="tx1"/>
                </a:solidFill>
                <a:latin typeface="+mn-lt"/>
                <a:cs typeface="+mn-cs"/>
              </a:rPr>
              <a:t>Всего за сутки вырабатывается около 1 л желчи.</a:t>
            </a:r>
            <a:endParaRPr lang="en-US" sz="17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defTabSz="914400" eaLnBrk="1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endParaRPr lang="en-US" sz="17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defTabSz="914400" eaLnBrk="1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endParaRPr lang="en-US" sz="17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defTabSz="914400" eaLnBrk="1" hangingPunct="1">
              <a:lnSpc>
                <a:spcPct val="90000"/>
              </a:lnSpc>
              <a:spcBef>
                <a:spcPts val="1750"/>
              </a:spcBef>
              <a:buClrTx/>
              <a:buFont typeface="Arial" panose="020B0604020202020204" pitchFamily="34" charset="0"/>
              <a:buChar char="•"/>
            </a:pPr>
            <a:endParaRPr lang="en-US" altLang="ru-RU" sz="17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1" name="Rectangle 616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7E28005-2C36-0162-BFA5-901D352E4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r="19556" b="-3"/>
          <a:stretch/>
        </p:blipFill>
        <p:spPr bwMode="auto">
          <a:xfrm>
            <a:off x="4483341" y="799352"/>
            <a:ext cx="4069057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9" name="Rectangle 7174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190" name="Freeform: Shape 7176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87628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69" name="Rectangle 1">
            <a:extLst>
              <a:ext uri="{FF2B5EF4-FFF2-40B4-BE49-F238E27FC236}">
                <a16:creationId xmlns:a16="http://schemas.microsoft.com/office/drawing/2014/main" id="{A89294D1-BFF8-5B15-8653-9018CEAA8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032" y="1127322"/>
            <a:ext cx="6880367" cy="243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516652">
              <a:spcBef>
                <a:spcPts val="1725"/>
              </a:spcBef>
              <a:buClrTx/>
              <a:tabLst>
                <a:tab pos="0" algn="l"/>
                <a:tab pos="1051560" algn="l"/>
                <a:tab pos="2103120" algn="l"/>
                <a:tab pos="3154680" algn="l"/>
                <a:tab pos="4206240" algn="l"/>
                <a:tab pos="5257800" algn="l"/>
                <a:tab pos="6309360" algn="l"/>
                <a:tab pos="7360920" algn="l"/>
                <a:tab pos="8412480" algn="l"/>
                <a:tab pos="9464040" algn="l"/>
                <a:tab pos="10515600" algn="l"/>
                <a:tab pos="11567160" algn="l"/>
              </a:tabLst>
            </a:pPr>
            <a:r>
              <a:rPr lang="ru-RU" altLang="ru-RU" sz="2760" b="1" kern="1200">
                <a:solidFill>
                  <a:srgbClr val="5F3A2F"/>
                </a:solidFill>
                <a:latin typeface="Arial" panose="020B0604020202020204" pitchFamily="34" charset="0"/>
                <a:ea typeface="+mn-ea"/>
                <a:cs typeface="Noto Sans CJK SC" charset="0"/>
              </a:rPr>
              <a:t>Печень задерживает разрушенные эритроциты. Содержащийся в них гемоглобин используется для выработки желчи.</a:t>
            </a:r>
          </a:p>
          <a:p>
            <a:pPr>
              <a:spcBef>
                <a:spcPts val="1500"/>
              </a:spcBef>
              <a:buClrTx/>
              <a:buFontTx/>
              <a:buNone/>
            </a:pPr>
            <a:endParaRPr lang="ru-RU" altLang="ru-RU" sz="2400" b="1">
              <a:solidFill>
                <a:srgbClr val="5F3A2F"/>
              </a:solidFill>
            </a:endParaRP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CF9CF375-39FF-55DF-F270-7533C84C6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566" y="4360088"/>
            <a:ext cx="6383299" cy="13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516652">
              <a:spcBef>
                <a:spcPts val="1725"/>
              </a:spcBef>
              <a:buClrTx/>
              <a:tabLst>
                <a:tab pos="0" algn="l"/>
                <a:tab pos="1051560" algn="l"/>
                <a:tab pos="2103120" algn="l"/>
                <a:tab pos="3154680" algn="l"/>
                <a:tab pos="4206240" algn="l"/>
                <a:tab pos="5257800" algn="l"/>
                <a:tab pos="6309360" algn="l"/>
                <a:tab pos="7360920" algn="l"/>
                <a:tab pos="8412480" algn="l"/>
                <a:tab pos="9464040" algn="l"/>
                <a:tab pos="10515600" algn="l"/>
                <a:tab pos="11567160" algn="l"/>
              </a:tabLst>
            </a:pPr>
            <a:r>
              <a:rPr lang="ru-RU" altLang="ru-RU" sz="276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Noto Sans CJK SC" charset="0"/>
              </a:rPr>
              <a:t>Печень участвует в регуляции постоянства содержания </a:t>
            </a:r>
            <a:r>
              <a:rPr lang="ru-RU" altLang="ru-RU" sz="2760" kern="1200">
                <a:solidFill>
                  <a:srgbClr val="FC2110"/>
                </a:solidFill>
                <a:latin typeface="Arial" panose="020B0604020202020204" pitchFamily="34" charset="0"/>
                <a:ea typeface="+mn-ea"/>
                <a:cs typeface="Noto Sans CJK SC" charset="0"/>
              </a:rPr>
              <a:t>глюкозы</a:t>
            </a:r>
            <a:r>
              <a:rPr lang="ru-RU" altLang="ru-RU" sz="276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Noto Sans CJK SC" charset="0"/>
              </a:rPr>
              <a:t> в крови.</a:t>
            </a:r>
            <a:endParaRPr lang="ru-RU" altLang="ru-RU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100000">
              <a:srgbClr val="66301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E6FD4854-5ECA-7B55-301B-BC576617A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77" y="51158"/>
            <a:ext cx="39608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Функции печени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227FC400-C243-692D-34D8-930CA2B81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70" y="783478"/>
            <a:ext cx="2376487" cy="61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5F3A2F"/>
                </a:solidFill>
                <a:latin typeface="Arial"/>
              </a:rPr>
              <a:t>Обезвреживание ядов</a:t>
            </a:r>
          </a:p>
          <a:p>
            <a:r>
              <a:rPr lang="ru-RU" sz="2000" b="1" dirty="0">
                <a:solidFill>
                  <a:srgbClr val="FC2110"/>
                </a:solidFill>
                <a:latin typeface="Arial"/>
                <a:cs typeface="Arial"/>
              </a:rPr>
              <a:t>Накопление крови</a:t>
            </a:r>
            <a:endParaRPr lang="ru-RU" sz="2000" dirty="0">
              <a:solidFill>
                <a:srgbClr val="FC2110"/>
              </a:solidFill>
              <a:latin typeface="Arial"/>
              <a:cs typeface="Arial"/>
            </a:endParaRPr>
          </a:p>
          <a:p>
            <a:r>
              <a:rPr lang="ru-RU" sz="2000" b="1" dirty="0">
                <a:solidFill>
                  <a:srgbClr val="FC2110"/>
                </a:solidFill>
                <a:latin typeface="Arial"/>
                <a:cs typeface="Arial"/>
              </a:rPr>
              <a:t>Разрушение эритроцитов</a:t>
            </a:r>
            <a:endParaRPr lang="ru-RU" sz="2000" dirty="0">
              <a:solidFill>
                <a:srgbClr val="FC2110"/>
              </a:solidFill>
              <a:latin typeface="Arial"/>
              <a:cs typeface="Arial"/>
            </a:endParaRPr>
          </a:p>
          <a:p>
            <a:r>
              <a:rPr lang="ru-RU" sz="2000" b="1" dirty="0">
                <a:solidFill>
                  <a:srgbClr val="24E02D"/>
                </a:solidFill>
                <a:latin typeface="Arial"/>
                <a:cs typeface="Arial"/>
              </a:rPr>
              <a:t>Образование желчи</a:t>
            </a:r>
            <a:endParaRPr lang="ru-RU" sz="2000" dirty="0">
              <a:solidFill>
                <a:srgbClr val="24E02D"/>
              </a:solidFill>
              <a:latin typeface="Arial"/>
              <a:cs typeface="Arial"/>
            </a:endParaRPr>
          </a:p>
          <a:p>
            <a:r>
              <a:rPr lang="ru-RU" sz="2000" b="1" dirty="0">
                <a:solidFill>
                  <a:srgbClr val="5F3A2F"/>
                </a:solidFill>
                <a:latin typeface="Arial"/>
                <a:cs typeface="Arial"/>
              </a:rPr>
              <a:t>Уничтожение микробов</a:t>
            </a:r>
            <a:endParaRPr lang="ru-RU" sz="2000" dirty="0">
              <a:solidFill>
                <a:srgbClr val="5F3A2F"/>
              </a:solidFill>
              <a:latin typeface="Arial"/>
              <a:cs typeface="Arial"/>
            </a:endParaRPr>
          </a:p>
          <a:p>
            <a:r>
              <a:rPr lang="ru-RU" sz="2000" b="1" dirty="0">
                <a:solidFill>
                  <a:srgbClr val="0000A4"/>
                </a:solidFill>
                <a:latin typeface="Arial"/>
                <a:cs typeface="Arial"/>
              </a:rPr>
              <a:t>Накопление гликогена</a:t>
            </a:r>
            <a:endParaRPr lang="ru-RU" sz="2000" dirty="0">
              <a:solidFill>
                <a:srgbClr val="0000A4"/>
              </a:solidFill>
              <a:latin typeface="Arial"/>
              <a:cs typeface="Arial"/>
            </a:endParaRPr>
          </a:p>
          <a:p>
            <a:r>
              <a:rPr lang="ru-RU" sz="2000" b="1" dirty="0">
                <a:solidFill>
                  <a:srgbClr val="FF00FF"/>
                </a:solidFill>
                <a:latin typeface="Arial"/>
                <a:cs typeface="Arial"/>
              </a:rPr>
              <a:t>Образование тепла</a:t>
            </a:r>
            <a:endParaRPr lang="ru-RU" sz="2000" dirty="0">
              <a:solidFill>
                <a:srgbClr val="FF00FF"/>
              </a:solidFill>
              <a:latin typeface="Arial"/>
              <a:cs typeface="Arial"/>
            </a:endParaRPr>
          </a:p>
          <a:p>
            <a:endParaRPr lang="ru-RU" sz="2000" b="1" dirty="0">
              <a:solidFill>
                <a:srgbClr val="0000A4"/>
              </a:solidFill>
              <a:cs typeface="Arial"/>
            </a:endParaRPr>
          </a:p>
          <a:p>
            <a:endParaRPr lang="ru-RU" sz="2000" b="1" dirty="0">
              <a:solidFill>
                <a:srgbClr val="24E02D"/>
              </a:solidFill>
              <a:cs typeface="Arial"/>
            </a:endParaRPr>
          </a:p>
          <a:p>
            <a:endParaRPr lang="ru-RU" sz="2000" b="1" dirty="0">
              <a:solidFill>
                <a:srgbClr val="FC2110"/>
              </a:solidFill>
              <a:cs typeface="Arial"/>
            </a:endParaRPr>
          </a:p>
          <a:p>
            <a:endParaRPr lang="ru-RU" sz="2000" b="1" dirty="0">
              <a:solidFill>
                <a:srgbClr val="FC2110"/>
              </a:solidFill>
              <a:cs typeface="Arial"/>
            </a:endParaRPr>
          </a:p>
          <a:p>
            <a:pPr>
              <a:spcBef>
                <a:spcPts val="1250"/>
              </a:spcBef>
              <a:buClrTx/>
              <a:buFontTx/>
            </a:pPr>
            <a:endParaRPr lang="ru-RU" altLang="ru-RU" sz="2000" b="1" dirty="0">
              <a:solidFill>
                <a:srgbClr val="5F3A2F"/>
              </a:solidFill>
            </a:endParaRP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517A3C0C-A245-EB79-2102-D6715F721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213100"/>
            <a:ext cx="201612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endParaRPr lang="ru-RU" altLang="ru-RU" sz="2000" b="1" dirty="0">
              <a:solidFill>
                <a:srgbClr val="24E02D"/>
              </a:solidFill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9B7FD485-1A3B-7D33-81EA-EBDF2CF6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1484313"/>
            <a:ext cx="237648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endParaRPr lang="ru-RU" altLang="ru-RU" sz="2000" b="1" dirty="0">
              <a:solidFill>
                <a:srgbClr val="5F3A2F"/>
              </a:solidFill>
            </a:endParaRP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00A80D5C-C940-8B97-827D-625208156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2997200"/>
            <a:ext cx="244792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endParaRPr lang="ru-RU" altLang="ru-RU" sz="2000" b="1" dirty="0">
              <a:solidFill>
                <a:srgbClr val="0000A4"/>
              </a:solidFill>
            </a:endParaRP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697D58B6-E54C-D7DC-26A2-05B111C18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652963"/>
            <a:ext cx="187325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endParaRPr lang="ru-RU" altLang="ru-RU" sz="2000" b="1" dirty="0">
              <a:solidFill>
                <a:srgbClr val="FC2110"/>
              </a:solidFill>
            </a:endParaRP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F7A7B53B-BDE0-36B1-6428-1D39B0643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724400"/>
            <a:ext cx="237648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endParaRPr lang="ru-RU" altLang="ru-RU" sz="20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3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374C72-628C-250F-18DD-B89D6082857B}"/>
              </a:ext>
            </a:extLst>
          </p:cNvPr>
          <p:cNvSpPr txBox="1"/>
          <p:nvPr/>
        </p:nvSpPr>
        <p:spPr>
          <a:xfrm>
            <a:off x="630936" y="548640"/>
            <a:ext cx="2700645" cy="54315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Функции печени</a:t>
            </a:r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​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extBox 2">
            <a:extLst>
              <a:ext uri="{FF2B5EF4-FFF2-40B4-BE49-F238E27FC236}">
                <a16:creationId xmlns:a16="http://schemas.microsoft.com/office/drawing/2014/main" id="{4F24EB84-617C-3058-044B-7C02C309C60B}"/>
              </a:ext>
            </a:extLst>
          </p:cNvPr>
          <p:cNvGraphicFramePr/>
          <p:nvPr/>
        </p:nvGraphicFramePr>
        <p:xfrm>
          <a:off x="3844813" y="552091"/>
          <a:ext cx="4668251" cy="54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306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Закрытие сиреневых ячеек">
            <a:extLst>
              <a:ext uri="{FF2B5EF4-FFF2-40B4-BE49-F238E27FC236}">
                <a16:creationId xmlns:a16="http://schemas.microsoft.com/office/drawing/2014/main" id="{227DB6E5-7C62-A536-90EC-9DFC36414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4"/>
          <a:stretch/>
        </p:blipFill>
        <p:spPr>
          <a:xfrm>
            <a:off x="20" y="10"/>
            <a:ext cx="9143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5706E6-3007-93BB-F16E-761B708ED2A4}"/>
              </a:ext>
            </a:extLst>
          </p:cNvPr>
          <p:cNvSpPr txBox="1"/>
          <p:nvPr/>
        </p:nvSpPr>
        <p:spPr>
          <a:xfrm>
            <a:off x="4351281" y="4572000"/>
            <a:ext cx="4164067" cy="164782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700" b="1">
                <a:solidFill>
                  <a:schemeClr val="tx1"/>
                </a:solidFill>
                <a:latin typeface="+mn-lt"/>
                <a:cs typeface="+mn-cs"/>
              </a:rPr>
              <a:t>При  сильных нервных стрессах  и  инфекционных заболеваниях печени часто возникает – желтуха. </a:t>
            </a:r>
            <a:r>
              <a:rPr lang="en-US" sz="1700">
                <a:solidFill>
                  <a:schemeClr val="tx1"/>
                </a:solidFill>
                <a:latin typeface="+mn-lt"/>
                <a:cs typeface="+mn-cs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257701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1" name="Picture 1">
            <a:extLst>
              <a:ext uri="{FF2B5EF4-FFF2-40B4-BE49-F238E27FC236}">
                <a16:creationId xmlns:a16="http://schemas.microsoft.com/office/drawing/2014/main" id="{78BBA2CE-2844-08AB-F556-178A735FC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7" b="1"/>
          <a:stretch/>
        </p:blipFill>
        <p:spPr bwMode="auto">
          <a:xfrm>
            <a:off x="20" y="10"/>
            <a:ext cx="9143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Text Box 2">
            <a:extLst>
              <a:ext uri="{FF2B5EF4-FFF2-40B4-BE49-F238E27FC236}">
                <a16:creationId xmlns:a16="http://schemas.microsoft.com/office/drawing/2014/main" id="{CBEFE82A-4BD4-D095-7023-FE674F565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281" y="4572000"/>
            <a:ext cx="4164067" cy="16478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FFFFFF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 eaLnBrk="1" hangingPunct="1">
              <a:lnSpc>
                <a:spcPct val="90000"/>
              </a:lnSpc>
              <a:spcBef>
                <a:spcPts val="175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700">
                <a:solidFill>
                  <a:schemeClr val="tx1"/>
                </a:solidFill>
                <a:latin typeface="+mn-lt"/>
                <a:cs typeface="+mn-cs"/>
              </a:rPr>
              <a:t>Большие дозы и длительное воздействие алкоголя и  лекарственных препаратов  разрушают клетки печени. Развивается заболевание печени – цирроз.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Noto Sans CJK SC"/>
      </a:majorFont>
      <a:minorFont>
        <a:latin typeface="Arial"/>
        <a:ea typeface=""/>
        <a:cs typeface="Noto Sans CJK S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8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Noto Sans CJK S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8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Noto Sans CJK SC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Application>Microsoft Office PowerPoint</Application>
  <PresentationFormat>Экран (4:3)</PresentationFormat>
  <Slides>12</Slides>
  <Notes>10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</dc:creator>
  <cp:revision>63</cp:revision>
  <cp:lastPrinted>1601-01-01T00:00:00Z</cp:lastPrinted>
  <dcterms:created xsi:type="dcterms:W3CDTF">2009-01-21T16:09:30Z</dcterms:created>
  <dcterms:modified xsi:type="dcterms:W3CDTF">2023-05-29T10:32:19Z</dcterms:modified>
</cp:coreProperties>
</file>