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83" r:id="rId10"/>
    <p:sldId id="284" r:id="rId11"/>
    <p:sldId id="263" r:id="rId12"/>
    <p:sldId id="264" r:id="rId13"/>
    <p:sldId id="265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Constantia" panose="02030602050306030303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g4CN+Y1ZlqgYSRrwOdmWTA98d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A96DA-6FCD-C320-9A02-195B4A494428}" v="81" dt="2023-05-29T09:51:11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customschemas.google.com/relationships/presentationmetadata" Target="metadata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36F76-60AD-43C9-9763-BD609AA538A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C77A25A-F600-4B34-AB3F-6839B0D0952C}">
      <dgm:prSet/>
      <dgm:spPr/>
      <dgm:t>
        <a:bodyPr/>
        <a:lstStyle/>
        <a:p>
          <a:r>
            <a:rPr lang="ru-RU" b="1"/>
            <a:t>Состав слюны</a:t>
          </a:r>
          <a:endParaRPr lang="en-US"/>
        </a:p>
      </dgm:t>
    </dgm:pt>
    <dgm:pt modelId="{59A2ACB9-34B9-4D7D-B0C5-22767B77D964}" type="parTrans" cxnId="{AFBD24DE-3375-495F-B08B-413C99D77A4D}">
      <dgm:prSet/>
      <dgm:spPr/>
      <dgm:t>
        <a:bodyPr/>
        <a:lstStyle/>
        <a:p>
          <a:endParaRPr lang="en-US"/>
        </a:p>
      </dgm:t>
    </dgm:pt>
    <dgm:pt modelId="{BB19DE1F-6CC5-40B1-9586-2DD5A937DE40}" type="sibTrans" cxnId="{AFBD24DE-3375-495F-B08B-413C99D77A4D}">
      <dgm:prSet/>
      <dgm:spPr/>
      <dgm:t>
        <a:bodyPr/>
        <a:lstStyle/>
        <a:p>
          <a:endParaRPr lang="en-US"/>
        </a:p>
      </dgm:t>
    </dgm:pt>
    <dgm:pt modelId="{88E737EB-18F5-4E46-81CD-E1BB89317ABA}">
      <dgm:prSet/>
      <dgm:spPr/>
      <dgm:t>
        <a:bodyPr/>
        <a:lstStyle/>
        <a:p>
          <a:r>
            <a:rPr lang="ru-RU" b="0"/>
            <a:t>pH слабощелочная от 5,6 до 7,6.</a:t>
          </a:r>
          <a:endParaRPr lang="en-US"/>
        </a:p>
      </dgm:t>
    </dgm:pt>
    <dgm:pt modelId="{B1EF4FFA-EA27-4CBA-9DBD-F63F5A7942D6}" type="parTrans" cxnId="{2702F209-982B-4858-8FE9-DE19318F2CA6}">
      <dgm:prSet/>
      <dgm:spPr/>
      <dgm:t>
        <a:bodyPr/>
        <a:lstStyle/>
        <a:p>
          <a:endParaRPr lang="en-US"/>
        </a:p>
      </dgm:t>
    </dgm:pt>
    <dgm:pt modelId="{61DB4A8A-6BA1-4B11-B5C0-498F11427CD3}" type="sibTrans" cxnId="{2702F209-982B-4858-8FE9-DE19318F2CA6}">
      <dgm:prSet/>
      <dgm:spPr/>
      <dgm:t>
        <a:bodyPr/>
        <a:lstStyle/>
        <a:p>
          <a:endParaRPr lang="en-US"/>
        </a:p>
      </dgm:t>
    </dgm:pt>
    <dgm:pt modelId="{43901298-74B0-4208-B1DA-A2D66273444E}">
      <dgm:prSet/>
      <dgm:spPr/>
      <dgm:t>
        <a:bodyPr/>
        <a:lstStyle/>
        <a:p>
          <a:r>
            <a:rPr lang="ru-RU" b="0"/>
            <a:t>На 98% и более состоит из </a:t>
          </a:r>
          <a:r>
            <a:rPr lang="ru-RU" b="1"/>
            <a:t>воды</a:t>
          </a:r>
          <a:r>
            <a:rPr lang="ru-RU" b="0"/>
            <a:t>.   </a:t>
          </a:r>
          <a:endParaRPr lang="en-US"/>
        </a:p>
      </dgm:t>
    </dgm:pt>
    <dgm:pt modelId="{DF42FA3D-BFD3-4FEB-A401-FAEF82372DBE}" type="parTrans" cxnId="{E8914DA0-8DA8-448F-93C7-AE1B0F04E884}">
      <dgm:prSet/>
      <dgm:spPr/>
      <dgm:t>
        <a:bodyPr/>
        <a:lstStyle/>
        <a:p>
          <a:endParaRPr lang="en-US"/>
        </a:p>
      </dgm:t>
    </dgm:pt>
    <dgm:pt modelId="{72DC335B-8057-44E4-A9DC-F4CBE6313C57}" type="sibTrans" cxnId="{E8914DA0-8DA8-448F-93C7-AE1B0F04E884}">
      <dgm:prSet/>
      <dgm:spPr/>
      <dgm:t>
        <a:bodyPr/>
        <a:lstStyle/>
        <a:p>
          <a:endParaRPr lang="en-US"/>
        </a:p>
      </dgm:t>
    </dgm:pt>
    <dgm:pt modelId="{5D6136EF-59B5-4E01-A091-21E5C296FBF1}">
      <dgm:prSet/>
      <dgm:spPr/>
      <dgm:t>
        <a:bodyPr/>
        <a:lstStyle/>
        <a:p>
          <a:r>
            <a:rPr lang="ru-RU" b="1"/>
            <a:t>Ферментов</a:t>
          </a:r>
          <a:r>
            <a:rPr lang="ru-RU" b="0"/>
            <a:t>. Основными ферментами слюны являются </a:t>
          </a:r>
          <a:r>
            <a:rPr lang="ru-RU" b="1"/>
            <a:t>амилаза</a:t>
          </a:r>
          <a:r>
            <a:rPr lang="ru-RU" b="0"/>
            <a:t>, осуществляющая гидролиз полисахаридов до ди- и моносахаридов, и </a:t>
          </a:r>
          <a:endParaRPr lang="en-US"/>
        </a:p>
      </dgm:t>
    </dgm:pt>
    <dgm:pt modelId="{BEAA7FB7-706A-4EC3-8AC7-C5DB5820514A}" type="parTrans" cxnId="{467475BC-24C7-4AAF-8ED6-710603C5ABE1}">
      <dgm:prSet/>
      <dgm:spPr/>
      <dgm:t>
        <a:bodyPr/>
        <a:lstStyle/>
        <a:p>
          <a:endParaRPr lang="en-US"/>
        </a:p>
      </dgm:t>
    </dgm:pt>
    <dgm:pt modelId="{92E5477B-F820-48C8-8592-35B999714301}" type="sibTrans" cxnId="{467475BC-24C7-4AAF-8ED6-710603C5ABE1}">
      <dgm:prSet/>
      <dgm:spPr/>
      <dgm:t>
        <a:bodyPr/>
        <a:lstStyle/>
        <a:p>
          <a:endParaRPr lang="en-US"/>
        </a:p>
      </dgm:t>
    </dgm:pt>
    <dgm:pt modelId="{793E0634-7226-4144-8D6B-7FD062A302C5}">
      <dgm:prSet/>
      <dgm:spPr/>
      <dgm:t>
        <a:bodyPr/>
        <a:lstStyle/>
        <a:p>
          <a:r>
            <a:rPr lang="ru-RU" b="0"/>
            <a:t>α-</a:t>
          </a:r>
          <a:r>
            <a:rPr lang="ru-RU" b="1"/>
            <a:t>гликозидаза</a:t>
          </a:r>
          <a:r>
            <a:rPr lang="ru-RU" b="0"/>
            <a:t>, или </a:t>
          </a:r>
          <a:r>
            <a:rPr lang="ru-RU" b="1"/>
            <a:t>мальтаза</a:t>
          </a:r>
          <a:r>
            <a:rPr lang="ru-RU" b="0"/>
            <a:t>, расщепляющая дисахариды мальтозу и сахарозу до глюкозы . В слюне обнаружены также </a:t>
          </a:r>
          <a:endParaRPr lang="en-US"/>
        </a:p>
      </dgm:t>
    </dgm:pt>
    <dgm:pt modelId="{89D11014-0874-4C18-A315-BC10CBDECD3B}" type="parTrans" cxnId="{B5FF61B7-8F12-4C0F-9ACB-01180563AADD}">
      <dgm:prSet/>
      <dgm:spPr/>
      <dgm:t>
        <a:bodyPr/>
        <a:lstStyle/>
        <a:p>
          <a:endParaRPr lang="en-US"/>
        </a:p>
      </dgm:t>
    </dgm:pt>
    <dgm:pt modelId="{188BE9A4-304D-4752-B9B9-5E6B40EB2FF8}" type="sibTrans" cxnId="{B5FF61B7-8F12-4C0F-9ACB-01180563AADD}">
      <dgm:prSet/>
      <dgm:spPr/>
      <dgm:t>
        <a:bodyPr/>
        <a:lstStyle/>
        <a:p>
          <a:endParaRPr lang="en-US"/>
        </a:p>
      </dgm:t>
    </dgm:pt>
    <dgm:pt modelId="{96478B3B-F66D-4AAC-9B1C-9D158D06718C}">
      <dgm:prSet/>
      <dgm:spPr/>
      <dgm:t>
        <a:bodyPr/>
        <a:lstStyle/>
        <a:p>
          <a:r>
            <a:rPr lang="ru-RU" b="1"/>
            <a:t>протеиназы, </a:t>
          </a:r>
          <a:endParaRPr lang="en-US"/>
        </a:p>
      </dgm:t>
    </dgm:pt>
    <dgm:pt modelId="{DBB33BB2-6ACC-42AB-8F39-71BA2E341639}" type="parTrans" cxnId="{B0CC4940-38DC-44BB-8614-22D341A5D260}">
      <dgm:prSet/>
      <dgm:spPr/>
      <dgm:t>
        <a:bodyPr/>
        <a:lstStyle/>
        <a:p>
          <a:endParaRPr lang="en-US"/>
        </a:p>
      </dgm:t>
    </dgm:pt>
    <dgm:pt modelId="{F285BA09-0FD9-4D17-9FF0-97ACF6E042D7}" type="sibTrans" cxnId="{B0CC4940-38DC-44BB-8614-22D341A5D260}">
      <dgm:prSet/>
      <dgm:spPr/>
      <dgm:t>
        <a:bodyPr/>
        <a:lstStyle/>
        <a:p>
          <a:endParaRPr lang="en-US"/>
        </a:p>
      </dgm:t>
    </dgm:pt>
    <dgm:pt modelId="{F21819D5-D345-444C-BD04-92283BB15A7B}">
      <dgm:prSet/>
      <dgm:spPr/>
      <dgm:t>
        <a:bodyPr/>
        <a:lstStyle/>
        <a:p>
          <a:r>
            <a:rPr lang="ru-RU" b="1"/>
            <a:t>липазы. </a:t>
          </a:r>
          <a:r>
            <a:rPr lang="ru-RU" b="0"/>
            <a:t> </a:t>
          </a:r>
          <a:endParaRPr lang="en-US"/>
        </a:p>
      </dgm:t>
    </dgm:pt>
    <dgm:pt modelId="{4093BDFC-03F6-46AB-81D7-87EF0EECEC45}" type="parTrans" cxnId="{875C7C15-E3F1-4FE0-8500-A4EAAF2416F5}">
      <dgm:prSet/>
      <dgm:spPr/>
      <dgm:t>
        <a:bodyPr/>
        <a:lstStyle/>
        <a:p>
          <a:endParaRPr lang="en-US"/>
        </a:p>
      </dgm:t>
    </dgm:pt>
    <dgm:pt modelId="{45AB1315-A63F-4113-AB61-B691C14757D6}" type="sibTrans" cxnId="{875C7C15-E3F1-4FE0-8500-A4EAAF2416F5}">
      <dgm:prSet/>
      <dgm:spPr/>
      <dgm:t>
        <a:bodyPr/>
        <a:lstStyle/>
        <a:p>
          <a:endParaRPr lang="en-US"/>
        </a:p>
      </dgm:t>
    </dgm:pt>
    <dgm:pt modelId="{D4BA2065-1BC9-408E-AD54-67EB58C5AA64}">
      <dgm:prSet/>
      <dgm:spPr/>
      <dgm:t>
        <a:bodyPr/>
        <a:lstStyle/>
        <a:p>
          <a:r>
            <a:rPr lang="ru-RU" b="1"/>
            <a:t>Лизоци́м</a:t>
          </a:r>
          <a:r>
            <a:rPr lang="ru-RU" b="0"/>
            <a:t> - антибактериальный  фактор, разрушает клеточные стенки бактерий.</a:t>
          </a:r>
          <a:endParaRPr lang="en-US"/>
        </a:p>
      </dgm:t>
    </dgm:pt>
    <dgm:pt modelId="{C3309E2F-583D-4357-86E8-7CFA2CB82CBE}" type="parTrans" cxnId="{2348DC9A-48D8-4B50-97B7-839129435C7C}">
      <dgm:prSet/>
      <dgm:spPr/>
      <dgm:t>
        <a:bodyPr/>
        <a:lstStyle/>
        <a:p>
          <a:endParaRPr lang="en-US"/>
        </a:p>
      </dgm:t>
    </dgm:pt>
    <dgm:pt modelId="{65DFD2F3-60E3-4DE1-8FFD-6E5774C72F89}" type="sibTrans" cxnId="{2348DC9A-48D8-4B50-97B7-839129435C7C}">
      <dgm:prSet/>
      <dgm:spPr/>
      <dgm:t>
        <a:bodyPr/>
        <a:lstStyle/>
        <a:p>
          <a:endParaRPr lang="en-US"/>
        </a:p>
      </dgm:t>
    </dgm:pt>
    <dgm:pt modelId="{19C61D83-197D-406B-8D6D-401529C3A712}">
      <dgm:prSet/>
      <dgm:spPr/>
      <dgm:t>
        <a:bodyPr/>
        <a:lstStyle/>
        <a:p>
          <a:r>
            <a:rPr lang="ru-RU" b="1"/>
            <a:t>Муцин</a:t>
          </a:r>
          <a:r>
            <a:rPr lang="ru-RU" b="0"/>
            <a:t> - основной компонент, входящий в состав слизи.</a:t>
          </a:r>
          <a:endParaRPr lang="en-US"/>
        </a:p>
      </dgm:t>
    </dgm:pt>
    <dgm:pt modelId="{1838D628-739F-455C-BE9F-5757F112C3DD}" type="parTrans" cxnId="{14A59BA4-78CA-427D-B731-AF1432161724}">
      <dgm:prSet/>
      <dgm:spPr/>
      <dgm:t>
        <a:bodyPr/>
        <a:lstStyle/>
        <a:p>
          <a:endParaRPr lang="en-US"/>
        </a:p>
      </dgm:t>
    </dgm:pt>
    <dgm:pt modelId="{31AEC94A-438E-43A7-9F36-5A5F590A4EF5}" type="sibTrans" cxnId="{14A59BA4-78CA-427D-B731-AF1432161724}">
      <dgm:prSet/>
      <dgm:spPr/>
      <dgm:t>
        <a:bodyPr/>
        <a:lstStyle/>
        <a:p>
          <a:endParaRPr lang="en-US"/>
        </a:p>
      </dgm:t>
    </dgm:pt>
    <dgm:pt modelId="{5A96598C-D0DE-423B-99BD-9B2FC029292A}">
      <dgm:prSet/>
      <dgm:spPr/>
      <dgm:t>
        <a:bodyPr/>
        <a:lstStyle/>
        <a:p>
          <a:r>
            <a:rPr lang="ru-RU" b="0"/>
            <a:t>Иммуноглобулины. </a:t>
          </a:r>
          <a:endParaRPr lang="en-US"/>
        </a:p>
      </dgm:t>
    </dgm:pt>
    <dgm:pt modelId="{03CF7DFB-9CB4-4722-A121-FEBD4E77FA48}" type="parTrans" cxnId="{1B7823EC-6670-4F46-B898-F142ECB502B4}">
      <dgm:prSet/>
      <dgm:spPr/>
      <dgm:t>
        <a:bodyPr/>
        <a:lstStyle/>
        <a:p>
          <a:endParaRPr lang="en-US"/>
        </a:p>
      </dgm:t>
    </dgm:pt>
    <dgm:pt modelId="{CDF9C954-2DF6-4CBF-961F-6F6D40AD9FF7}" type="sibTrans" cxnId="{1B7823EC-6670-4F46-B898-F142ECB502B4}">
      <dgm:prSet/>
      <dgm:spPr/>
      <dgm:t>
        <a:bodyPr/>
        <a:lstStyle/>
        <a:p>
          <a:endParaRPr lang="en-US"/>
        </a:p>
      </dgm:t>
    </dgm:pt>
    <dgm:pt modelId="{10F69D40-7554-4BBE-A4A2-4B3F379E9BD5}" type="pres">
      <dgm:prSet presAssocID="{3BD36F76-60AD-43C9-9763-BD609AA538A8}" presName="linear" presStyleCnt="0">
        <dgm:presLayoutVars>
          <dgm:animLvl val="lvl"/>
          <dgm:resizeHandles val="exact"/>
        </dgm:presLayoutVars>
      </dgm:prSet>
      <dgm:spPr/>
    </dgm:pt>
    <dgm:pt modelId="{12829C4C-E242-4504-A1EB-C0D8B1854B30}" type="pres">
      <dgm:prSet presAssocID="{8C77A25A-F600-4B34-AB3F-6839B0D0952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D9DEE2C6-EB76-468A-B755-E80E3BB062FA}" type="pres">
      <dgm:prSet presAssocID="{BB19DE1F-6CC5-40B1-9586-2DD5A937DE40}" presName="spacer" presStyleCnt="0"/>
      <dgm:spPr/>
    </dgm:pt>
    <dgm:pt modelId="{A1D1E4CC-4408-4DFA-A2B1-808ECF164A46}" type="pres">
      <dgm:prSet presAssocID="{88E737EB-18F5-4E46-81CD-E1BB89317ABA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22EBF68C-CB19-422A-99D2-5F1AFFA80AB7}" type="pres">
      <dgm:prSet presAssocID="{61DB4A8A-6BA1-4B11-B5C0-498F11427CD3}" presName="spacer" presStyleCnt="0"/>
      <dgm:spPr/>
    </dgm:pt>
    <dgm:pt modelId="{5523A2A6-E46C-4FEB-B42B-7D068FE41C8B}" type="pres">
      <dgm:prSet presAssocID="{43901298-74B0-4208-B1DA-A2D66273444E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79944303-7B20-431C-A45B-B3E463A334DB}" type="pres">
      <dgm:prSet presAssocID="{72DC335B-8057-44E4-A9DC-F4CBE6313C57}" presName="spacer" presStyleCnt="0"/>
      <dgm:spPr/>
    </dgm:pt>
    <dgm:pt modelId="{EF2080A2-0AEF-44CC-A265-AA63D5327CB1}" type="pres">
      <dgm:prSet presAssocID="{5D6136EF-59B5-4E01-A091-21E5C296FBF1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07CDBC99-7A44-4512-B085-F9C98FAC8D9F}" type="pres">
      <dgm:prSet presAssocID="{92E5477B-F820-48C8-8592-35B999714301}" presName="spacer" presStyleCnt="0"/>
      <dgm:spPr/>
    </dgm:pt>
    <dgm:pt modelId="{E373C1DE-689D-43EB-8783-838E47149692}" type="pres">
      <dgm:prSet presAssocID="{793E0634-7226-4144-8D6B-7FD062A302C5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E8DF08FC-56FA-4F25-99F4-684FEE29B32D}" type="pres">
      <dgm:prSet presAssocID="{188BE9A4-304D-4752-B9B9-5E6B40EB2FF8}" presName="spacer" presStyleCnt="0"/>
      <dgm:spPr/>
    </dgm:pt>
    <dgm:pt modelId="{A53035F0-73F2-4B08-BD21-CD80ACD38874}" type="pres">
      <dgm:prSet presAssocID="{96478B3B-F66D-4AAC-9B1C-9D158D06718C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BDE76F6F-5FD6-445F-8CA4-5243432FCE77}" type="pres">
      <dgm:prSet presAssocID="{F285BA09-0FD9-4D17-9FF0-97ACF6E042D7}" presName="spacer" presStyleCnt="0"/>
      <dgm:spPr/>
    </dgm:pt>
    <dgm:pt modelId="{9C293D8F-47AC-4535-87D1-E90DB21E0FDA}" type="pres">
      <dgm:prSet presAssocID="{F21819D5-D345-444C-BD04-92283BB15A7B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6969A079-1172-423E-B0C0-537B5A9730FE}" type="pres">
      <dgm:prSet presAssocID="{45AB1315-A63F-4113-AB61-B691C14757D6}" presName="spacer" presStyleCnt="0"/>
      <dgm:spPr/>
    </dgm:pt>
    <dgm:pt modelId="{44EAA6C3-DFC5-4ADC-9D07-D24CB21AD975}" type="pres">
      <dgm:prSet presAssocID="{D4BA2065-1BC9-408E-AD54-67EB58C5AA64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CB26EEDC-BEEB-479E-B86A-95008F6EB3F7}" type="pres">
      <dgm:prSet presAssocID="{65DFD2F3-60E3-4DE1-8FFD-6E5774C72F89}" presName="spacer" presStyleCnt="0"/>
      <dgm:spPr/>
    </dgm:pt>
    <dgm:pt modelId="{42341B18-F166-4A76-8B71-02C57B7512A3}" type="pres">
      <dgm:prSet presAssocID="{19C61D83-197D-406B-8D6D-401529C3A712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B87E7A3C-8C29-4D4C-9E3C-F443CD476C51}" type="pres">
      <dgm:prSet presAssocID="{31AEC94A-438E-43A7-9F36-5A5F590A4EF5}" presName="spacer" presStyleCnt="0"/>
      <dgm:spPr/>
    </dgm:pt>
    <dgm:pt modelId="{50B1514A-BFF4-4F03-AC61-F02995C93E45}" type="pres">
      <dgm:prSet presAssocID="{5A96598C-D0DE-423B-99BD-9B2FC029292A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B41E0200-CE8A-4540-83E5-C89F3DCDEF9C}" type="presOf" srcId="{F21819D5-D345-444C-BD04-92283BB15A7B}" destId="{9C293D8F-47AC-4535-87D1-E90DB21E0FDA}" srcOrd="0" destOrd="0" presId="urn:microsoft.com/office/officeart/2005/8/layout/vList2"/>
    <dgm:cxn modelId="{C6650303-7859-4BD2-BA5E-2EBA9B79F6FE}" type="presOf" srcId="{43901298-74B0-4208-B1DA-A2D66273444E}" destId="{5523A2A6-E46C-4FEB-B42B-7D068FE41C8B}" srcOrd="0" destOrd="0" presId="urn:microsoft.com/office/officeart/2005/8/layout/vList2"/>
    <dgm:cxn modelId="{2702F209-982B-4858-8FE9-DE19318F2CA6}" srcId="{3BD36F76-60AD-43C9-9763-BD609AA538A8}" destId="{88E737EB-18F5-4E46-81CD-E1BB89317ABA}" srcOrd="1" destOrd="0" parTransId="{B1EF4FFA-EA27-4CBA-9DBD-F63F5A7942D6}" sibTransId="{61DB4A8A-6BA1-4B11-B5C0-498F11427CD3}"/>
    <dgm:cxn modelId="{69BCD112-1E09-4E2E-A87C-27F1EFEF4944}" type="presOf" srcId="{88E737EB-18F5-4E46-81CD-E1BB89317ABA}" destId="{A1D1E4CC-4408-4DFA-A2B1-808ECF164A46}" srcOrd="0" destOrd="0" presId="urn:microsoft.com/office/officeart/2005/8/layout/vList2"/>
    <dgm:cxn modelId="{91059313-3B46-49AE-959F-AF7B8AAED3D2}" type="presOf" srcId="{5A96598C-D0DE-423B-99BD-9B2FC029292A}" destId="{50B1514A-BFF4-4F03-AC61-F02995C93E45}" srcOrd="0" destOrd="0" presId="urn:microsoft.com/office/officeart/2005/8/layout/vList2"/>
    <dgm:cxn modelId="{875C7C15-E3F1-4FE0-8500-A4EAAF2416F5}" srcId="{3BD36F76-60AD-43C9-9763-BD609AA538A8}" destId="{F21819D5-D345-444C-BD04-92283BB15A7B}" srcOrd="6" destOrd="0" parTransId="{4093BDFC-03F6-46AB-81D7-87EF0EECEC45}" sibTransId="{45AB1315-A63F-4113-AB61-B691C14757D6}"/>
    <dgm:cxn modelId="{98083426-257F-4918-93DB-8A6483365322}" type="presOf" srcId="{19C61D83-197D-406B-8D6D-401529C3A712}" destId="{42341B18-F166-4A76-8B71-02C57B7512A3}" srcOrd="0" destOrd="0" presId="urn:microsoft.com/office/officeart/2005/8/layout/vList2"/>
    <dgm:cxn modelId="{B0CC4940-38DC-44BB-8614-22D341A5D260}" srcId="{3BD36F76-60AD-43C9-9763-BD609AA538A8}" destId="{96478B3B-F66D-4AAC-9B1C-9D158D06718C}" srcOrd="5" destOrd="0" parTransId="{DBB33BB2-6ACC-42AB-8F39-71BA2E341639}" sibTransId="{F285BA09-0FD9-4D17-9FF0-97ACF6E042D7}"/>
    <dgm:cxn modelId="{2348DC9A-48D8-4B50-97B7-839129435C7C}" srcId="{3BD36F76-60AD-43C9-9763-BD609AA538A8}" destId="{D4BA2065-1BC9-408E-AD54-67EB58C5AA64}" srcOrd="7" destOrd="0" parTransId="{C3309E2F-583D-4357-86E8-7CFA2CB82CBE}" sibTransId="{65DFD2F3-60E3-4DE1-8FFD-6E5774C72F89}"/>
    <dgm:cxn modelId="{E8914DA0-8DA8-448F-93C7-AE1B0F04E884}" srcId="{3BD36F76-60AD-43C9-9763-BD609AA538A8}" destId="{43901298-74B0-4208-B1DA-A2D66273444E}" srcOrd="2" destOrd="0" parTransId="{DF42FA3D-BFD3-4FEB-A401-FAEF82372DBE}" sibTransId="{72DC335B-8057-44E4-A9DC-F4CBE6313C57}"/>
    <dgm:cxn modelId="{14A59BA4-78CA-427D-B731-AF1432161724}" srcId="{3BD36F76-60AD-43C9-9763-BD609AA538A8}" destId="{19C61D83-197D-406B-8D6D-401529C3A712}" srcOrd="8" destOrd="0" parTransId="{1838D628-739F-455C-BE9F-5757F112C3DD}" sibTransId="{31AEC94A-438E-43A7-9F36-5A5F590A4EF5}"/>
    <dgm:cxn modelId="{F41B9EB2-1B58-45E7-8232-50486A98F36C}" type="presOf" srcId="{96478B3B-F66D-4AAC-9B1C-9D158D06718C}" destId="{A53035F0-73F2-4B08-BD21-CD80ACD38874}" srcOrd="0" destOrd="0" presId="urn:microsoft.com/office/officeart/2005/8/layout/vList2"/>
    <dgm:cxn modelId="{B5FF61B7-8F12-4C0F-9ACB-01180563AADD}" srcId="{3BD36F76-60AD-43C9-9763-BD609AA538A8}" destId="{793E0634-7226-4144-8D6B-7FD062A302C5}" srcOrd="4" destOrd="0" parTransId="{89D11014-0874-4C18-A315-BC10CBDECD3B}" sibTransId="{188BE9A4-304D-4752-B9B9-5E6B40EB2FF8}"/>
    <dgm:cxn modelId="{467475BC-24C7-4AAF-8ED6-710603C5ABE1}" srcId="{3BD36F76-60AD-43C9-9763-BD609AA538A8}" destId="{5D6136EF-59B5-4E01-A091-21E5C296FBF1}" srcOrd="3" destOrd="0" parTransId="{BEAA7FB7-706A-4EC3-8AC7-C5DB5820514A}" sibTransId="{92E5477B-F820-48C8-8592-35B999714301}"/>
    <dgm:cxn modelId="{B1A2CDBE-D23D-479A-AB74-671DC8855C53}" type="presOf" srcId="{8C77A25A-F600-4B34-AB3F-6839B0D0952C}" destId="{12829C4C-E242-4504-A1EB-C0D8B1854B30}" srcOrd="0" destOrd="0" presId="urn:microsoft.com/office/officeart/2005/8/layout/vList2"/>
    <dgm:cxn modelId="{68C843CF-4167-4EF9-82C6-6CBCB2CEBE51}" type="presOf" srcId="{D4BA2065-1BC9-408E-AD54-67EB58C5AA64}" destId="{44EAA6C3-DFC5-4ADC-9D07-D24CB21AD975}" srcOrd="0" destOrd="0" presId="urn:microsoft.com/office/officeart/2005/8/layout/vList2"/>
    <dgm:cxn modelId="{4BEA2DD5-A231-4927-9421-86421B17FC2D}" type="presOf" srcId="{3BD36F76-60AD-43C9-9763-BD609AA538A8}" destId="{10F69D40-7554-4BBE-A4A2-4B3F379E9BD5}" srcOrd="0" destOrd="0" presId="urn:microsoft.com/office/officeart/2005/8/layout/vList2"/>
    <dgm:cxn modelId="{6B3F6BDD-AF00-4A6B-9398-A8D94C6B21A0}" type="presOf" srcId="{5D6136EF-59B5-4E01-A091-21E5C296FBF1}" destId="{EF2080A2-0AEF-44CC-A265-AA63D5327CB1}" srcOrd="0" destOrd="0" presId="urn:microsoft.com/office/officeart/2005/8/layout/vList2"/>
    <dgm:cxn modelId="{AFBD24DE-3375-495F-B08B-413C99D77A4D}" srcId="{3BD36F76-60AD-43C9-9763-BD609AA538A8}" destId="{8C77A25A-F600-4B34-AB3F-6839B0D0952C}" srcOrd="0" destOrd="0" parTransId="{59A2ACB9-34B9-4D7D-B0C5-22767B77D964}" sibTransId="{BB19DE1F-6CC5-40B1-9586-2DD5A937DE40}"/>
    <dgm:cxn modelId="{6961B1E4-5DC1-40B0-B825-3458F3ADAC58}" type="presOf" srcId="{793E0634-7226-4144-8D6B-7FD062A302C5}" destId="{E373C1DE-689D-43EB-8783-838E47149692}" srcOrd="0" destOrd="0" presId="urn:microsoft.com/office/officeart/2005/8/layout/vList2"/>
    <dgm:cxn modelId="{1B7823EC-6670-4F46-B898-F142ECB502B4}" srcId="{3BD36F76-60AD-43C9-9763-BD609AA538A8}" destId="{5A96598C-D0DE-423B-99BD-9B2FC029292A}" srcOrd="9" destOrd="0" parTransId="{03CF7DFB-9CB4-4722-A121-FEBD4E77FA48}" sibTransId="{CDF9C954-2DF6-4CBF-961F-6F6D40AD9FF7}"/>
    <dgm:cxn modelId="{198A8B08-8311-4A54-B67C-B00FF37DC525}" type="presParOf" srcId="{10F69D40-7554-4BBE-A4A2-4B3F379E9BD5}" destId="{12829C4C-E242-4504-A1EB-C0D8B1854B30}" srcOrd="0" destOrd="0" presId="urn:microsoft.com/office/officeart/2005/8/layout/vList2"/>
    <dgm:cxn modelId="{955907CD-DBD1-41C6-926B-003B2A6A2861}" type="presParOf" srcId="{10F69D40-7554-4BBE-A4A2-4B3F379E9BD5}" destId="{D9DEE2C6-EB76-468A-B755-E80E3BB062FA}" srcOrd="1" destOrd="0" presId="urn:microsoft.com/office/officeart/2005/8/layout/vList2"/>
    <dgm:cxn modelId="{69045E2F-6FC8-41F7-B947-64088A347818}" type="presParOf" srcId="{10F69D40-7554-4BBE-A4A2-4B3F379E9BD5}" destId="{A1D1E4CC-4408-4DFA-A2B1-808ECF164A46}" srcOrd="2" destOrd="0" presId="urn:microsoft.com/office/officeart/2005/8/layout/vList2"/>
    <dgm:cxn modelId="{5C51A976-BBBE-46EF-B79F-C63738FB573B}" type="presParOf" srcId="{10F69D40-7554-4BBE-A4A2-4B3F379E9BD5}" destId="{22EBF68C-CB19-422A-99D2-5F1AFFA80AB7}" srcOrd="3" destOrd="0" presId="urn:microsoft.com/office/officeart/2005/8/layout/vList2"/>
    <dgm:cxn modelId="{80D3E2EB-1168-402B-951F-FBA3E0CF3619}" type="presParOf" srcId="{10F69D40-7554-4BBE-A4A2-4B3F379E9BD5}" destId="{5523A2A6-E46C-4FEB-B42B-7D068FE41C8B}" srcOrd="4" destOrd="0" presId="urn:microsoft.com/office/officeart/2005/8/layout/vList2"/>
    <dgm:cxn modelId="{6C5142CE-08E5-4F77-8A03-E85E49EB1C83}" type="presParOf" srcId="{10F69D40-7554-4BBE-A4A2-4B3F379E9BD5}" destId="{79944303-7B20-431C-A45B-B3E463A334DB}" srcOrd="5" destOrd="0" presId="urn:microsoft.com/office/officeart/2005/8/layout/vList2"/>
    <dgm:cxn modelId="{D4D86C8F-3280-4850-84AF-0D0F8DF206CF}" type="presParOf" srcId="{10F69D40-7554-4BBE-A4A2-4B3F379E9BD5}" destId="{EF2080A2-0AEF-44CC-A265-AA63D5327CB1}" srcOrd="6" destOrd="0" presId="urn:microsoft.com/office/officeart/2005/8/layout/vList2"/>
    <dgm:cxn modelId="{E84DAB24-2414-4B9D-AC07-655F7183AAAA}" type="presParOf" srcId="{10F69D40-7554-4BBE-A4A2-4B3F379E9BD5}" destId="{07CDBC99-7A44-4512-B085-F9C98FAC8D9F}" srcOrd="7" destOrd="0" presId="urn:microsoft.com/office/officeart/2005/8/layout/vList2"/>
    <dgm:cxn modelId="{15A20F23-D641-4047-A43B-A1FBF189E5E4}" type="presParOf" srcId="{10F69D40-7554-4BBE-A4A2-4B3F379E9BD5}" destId="{E373C1DE-689D-43EB-8783-838E47149692}" srcOrd="8" destOrd="0" presId="urn:microsoft.com/office/officeart/2005/8/layout/vList2"/>
    <dgm:cxn modelId="{629EDABB-B4E7-4DAF-9972-00001DA8116E}" type="presParOf" srcId="{10F69D40-7554-4BBE-A4A2-4B3F379E9BD5}" destId="{E8DF08FC-56FA-4F25-99F4-684FEE29B32D}" srcOrd="9" destOrd="0" presId="urn:microsoft.com/office/officeart/2005/8/layout/vList2"/>
    <dgm:cxn modelId="{2A702728-95B9-463B-9199-A36CA3431204}" type="presParOf" srcId="{10F69D40-7554-4BBE-A4A2-4B3F379E9BD5}" destId="{A53035F0-73F2-4B08-BD21-CD80ACD38874}" srcOrd="10" destOrd="0" presId="urn:microsoft.com/office/officeart/2005/8/layout/vList2"/>
    <dgm:cxn modelId="{B68FDEE6-1CF3-424C-92A4-451D86559A80}" type="presParOf" srcId="{10F69D40-7554-4BBE-A4A2-4B3F379E9BD5}" destId="{BDE76F6F-5FD6-445F-8CA4-5243432FCE77}" srcOrd="11" destOrd="0" presId="urn:microsoft.com/office/officeart/2005/8/layout/vList2"/>
    <dgm:cxn modelId="{EC690C30-53C9-420F-AADC-43C7E32BAAB1}" type="presParOf" srcId="{10F69D40-7554-4BBE-A4A2-4B3F379E9BD5}" destId="{9C293D8F-47AC-4535-87D1-E90DB21E0FDA}" srcOrd="12" destOrd="0" presId="urn:microsoft.com/office/officeart/2005/8/layout/vList2"/>
    <dgm:cxn modelId="{0D049409-81AB-4684-BBF3-CDA725FBEC25}" type="presParOf" srcId="{10F69D40-7554-4BBE-A4A2-4B3F379E9BD5}" destId="{6969A079-1172-423E-B0C0-537B5A9730FE}" srcOrd="13" destOrd="0" presId="urn:microsoft.com/office/officeart/2005/8/layout/vList2"/>
    <dgm:cxn modelId="{C1404B8F-FEF9-4415-90B3-E3B86F4B0F65}" type="presParOf" srcId="{10F69D40-7554-4BBE-A4A2-4B3F379E9BD5}" destId="{44EAA6C3-DFC5-4ADC-9D07-D24CB21AD975}" srcOrd="14" destOrd="0" presId="urn:microsoft.com/office/officeart/2005/8/layout/vList2"/>
    <dgm:cxn modelId="{AE80EC08-E791-4118-A01B-D81A72E9BDFA}" type="presParOf" srcId="{10F69D40-7554-4BBE-A4A2-4B3F379E9BD5}" destId="{CB26EEDC-BEEB-479E-B86A-95008F6EB3F7}" srcOrd="15" destOrd="0" presId="urn:microsoft.com/office/officeart/2005/8/layout/vList2"/>
    <dgm:cxn modelId="{F5A667AB-BE1E-4CBF-83A3-62FE14B1D2EB}" type="presParOf" srcId="{10F69D40-7554-4BBE-A4A2-4B3F379E9BD5}" destId="{42341B18-F166-4A76-8B71-02C57B7512A3}" srcOrd="16" destOrd="0" presId="urn:microsoft.com/office/officeart/2005/8/layout/vList2"/>
    <dgm:cxn modelId="{881B5A11-C468-4326-9F56-05B61049A459}" type="presParOf" srcId="{10F69D40-7554-4BBE-A4A2-4B3F379E9BD5}" destId="{B87E7A3C-8C29-4D4C-9E3C-F443CD476C51}" srcOrd="17" destOrd="0" presId="urn:microsoft.com/office/officeart/2005/8/layout/vList2"/>
    <dgm:cxn modelId="{BA21E3DA-600B-407B-A1D9-39C08B9B9F45}" type="presParOf" srcId="{10F69D40-7554-4BBE-A4A2-4B3F379E9BD5}" destId="{50B1514A-BFF4-4F03-AC61-F02995C93E45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29C4C-E242-4504-A1EB-C0D8B1854B30}">
      <dsp:nvSpPr>
        <dsp:cNvPr id="0" name=""/>
        <dsp:cNvSpPr/>
      </dsp:nvSpPr>
      <dsp:spPr>
        <a:xfrm>
          <a:off x="0" y="48659"/>
          <a:ext cx="3968747" cy="342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Состав слюны</a:t>
          </a:r>
          <a:endParaRPr lang="en-US" sz="900" kern="1200"/>
        </a:p>
      </dsp:txBody>
      <dsp:txXfrm>
        <a:off x="16706" y="65365"/>
        <a:ext cx="3935335" cy="308813"/>
      </dsp:txXfrm>
    </dsp:sp>
    <dsp:sp modelId="{A1D1E4CC-4408-4DFA-A2B1-808ECF164A46}">
      <dsp:nvSpPr>
        <dsp:cNvPr id="0" name=""/>
        <dsp:cNvSpPr/>
      </dsp:nvSpPr>
      <dsp:spPr>
        <a:xfrm>
          <a:off x="0" y="416804"/>
          <a:ext cx="3968747" cy="3422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/>
            <a:t>pH слабощелочная от 5,6 до 7,6.</a:t>
          </a:r>
          <a:endParaRPr lang="en-US" sz="900" kern="1200"/>
        </a:p>
      </dsp:txBody>
      <dsp:txXfrm>
        <a:off x="16706" y="433510"/>
        <a:ext cx="3935335" cy="308813"/>
      </dsp:txXfrm>
    </dsp:sp>
    <dsp:sp modelId="{5523A2A6-E46C-4FEB-B42B-7D068FE41C8B}">
      <dsp:nvSpPr>
        <dsp:cNvPr id="0" name=""/>
        <dsp:cNvSpPr/>
      </dsp:nvSpPr>
      <dsp:spPr>
        <a:xfrm>
          <a:off x="0" y="784949"/>
          <a:ext cx="3968747" cy="3422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/>
            <a:t>На 98% и более состоит из </a:t>
          </a:r>
          <a:r>
            <a:rPr lang="ru-RU" sz="900" b="1" kern="1200"/>
            <a:t>воды</a:t>
          </a:r>
          <a:r>
            <a:rPr lang="ru-RU" sz="900" b="0" kern="1200"/>
            <a:t>.   </a:t>
          </a:r>
          <a:endParaRPr lang="en-US" sz="900" kern="1200"/>
        </a:p>
      </dsp:txBody>
      <dsp:txXfrm>
        <a:off x="16706" y="801655"/>
        <a:ext cx="3935335" cy="308813"/>
      </dsp:txXfrm>
    </dsp:sp>
    <dsp:sp modelId="{EF2080A2-0AEF-44CC-A265-AA63D5327CB1}">
      <dsp:nvSpPr>
        <dsp:cNvPr id="0" name=""/>
        <dsp:cNvSpPr/>
      </dsp:nvSpPr>
      <dsp:spPr>
        <a:xfrm>
          <a:off x="0" y="1153094"/>
          <a:ext cx="3968747" cy="3422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Ферментов</a:t>
          </a:r>
          <a:r>
            <a:rPr lang="ru-RU" sz="900" b="0" kern="1200"/>
            <a:t>. Основными ферментами слюны являются </a:t>
          </a:r>
          <a:r>
            <a:rPr lang="ru-RU" sz="900" b="1" kern="1200"/>
            <a:t>амилаза</a:t>
          </a:r>
          <a:r>
            <a:rPr lang="ru-RU" sz="900" b="0" kern="1200"/>
            <a:t>, осуществляющая гидролиз полисахаридов до ди- и моносахаридов, и </a:t>
          </a:r>
          <a:endParaRPr lang="en-US" sz="900" kern="1200"/>
        </a:p>
      </dsp:txBody>
      <dsp:txXfrm>
        <a:off x="16706" y="1169800"/>
        <a:ext cx="3935335" cy="308813"/>
      </dsp:txXfrm>
    </dsp:sp>
    <dsp:sp modelId="{E373C1DE-689D-43EB-8783-838E47149692}">
      <dsp:nvSpPr>
        <dsp:cNvPr id="0" name=""/>
        <dsp:cNvSpPr/>
      </dsp:nvSpPr>
      <dsp:spPr>
        <a:xfrm>
          <a:off x="0" y="1521239"/>
          <a:ext cx="3968747" cy="3422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/>
            <a:t>α-</a:t>
          </a:r>
          <a:r>
            <a:rPr lang="ru-RU" sz="900" b="1" kern="1200"/>
            <a:t>гликозидаза</a:t>
          </a:r>
          <a:r>
            <a:rPr lang="ru-RU" sz="900" b="0" kern="1200"/>
            <a:t>, или </a:t>
          </a:r>
          <a:r>
            <a:rPr lang="ru-RU" sz="900" b="1" kern="1200"/>
            <a:t>мальтаза</a:t>
          </a:r>
          <a:r>
            <a:rPr lang="ru-RU" sz="900" b="0" kern="1200"/>
            <a:t>, расщепляющая дисахариды мальтозу и сахарозу до глюкозы . В слюне обнаружены также </a:t>
          </a:r>
          <a:endParaRPr lang="en-US" sz="900" kern="1200"/>
        </a:p>
      </dsp:txBody>
      <dsp:txXfrm>
        <a:off x="16706" y="1537945"/>
        <a:ext cx="3935335" cy="308813"/>
      </dsp:txXfrm>
    </dsp:sp>
    <dsp:sp modelId="{A53035F0-73F2-4B08-BD21-CD80ACD38874}">
      <dsp:nvSpPr>
        <dsp:cNvPr id="0" name=""/>
        <dsp:cNvSpPr/>
      </dsp:nvSpPr>
      <dsp:spPr>
        <a:xfrm>
          <a:off x="0" y="1889384"/>
          <a:ext cx="3968747" cy="3422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протеиназы, </a:t>
          </a:r>
          <a:endParaRPr lang="en-US" sz="900" kern="1200"/>
        </a:p>
      </dsp:txBody>
      <dsp:txXfrm>
        <a:off x="16706" y="1906090"/>
        <a:ext cx="3935335" cy="308813"/>
      </dsp:txXfrm>
    </dsp:sp>
    <dsp:sp modelId="{9C293D8F-47AC-4535-87D1-E90DB21E0FDA}">
      <dsp:nvSpPr>
        <dsp:cNvPr id="0" name=""/>
        <dsp:cNvSpPr/>
      </dsp:nvSpPr>
      <dsp:spPr>
        <a:xfrm>
          <a:off x="0" y="2257529"/>
          <a:ext cx="3968747" cy="3422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липазы. </a:t>
          </a:r>
          <a:r>
            <a:rPr lang="ru-RU" sz="900" b="0" kern="1200"/>
            <a:t> </a:t>
          </a:r>
          <a:endParaRPr lang="en-US" sz="900" kern="1200"/>
        </a:p>
      </dsp:txBody>
      <dsp:txXfrm>
        <a:off x="16706" y="2274235"/>
        <a:ext cx="3935335" cy="308813"/>
      </dsp:txXfrm>
    </dsp:sp>
    <dsp:sp modelId="{44EAA6C3-DFC5-4ADC-9D07-D24CB21AD975}">
      <dsp:nvSpPr>
        <dsp:cNvPr id="0" name=""/>
        <dsp:cNvSpPr/>
      </dsp:nvSpPr>
      <dsp:spPr>
        <a:xfrm>
          <a:off x="0" y="2625674"/>
          <a:ext cx="3968747" cy="3422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Лизоци́м</a:t>
          </a:r>
          <a:r>
            <a:rPr lang="ru-RU" sz="900" b="0" kern="1200"/>
            <a:t> - антибактериальный  фактор, разрушает клеточные стенки бактерий.</a:t>
          </a:r>
          <a:endParaRPr lang="en-US" sz="900" kern="1200"/>
        </a:p>
      </dsp:txBody>
      <dsp:txXfrm>
        <a:off x="16706" y="2642380"/>
        <a:ext cx="3935335" cy="308813"/>
      </dsp:txXfrm>
    </dsp:sp>
    <dsp:sp modelId="{42341B18-F166-4A76-8B71-02C57B7512A3}">
      <dsp:nvSpPr>
        <dsp:cNvPr id="0" name=""/>
        <dsp:cNvSpPr/>
      </dsp:nvSpPr>
      <dsp:spPr>
        <a:xfrm>
          <a:off x="0" y="2993819"/>
          <a:ext cx="3968747" cy="3422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/>
            <a:t>Муцин</a:t>
          </a:r>
          <a:r>
            <a:rPr lang="ru-RU" sz="900" b="0" kern="1200"/>
            <a:t> - основной компонент, входящий в состав слизи.</a:t>
          </a:r>
          <a:endParaRPr lang="en-US" sz="900" kern="1200"/>
        </a:p>
      </dsp:txBody>
      <dsp:txXfrm>
        <a:off x="16706" y="3010525"/>
        <a:ext cx="3935335" cy="308813"/>
      </dsp:txXfrm>
    </dsp:sp>
    <dsp:sp modelId="{50B1514A-BFF4-4F03-AC61-F02995C93E45}">
      <dsp:nvSpPr>
        <dsp:cNvPr id="0" name=""/>
        <dsp:cNvSpPr/>
      </dsp:nvSpPr>
      <dsp:spPr>
        <a:xfrm>
          <a:off x="0" y="3361964"/>
          <a:ext cx="3968747" cy="3422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/>
            <a:t>Иммуноглобулины. </a:t>
          </a:r>
          <a:endParaRPr lang="en-US" sz="900" kern="1200"/>
        </a:p>
      </dsp:txBody>
      <dsp:txXfrm>
        <a:off x="16706" y="3378670"/>
        <a:ext cx="3935335" cy="308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strike="noStrike"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strike="noStrike">
                <a:latin typeface="Arial"/>
                <a:ea typeface="Arial"/>
                <a:cs typeface="Arial"/>
                <a:sym typeface="Arial"/>
              </a:rPr>
              <a:t>Справка: молочные зубы.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6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6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1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3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5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6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7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7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7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7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7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9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2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4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6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6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7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7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8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8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8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68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8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9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7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3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7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7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75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7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7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77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7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7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78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79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79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79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9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79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3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8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8"/>
          <p:cNvGrpSpPr/>
          <p:nvPr/>
        </p:nvGrpSpPr>
        <p:grpSpPr>
          <a:xfrm>
            <a:off x="-28988" y="-16676"/>
            <a:ext cx="9197689" cy="1085991"/>
            <a:chOff x="-28988" y="-16676"/>
            <a:chExt cx="9197689" cy="1085991"/>
          </a:xfrm>
        </p:grpSpPr>
        <p:sp>
          <p:nvSpPr>
            <p:cNvPr id="13" name="Google Shape;13;p28"/>
            <p:cNvSpPr/>
            <p:nvPr/>
          </p:nvSpPr>
          <p:spPr>
            <a:xfrm rot="-1644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 cap="flat" cmpd="sng">
              <a:solidFill>
                <a:srgbClr val="09B7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8"/>
            <p:cNvSpPr/>
            <p:nvPr/>
          </p:nvSpPr>
          <p:spPr>
            <a:xfrm rot="-1644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rgbClr val="0F6F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8"/>
          <p:cNvSpPr txBox="1"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body" idx="1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ftr" idx="11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ldNum" idx="12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0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30"/>
          <p:cNvGrpSpPr/>
          <p:nvPr/>
        </p:nvGrpSpPr>
        <p:grpSpPr>
          <a:xfrm>
            <a:off x="-28988" y="-16676"/>
            <a:ext cx="9197689" cy="1085991"/>
            <a:chOff x="-28988" y="-16676"/>
            <a:chExt cx="9197689" cy="1085991"/>
          </a:xfrm>
        </p:grpSpPr>
        <p:sp>
          <p:nvSpPr>
            <p:cNvPr id="72" name="Google Shape;72;p30"/>
            <p:cNvSpPr/>
            <p:nvPr/>
          </p:nvSpPr>
          <p:spPr>
            <a:xfrm rot="-1644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 cap="flat" cmpd="sng">
              <a:solidFill>
                <a:srgbClr val="09B7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0"/>
            <p:cNvSpPr/>
            <p:nvPr/>
          </p:nvSpPr>
          <p:spPr>
            <a:xfrm rot="-1644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rgbClr val="0F6F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30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ftr" idx="11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130;p32"/>
          <p:cNvGrpSpPr/>
          <p:nvPr/>
        </p:nvGrpSpPr>
        <p:grpSpPr>
          <a:xfrm>
            <a:off x="-28988" y="-16676"/>
            <a:ext cx="9197689" cy="1085991"/>
            <a:chOff x="-28988" y="-16676"/>
            <a:chExt cx="9197689" cy="1085991"/>
          </a:xfrm>
        </p:grpSpPr>
        <p:sp>
          <p:nvSpPr>
            <p:cNvPr id="131" name="Google Shape;131;p32"/>
            <p:cNvSpPr/>
            <p:nvPr/>
          </p:nvSpPr>
          <p:spPr>
            <a:xfrm rot="-164400">
              <a:off x="-18720" y="201960"/>
              <a:ext cx="9162720" cy="648720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 cap="flat" cmpd="sng">
              <a:solidFill>
                <a:srgbClr val="09B7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2"/>
            <p:cNvSpPr/>
            <p:nvPr/>
          </p:nvSpPr>
          <p:spPr>
            <a:xfrm rot="-164400">
              <a:off x="-14040" y="275400"/>
              <a:ext cx="9175320" cy="529920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rgbClr val="0F6F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body" idx="2"/>
          </p:nvPr>
        </p:nvSpPr>
        <p:spPr>
          <a:xfrm>
            <a:off x="4648320" y="1920240"/>
            <a:ext cx="4038120" cy="443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ftr" idx="11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sldNum" idx="12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7" name="Rectangle 24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Arc 25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Google Shape;242;p1"/>
          <p:cNvSpPr txBox="1"/>
          <p:nvPr/>
        </p:nvSpPr>
        <p:spPr>
          <a:xfrm>
            <a:off x="3028950" y="1939159"/>
            <a:ext cx="5733470" cy="275108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endParaRPr lang="en-US" sz="5100" b="0" i="0" u="none" strike="noStrike" kern="1200" cap="none">
              <a:solidFill>
                <a:schemeClr val="tx1"/>
              </a:solidFill>
              <a:latin typeface="+mj-lt"/>
              <a:ea typeface="+mj-ea"/>
              <a:cs typeface="+mj-cs"/>
              <a:sym typeface="Constantia"/>
            </a:endParaRPr>
          </a:p>
          <a:p>
            <a:pPr marL="0" marR="0" lvl="0" indent="0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Пищеварение в ротовой полости</a:t>
            </a:r>
            <a:endParaRPr lang="en-US" sz="5100" b="0" i="0" u="none" strike="noStrike" kern="1200" cap="none">
              <a:solidFill>
                <a:schemeClr val="tx1"/>
              </a:solidFill>
              <a:latin typeface="+mj-lt"/>
              <a:ea typeface="+mj-ea"/>
              <a:cs typeface="+mj-cs"/>
              <a:sym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120" y="1143000"/>
            <a:ext cx="7561080" cy="489744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0"/>
          <p:cNvSpPr/>
          <p:nvPr/>
        </p:nvSpPr>
        <p:spPr>
          <a:xfrm>
            <a:off x="879840" y="466560"/>
            <a:ext cx="7396920" cy="581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Заболевания зубов и полости рта</a:t>
            </a:r>
            <a:endParaRPr sz="3200" b="0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Rectangle 34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2" name="Freeform: Shape 35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: Shape 35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0" name="Isosceles Triangle 35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4" name="Google Shape;344;p12"/>
          <p:cNvPicPr preferRelativeResize="0"/>
          <p:nvPr/>
        </p:nvPicPr>
        <p:blipFill rotWithShape="1">
          <a:blip r:embed="rId3"/>
          <a:srcRect t="43757" b="-598"/>
          <a:stretch/>
        </p:blipFill>
        <p:spPr>
          <a:xfrm>
            <a:off x="1104847" y="643467"/>
            <a:ext cx="6934305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Isosceles Triangle 36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Google Shape;343;p12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4648320" y="1920240"/>
            <a:ext cx="4038120" cy="443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0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35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2" name="Rectangle 36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Isosceles Triangle 36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1" name="Google Shape;351;p13"/>
          <p:cNvPicPr preferRelativeResize="0"/>
          <p:nvPr/>
        </p:nvPicPr>
        <p:blipFill rotWithShape="1">
          <a:blip r:embed="rId3"/>
          <a:stretch/>
        </p:blipFill>
        <p:spPr>
          <a:xfrm>
            <a:off x="857956" y="643467"/>
            <a:ext cx="7428086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3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2" name="Rectangle 36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Google Shape;356;p14"/>
          <p:cNvSpPr/>
          <p:nvPr/>
        </p:nvSpPr>
        <p:spPr>
          <a:xfrm>
            <a:off x="835357" y="2960716"/>
            <a:ext cx="3027251" cy="23876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0" strike="noStrike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Слюнные железы</a:t>
            </a: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9" name="Rectangle 36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7" name="Google Shape;357;p14"/>
          <p:cNvPicPr preferRelativeResize="0"/>
          <p:nvPr/>
        </p:nvPicPr>
        <p:blipFill rotWithShape="1">
          <a:blip r:embed="rId3"/>
          <a:stretch/>
        </p:blipFill>
        <p:spPr>
          <a:xfrm>
            <a:off x="4441869" y="1323623"/>
            <a:ext cx="4152000" cy="41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2" name="Rectangle 38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" name="Picture 377" descr="Портрет белки на дереве">
            <a:extLst>
              <a:ext uri="{FF2B5EF4-FFF2-40B4-BE49-F238E27FC236}">
                <a16:creationId xmlns:a16="http://schemas.microsoft.com/office/drawing/2014/main" id="{C0265248-CE4B-08D2-38F9-4DD412D199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37" r="30778" b="10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76" name="Google Shape;376;p16"/>
          <p:cNvSpPr txBox="1"/>
          <p:nvPr/>
        </p:nvSpPr>
        <p:spPr>
          <a:xfrm>
            <a:off x="4885341" y="2333297"/>
            <a:ext cx="3630007" cy="384366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Существует</a:t>
            </a:r>
            <a:r>
              <a:rPr lang="en-US" sz="17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7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три</a:t>
            </a:r>
            <a:r>
              <a:rPr lang="en-US" sz="17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7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основные</a:t>
            </a:r>
            <a:r>
              <a:rPr lang="en-US" sz="17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7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группы</a:t>
            </a: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 </a:t>
            </a:r>
            <a:endParaRPr lang="ru-RU">
              <a:ea typeface="+mn-ea"/>
              <a:cs typeface="+mn-cs"/>
            </a:endParaRPr>
          </a:p>
          <a:p>
            <a:pPr marL="0" marR="0" lvl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</a:pPr>
            <a:r>
              <a:rPr lang="en-US" sz="17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пищеварительных</a:t>
            </a:r>
            <a:r>
              <a:rPr lang="en-US" sz="17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7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ферментов</a:t>
            </a:r>
            <a:r>
              <a:rPr lang="en-US" sz="17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:</a:t>
            </a:r>
            <a:endParaRPr lang="en-US" sz="1700" b="0" strike="noStrike" kern="1200">
              <a:solidFill>
                <a:schemeClr val="tx1"/>
              </a:solidFill>
              <a:latin typeface="+mn-lt"/>
              <a:ea typeface="+mn-ea"/>
            </a:endParaRPr>
          </a:p>
          <a:p>
            <a:pPr marL="45720" marR="0" lvl="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</a:pPr>
            <a:endParaRPr lang="en-US" sz="1700" b="0" strike="noStrike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700" b="1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Протеазы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-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расщепляющие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700" b="1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белки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ферменты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;</a:t>
            </a:r>
            <a:endParaRPr lang="en-US" sz="1700" b="0" strike="noStrike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700" b="1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Липазы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-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расщепляющие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700" b="1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жиры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ферменты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; </a:t>
            </a:r>
            <a:endParaRPr lang="en-US" sz="1700" b="0" strike="noStrike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700" b="1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Амилазы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-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расщепляющие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 </a:t>
            </a:r>
            <a:r>
              <a:rPr lang="en-US" sz="1700" b="1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углеводы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 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ферменты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.</a:t>
            </a:r>
            <a:endParaRPr lang="en-US" sz="1700" b="0" strike="noStrike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383">
            <a:extLst>
              <a:ext uri="{FF2B5EF4-FFF2-40B4-BE49-F238E27FC236}">
                <a16:creationId xmlns:a16="http://schemas.microsoft.com/office/drawing/2014/main" id="{96727C57-7E53-C645-8865-073FB5910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5" r="32441" b="-10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383" name="Google Shape;381;p17">
            <a:extLst>
              <a:ext uri="{FF2B5EF4-FFF2-40B4-BE49-F238E27FC236}">
                <a16:creationId xmlns:a16="http://schemas.microsoft.com/office/drawing/2014/main" id="{4A92AD93-8633-9FC8-DFD1-DFF9A7DF5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588085"/>
              </p:ext>
            </p:extLst>
          </p:nvPr>
        </p:nvGraphicFramePr>
        <p:xfrm>
          <a:off x="4813300" y="2614612"/>
          <a:ext cx="3968747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3" name="Rectangle 39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Google Shape;386;p18"/>
          <p:cNvSpPr txBox="1"/>
          <p:nvPr/>
        </p:nvSpPr>
        <p:spPr>
          <a:xfrm>
            <a:off x="4885341" y="365125"/>
            <a:ext cx="3630007" cy="180730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strike="noStrike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Функции слюны</a:t>
            </a:r>
            <a:endParaRPr lang="en-US" sz="4400" b="0" strike="noStrike" kern="1200">
              <a:solidFill>
                <a:schemeClr val="tx1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389" name="Picture 388" descr="Молекулы">
            <a:extLst>
              <a:ext uri="{FF2B5EF4-FFF2-40B4-BE49-F238E27FC236}">
                <a16:creationId xmlns:a16="http://schemas.microsoft.com/office/drawing/2014/main" id="{6E62FB7A-A394-E6D2-FADB-903758103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32" r="19284" b="-3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87" name="Google Shape;387;p18"/>
          <p:cNvSpPr txBox="1"/>
          <p:nvPr/>
        </p:nvSpPr>
        <p:spPr>
          <a:xfrm>
            <a:off x="4885341" y="2333297"/>
            <a:ext cx="3630007" cy="384366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27432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Слюна </a:t>
            </a:r>
            <a:r>
              <a:rPr lang="en-US" sz="11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смачивает</a:t>
            </a: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полость рта и пережёванную пищу.</a:t>
            </a:r>
            <a:endParaRPr lang="en-US" sz="11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способствуя </a:t>
            </a:r>
            <a:r>
              <a:rPr lang="en-US" sz="11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артикуляции</a:t>
            </a: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  <a:endParaRPr lang="en-US" sz="11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обеспечивает восприятие </a:t>
            </a:r>
            <a:r>
              <a:rPr lang="en-US" sz="11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вкусовых</a:t>
            </a: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ощущений.</a:t>
            </a:r>
            <a:endParaRPr lang="en-US" sz="11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Склеивание пищевого кома </a:t>
            </a:r>
            <a:endParaRPr lang="en-US" sz="11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Под действием ферментов слюны в ротовой полости начинается </a:t>
            </a:r>
            <a:r>
              <a:rPr lang="en-US" sz="11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переваривание углеводов</a:t>
            </a: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.</a:t>
            </a:r>
            <a:endParaRPr lang="en-US" sz="11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Кроме того, слюна очищает полость рта, обладает </a:t>
            </a:r>
            <a:r>
              <a:rPr lang="en-US" sz="11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бактерицидным действием</a:t>
            </a: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, предохраняет от повреждения зубы. </a:t>
            </a:r>
            <a:endParaRPr lang="en-US" sz="11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Слюна обладает защитной функцией, очищая зубы и слизистую оболочку полости рта от бактерий и продуктов их метаболизма, остатков пищи, детрита.</a:t>
            </a:r>
            <a:endParaRPr lang="en-US" sz="11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100" b="0" i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Слюна как основной источник поступления в эмаль зуба кальция, фосфора и других минеральных элементов влияет на ее физические и химические свойства, в т.ч. на резистентность к кариесу. </a:t>
            </a:r>
            <a:endParaRPr lang="en-US" sz="11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1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endParaRPr lang="en-US" sz="11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8" name="Rectangle 397">
            <a:extLst>
              <a:ext uri="{FF2B5EF4-FFF2-40B4-BE49-F238E27FC236}">
                <a16:creationId xmlns:a16="http://schemas.microsoft.com/office/drawing/2014/main" id="{A0339EE9-5436-4860-BBFC-7CD7C9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Freeform: Shape 399">
            <a:extLst>
              <a:ext uri="{FF2B5EF4-FFF2-40B4-BE49-F238E27FC236}">
                <a16:creationId xmlns:a16="http://schemas.microsoft.com/office/drawing/2014/main" id="{AA770EBD-5B77-46EC-BF58-EF27ACD6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1" y="0"/>
            <a:ext cx="5653279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2" name="Google Shape;392;p19"/>
          <p:cNvSpPr txBox="1"/>
          <p:nvPr/>
        </p:nvSpPr>
        <p:spPr>
          <a:xfrm>
            <a:off x="679113" y="1065749"/>
            <a:ext cx="2811607" cy="472650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b="1" strike="noStrike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Секреция слюны</a:t>
            </a:r>
            <a:endParaRPr lang="en-US" sz="4100" b="0" strike="noStrike" kern="1200">
              <a:solidFill>
                <a:schemeClr val="tx1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3" name="Google Shape;393;p19"/>
          <p:cNvSpPr txBox="1"/>
          <p:nvPr/>
        </p:nvSpPr>
        <p:spPr>
          <a:xfrm>
            <a:off x="4800600" y="713313"/>
            <a:ext cx="3714750" cy="543137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27432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В норме у взрослого человека за сутки выделяется до 2 л слюны.  </a:t>
            </a:r>
            <a:endParaRPr lang="en-US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Слюноотделение находится под контролем </a:t>
            </a:r>
            <a:r>
              <a:rPr lang="en-US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вегетативной нервной системы. </a:t>
            </a:r>
            <a:endParaRPr lang="en-US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Центры слюноотделения располагаются в </a:t>
            </a:r>
            <a:r>
              <a:rPr lang="en-US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продолговатом</a:t>
            </a:r>
            <a:r>
              <a:rPr lang="en-US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мозге. </a:t>
            </a:r>
            <a:endParaRPr lang="en-US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Стимуляция </a:t>
            </a:r>
            <a:r>
              <a:rPr lang="en-US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парасимпатических</a:t>
            </a:r>
            <a:r>
              <a:rPr lang="en-US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окончаний вызывает образование большого количества слюны с низким содержанием белка. </a:t>
            </a:r>
            <a:endParaRPr lang="en-US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Наоборот, </a:t>
            </a:r>
            <a:r>
              <a:rPr lang="en-US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симпатическая</a:t>
            </a:r>
            <a:r>
              <a:rPr lang="en-US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стимуляция приводит к секреции малого количества вязкой слюны. </a:t>
            </a:r>
            <a:endParaRPr lang="en-US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Отделение слюны уменьшается при стрессе, испуге или обезвоживании и практически прекращается во время сна и наркоза. </a:t>
            </a:r>
            <a:endParaRPr lang="en-US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Усиление выделения слюны происходит при действии обонятельных и вкусовых стимулов, а также вследствие механического раздражения крупными частицами пищи и при жевании.</a:t>
            </a:r>
            <a:endParaRPr lang="en-US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/>
          <p:nvPr/>
        </p:nvSpPr>
        <p:spPr>
          <a:xfrm>
            <a:off x="467640" y="189000"/>
            <a:ext cx="8229240" cy="719280"/>
          </a:xfrm>
          <a:prstGeom prst="rect">
            <a:avLst/>
          </a:prstGeom>
          <a:solidFill>
            <a:srgbClr val="FFFFE5"/>
          </a:solidFill>
          <a:ln>
            <a:noFill/>
          </a:ln>
        </p:spPr>
        <p:txBody>
          <a:bodyPr spcFirstLastPara="1" wrap="square" lIns="0" tIns="45000" rIns="0" bIns="0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strike="noStrike">
                <a:solidFill>
                  <a:srgbClr val="303913"/>
                </a:solidFill>
                <a:latin typeface="Calibri"/>
                <a:ea typeface="Calibri"/>
                <a:cs typeface="Calibri"/>
                <a:sym typeface="Calibri"/>
              </a:rPr>
              <a:t>Расщепление   крахмала</a:t>
            </a:r>
            <a:endParaRPr sz="4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0"/>
          <p:cNvSpPr txBox="1"/>
          <p:nvPr/>
        </p:nvSpPr>
        <p:spPr>
          <a:xfrm>
            <a:off x="324000" y="4132800"/>
            <a:ext cx="813564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274320" marR="0" lvl="0" indent="-2739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303913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       </a:t>
            </a:r>
            <a:r>
              <a:rPr lang="ru-RU" sz="2800" b="1" strike="noStrike">
                <a:solidFill>
                  <a:srgbClr val="303913"/>
                </a:solidFill>
                <a:latin typeface="Constantia"/>
                <a:ea typeface="Constantia"/>
                <a:cs typeface="Constantia"/>
                <a:sym typeface="Constantia"/>
              </a:rPr>
              <a:t>Амилаза</a:t>
            </a:r>
            <a:endParaRPr sz="2800" b="0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3960" algn="l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None/>
            </a:pPr>
            <a:r>
              <a:rPr lang="ru-RU" sz="2800" b="0" strike="noStrike">
                <a:solidFill>
                  <a:srgbClr val="303913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lang="ru-RU" sz="2400" b="1" strike="noStrike">
                <a:solidFill>
                  <a:srgbClr val="303913"/>
                </a:solidFill>
                <a:latin typeface="Calibri"/>
                <a:ea typeface="Calibri"/>
                <a:cs typeface="Calibri"/>
                <a:sym typeface="Calibri"/>
              </a:rPr>
              <a:t>Крахмал</a:t>
            </a:r>
            <a:r>
              <a:rPr lang="ru-RU" sz="2400" b="0" strike="noStrike">
                <a:solidFill>
                  <a:srgbClr val="303913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ru-RU" sz="2400" b="1" strike="noStrike">
                <a:solidFill>
                  <a:srgbClr val="303913"/>
                </a:solidFill>
                <a:latin typeface="Calibri"/>
                <a:ea typeface="Calibri"/>
                <a:cs typeface="Calibri"/>
                <a:sym typeface="Calibri"/>
              </a:rPr>
              <a:t>Солодовый сахар                      Глюкоза</a:t>
            </a:r>
            <a:endParaRPr sz="2400" b="0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3960" algn="l" rtl="0">
              <a:lnSpc>
                <a:spcPct val="9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3960" algn="l" rtl="0">
              <a:lnSpc>
                <a:spcPct val="9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3960" algn="l" rtl="0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None/>
            </a:pPr>
            <a:r>
              <a:rPr lang="ru-RU" sz="2400" b="0" strike="noStrike">
                <a:solidFill>
                  <a:srgbClr val="30391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ru-RU" sz="3200" b="1" strike="noStrike">
                <a:solidFill>
                  <a:srgbClr val="303913"/>
                </a:solidFill>
                <a:latin typeface="Constantia"/>
                <a:ea typeface="Constantia"/>
                <a:cs typeface="Constantia"/>
                <a:sym typeface="Constantia"/>
              </a:rPr>
              <a:t>t = 37-38 ˚C,         </a:t>
            </a:r>
            <a:r>
              <a:rPr lang="ru-RU" sz="2800" b="1" strike="noStrike">
                <a:solidFill>
                  <a:srgbClr val="303913"/>
                </a:solidFill>
                <a:latin typeface="Constantia"/>
                <a:ea typeface="Constantia"/>
                <a:cs typeface="Constantia"/>
                <a:sym typeface="Constantia"/>
              </a:rPr>
              <a:t>Среда – слабощелочная</a:t>
            </a:r>
            <a:endParaRPr sz="2800" b="0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396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400" name="Google Shape;40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40" y="1196640"/>
            <a:ext cx="4896720" cy="343332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0"/>
          <p:cNvSpPr/>
          <p:nvPr/>
        </p:nvSpPr>
        <p:spPr>
          <a:xfrm>
            <a:off x="1979640" y="4725000"/>
            <a:ext cx="1007640" cy="270720"/>
          </a:xfrm>
          <a:prstGeom prst="rightArrow">
            <a:avLst>
              <a:gd name="adj1" fmla="val 50000"/>
              <a:gd name="adj2" fmla="val 233456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>
            <a:off x="5652000" y="4797000"/>
            <a:ext cx="1007640" cy="270720"/>
          </a:xfrm>
          <a:prstGeom prst="rightArrow">
            <a:avLst>
              <a:gd name="adj1" fmla="val 50000"/>
              <a:gd name="adj2" fmla="val 233456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" name="Rectangle 412">
            <a:extLst>
              <a:ext uri="{FF2B5EF4-FFF2-40B4-BE49-F238E27FC236}">
                <a16:creationId xmlns:a16="http://schemas.microsoft.com/office/drawing/2014/main" id="{C73035C9-93C9-4A1C-B191-8129054EC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Freeform: Shape 414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66858" y="1204508"/>
            <a:ext cx="3850317" cy="4903967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7" name="Google Shape;407;p21"/>
          <p:cNvSpPr txBox="1"/>
          <p:nvPr/>
        </p:nvSpPr>
        <p:spPr>
          <a:xfrm>
            <a:off x="5915771" y="2248263"/>
            <a:ext cx="2826688" cy="160616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strike="noStrike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Схема акта глотания</a:t>
            </a:r>
            <a:endParaRPr lang="en-US" sz="3800" b="0" strike="noStrike" kern="1200">
              <a:solidFill>
                <a:schemeClr val="tx1"/>
              </a:solidFill>
              <a:latin typeface="+mj-lt"/>
              <a:ea typeface="+mj-ea"/>
              <a:cs typeface="+mj-cs"/>
              <a:sym typeface="Constantia"/>
            </a:endParaRPr>
          </a:p>
        </p:txBody>
      </p:sp>
      <p:pic>
        <p:nvPicPr>
          <p:cNvPr id="408" name="Google Shape;408;p21"/>
          <p:cNvPicPr preferRelativeResize="0"/>
          <p:nvPr/>
        </p:nvPicPr>
        <p:blipFill rotWithShape="1">
          <a:blip r:embed="rId3"/>
          <a:stretch/>
        </p:blipFill>
        <p:spPr>
          <a:xfrm>
            <a:off x="479065" y="2269278"/>
            <a:ext cx="3278366" cy="2319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4" name="Rectangle 253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Google Shape;247;p2"/>
          <p:cNvSpPr txBox="1"/>
          <p:nvPr/>
        </p:nvSpPr>
        <p:spPr>
          <a:xfrm>
            <a:off x="479160" y="4501453"/>
            <a:ext cx="8182230" cy="1065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Строение ротовой полости</a:t>
            </a:r>
            <a:endParaRPr lang="en-US" sz="4800" b="0" i="0" u="none" strike="noStrike" kern="1200" cap="none">
              <a:solidFill>
                <a:schemeClr val="tx1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249" name="Google Shape;249;p2"/>
          <p:cNvPicPr preferRelativeResize="0"/>
          <p:nvPr/>
        </p:nvPicPr>
        <p:blipFill rotWithShape="1">
          <a:blip r:embed="rId3"/>
          <a:stretch/>
        </p:blipFill>
        <p:spPr>
          <a:xfrm>
            <a:off x="614172" y="320040"/>
            <a:ext cx="3462528" cy="3895344"/>
          </a:xfrm>
          <a:prstGeom prst="rect">
            <a:avLst/>
          </a:prstGeom>
          <a:noFill/>
        </p:spPr>
      </p:pic>
      <p:pic>
        <p:nvPicPr>
          <p:cNvPr id="248" name="Google Shape;248;p2"/>
          <p:cNvPicPr preferRelativeResize="0"/>
          <p:nvPr/>
        </p:nvPicPr>
        <p:blipFill rotWithShape="1">
          <a:blip r:embed="rId4"/>
          <a:stretch/>
        </p:blipFill>
        <p:spPr>
          <a:xfrm>
            <a:off x="4690872" y="441272"/>
            <a:ext cx="4210812" cy="3652879"/>
          </a:xfrm>
          <a:prstGeom prst="rect">
            <a:avLst/>
          </a:prstGeom>
          <a:noFill/>
        </p:spPr>
      </p:pic>
      <p:sp>
        <p:nvSpPr>
          <p:cNvPr id="25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5594358"/>
            <a:ext cx="246888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468880"/>
                      <a:gd name="connsiteY0" fmla="*/ 0 h 18288"/>
                      <a:gd name="connsiteX1" fmla="*/ 592531 w 2468880"/>
                      <a:gd name="connsiteY1" fmla="*/ 0 h 18288"/>
                      <a:gd name="connsiteX2" fmla="*/ 1160374 w 2468880"/>
                      <a:gd name="connsiteY2" fmla="*/ 0 h 18288"/>
                      <a:gd name="connsiteX3" fmla="*/ 1728216 w 2468880"/>
                      <a:gd name="connsiteY3" fmla="*/ 0 h 18288"/>
                      <a:gd name="connsiteX4" fmla="*/ 2468880 w 2468880"/>
                      <a:gd name="connsiteY4" fmla="*/ 0 h 18288"/>
                      <a:gd name="connsiteX5" fmla="*/ 2468880 w 2468880"/>
                      <a:gd name="connsiteY5" fmla="*/ 18288 h 18288"/>
                      <a:gd name="connsiteX6" fmla="*/ 1802282 w 2468880"/>
                      <a:gd name="connsiteY6" fmla="*/ 18288 h 18288"/>
                      <a:gd name="connsiteX7" fmla="*/ 1209751 w 2468880"/>
                      <a:gd name="connsiteY7" fmla="*/ 18288 h 18288"/>
                      <a:gd name="connsiteX8" fmla="*/ 641909 w 2468880"/>
                      <a:gd name="connsiteY8" fmla="*/ 18288 h 18288"/>
                      <a:gd name="connsiteX9" fmla="*/ 0 w 2468880"/>
                      <a:gd name="connsiteY9" fmla="*/ 18288 h 18288"/>
                      <a:gd name="connsiteX10" fmla="*/ 0 w 246888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68880" h="18288" fill="none" extrusionOk="0">
                        <a:moveTo>
                          <a:pt x="0" y="0"/>
                        </a:moveTo>
                        <a:cubicBezTo>
                          <a:pt x="171523" y="-1510"/>
                          <a:pt x="416079" y="20036"/>
                          <a:pt x="592531" y="0"/>
                        </a:cubicBezTo>
                        <a:cubicBezTo>
                          <a:pt x="768983" y="-20036"/>
                          <a:pt x="878305" y="13110"/>
                          <a:pt x="1160374" y="0"/>
                        </a:cubicBezTo>
                        <a:cubicBezTo>
                          <a:pt x="1442443" y="-13110"/>
                          <a:pt x="1612108" y="24695"/>
                          <a:pt x="1728216" y="0"/>
                        </a:cubicBezTo>
                        <a:cubicBezTo>
                          <a:pt x="1844324" y="-24695"/>
                          <a:pt x="2271040" y="20667"/>
                          <a:pt x="2468880" y="0"/>
                        </a:cubicBezTo>
                        <a:cubicBezTo>
                          <a:pt x="2468302" y="4771"/>
                          <a:pt x="2469633" y="12323"/>
                          <a:pt x="2468880" y="18288"/>
                        </a:cubicBezTo>
                        <a:cubicBezTo>
                          <a:pt x="2229297" y="-14659"/>
                          <a:pt x="2066775" y="30253"/>
                          <a:pt x="1802282" y="18288"/>
                        </a:cubicBezTo>
                        <a:cubicBezTo>
                          <a:pt x="1537789" y="6323"/>
                          <a:pt x="1379930" y="22266"/>
                          <a:pt x="1209751" y="18288"/>
                        </a:cubicBezTo>
                        <a:cubicBezTo>
                          <a:pt x="1039572" y="14310"/>
                          <a:pt x="837025" y="12850"/>
                          <a:pt x="641909" y="18288"/>
                        </a:cubicBezTo>
                        <a:cubicBezTo>
                          <a:pt x="446793" y="23726"/>
                          <a:pt x="170561" y="18472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468880" h="18288" stroke="0" extrusionOk="0">
                        <a:moveTo>
                          <a:pt x="0" y="0"/>
                        </a:moveTo>
                        <a:cubicBezTo>
                          <a:pt x="190931" y="24910"/>
                          <a:pt x="333688" y="11559"/>
                          <a:pt x="567842" y="0"/>
                        </a:cubicBezTo>
                        <a:cubicBezTo>
                          <a:pt x="801996" y="-11559"/>
                          <a:pt x="939971" y="-5677"/>
                          <a:pt x="1234440" y="0"/>
                        </a:cubicBezTo>
                        <a:cubicBezTo>
                          <a:pt x="1528909" y="5677"/>
                          <a:pt x="1658539" y="5184"/>
                          <a:pt x="1777594" y="0"/>
                        </a:cubicBezTo>
                        <a:cubicBezTo>
                          <a:pt x="1896649" y="-5184"/>
                          <a:pt x="2186164" y="23915"/>
                          <a:pt x="2468880" y="0"/>
                        </a:cubicBezTo>
                        <a:cubicBezTo>
                          <a:pt x="2468266" y="8857"/>
                          <a:pt x="2469384" y="13619"/>
                          <a:pt x="2468880" y="18288"/>
                        </a:cubicBezTo>
                        <a:cubicBezTo>
                          <a:pt x="2271330" y="36599"/>
                          <a:pt x="2001027" y="31554"/>
                          <a:pt x="1876349" y="18288"/>
                        </a:cubicBezTo>
                        <a:cubicBezTo>
                          <a:pt x="1751671" y="5022"/>
                          <a:pt x="1364652" y="15063"/>
                          <a:pt x="1209751" y="18288"/>
                        </a:cubicBezTo>
                        <a:cubicBezTo>
                          <a:pt x="1054850" y="21513"/>
                          <a:pt x="748438" y="20074"/>
                          <a:pt x="617220" y="18288"/>
                        </a:cubicBezTo>
                        <a:cubicBezTo>
                          <a:pt x="486002" y="16502"/>
                          <a:pt x="237432" y="27200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0" name="Rectangle 419">
            <a:extLst>
              <a:ext uri="{FF2B5EF4-FFF2-40B4-BE49-F238E27FC236}">
                <a16:creationId xmlns:a16="http://schemas.microsoft.com/office/drawing/2014/main" id="{E8009B31-EE3C-4DCE-88F0-EA3FE2AB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Freeform: Shape 421">
            <a:extLst>
              <a:ext uri="{FF2B5EF4-FFF2-40B4-BE49-F238E27FC236}">
                <a16:creationId xmlns:a16="http://schemas.microsoft.com/office/drawing/2014/main" id="{A82D9556-7EB0-4226-B5CF-E48584DA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11545" y="1531745"/>
            <a:ext cx="3011208" cy="385370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5" name="Google Shape;415;p22"/>
          <p:cNvSpPr/>
          <p:nvPr/>
        </p:nvSpPr>
        <p:spPr>
          <a:xfrm>
            <a:off x="628650" y="740229"/>
            <a:ext cx="4252355" cy="543673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ПРОЦЕССЫ, ПРОТЕКАЮЩИЕ В РОТОВОЙ ПОЛОСТИ</a:t>
            </a:r>
            <a:endParaRPr lang="en-US" sz="17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74304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46422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17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Измельчение и смачивание пищи.</a:t>
            </a:r>
            <a:endParaRPr lang="en-US" sz="17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74304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46422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17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Расщепление углеводов.</a:t>
            </a:r>
            <a:endParaRPr lang="en-US" sz="17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74304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46422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17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Формирование пищевого кома и глотание.</a:t>
            </a:r>
            <a:endParaRPr lang="en-US" sz="17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74304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46422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17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Частичное обеззараживание пищи.</a:t>
            </a:r>
            <a:endParaRPr lang="en-US" sz="17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74304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46422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17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(В желудке вырабатывается запальный желудочный сок).</a:t>
            </a:r>
            <a:endParaRPr lang="en-US" sz="17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13" name="Google Shape;413;p22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0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5" name="Rectangle 424">
            <a:extLst>
              <a:ext uri="{FF2B5EF4-FFF2-40B4-BE49-F238E27FC236}">
                <a16:creationId xmlns:a16="http://schemas.microsoft.com/office/drawing/2014/main" id="{E8009B31-EE3C-4DCE-88F0-EA3FE2AB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Freeform: Shape 426">
            <a:extLst>
              <a:ext uri="{FF2B5EF4-FFF2-40B4-BE49-F238E27FC236}">
                <a16:creationId xmlns:a16="http://schemas.microsoft.com/office/drawing/2014/main" id="{A82D9556-7EB0-4226-B5CF-E48584DA6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11545" y="1531745"/>
            <a:ext cx="3011208" cy="385370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20" name="Google Shape;420;p23"/>
          <p:cNvSpPr txBox="1"/>
          <p:nvPr/>
        </p:nvSpPr>
        <p:spPr>
          <a:xfrm>
            <a:off x="628650" y="740229"/>
            <a:ext cx="4252355" cy="543673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27432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 Переваривание углеводов в ротовой полости</a:t>
            </a:r>
            <a:endParaRPr lang="en-US" sz="16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6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В слюне присутствует гидролитический фермент </a:t>
            </a: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α-амилаза</a:t>
            </a:r>
            <a:r>
              <a:rPr lang="en-US" sz="16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 (</a:t>
            </a: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α-1,4-гликозидаза</a:t>
            </a:r>
            <a:r>
              <a:rPr lang="en-US" sz="16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), расщепляющая в крахмале α-1,4-гликозидные связи. </a:t>
            </a: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6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В ротовой полости не может происходить полное расщепление крахмала, так как действие фермента на крахмал кратковременно. </a:t>
            </a: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6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Кроме того, амилаза слюны не расщепляет α- 1,6-гликозидные связи (связи в местах разветвлений), поэтому крахмал переваривается лишь частично с </a:t>
            </a: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образованием крупных фрагментов - декстринов и небольшого количества мальтозы.</a:t>
            </a:r>
            <a:r>
              <a:rPr lang="en-US" sz="16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</a:p>
          <a:p>
            <a:pPr marL="27432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600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Следует отметить, что амилаза слюны </a:t>
            </a: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не гидролизует гликозидные связи в дисахаридах.</a:t>
            </a:r>
            <a:endParaRPr lang="en-US" sz="16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0" marR="0" lvl="0" indent="-228600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2" name="Rectangle 431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Google Shape;425;p24"/>
          <p:cNvSpPr txBox="1"/>
          <p:nvPr/>
        </p:nvSpPr>
        <p:spPr>
          <a:xfrm>
            <a:off x="701896" y="680482"/>
            <a:ext cx="2216889" cy="328312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trike="noStrike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Calibri"/>
              </a:rPr>
              <a:t>Глотка и пищевод</a:t>
            </a:r>
            <a:endParaRPr lang="en-US" sz="2400" b="0" strike="noStrike" kern="120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8783" y="0"/>
            <a:ext cx="5555217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427" name="Google Shape;427;p24"/>
          <p:cNvPicPr preferRelativeResize="0"/>
          <p:nvPr/>
        </p:nvPicPr>
        <p:blipFill rotWithShape="1">
          <a:blip r:embed="rId3"/>
          <a:srcRect l="4551" r="5273" b="932"/>
          <a:stretch/>
        </p:blipFill>
        <p:spPr>
          <a:xfrm>
            <a:off x="4097005" y="1939257"/>
            <a:ext cx="4539008" cy="2979485"/>
          </a:xfrm>
          <a:prstGeom prst="rect">
            <a:avLst/>
          </a:prstGeom>
          <a:noFill/>
        </p:spPr>
      </p:pic>
      <p:sp>
        <p:nvSpPr>
          <p:cNvPr id="426" name="Google Shape;426;p24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0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8" name="Rectangle 437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Freeform: Shape 439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3" name="Google Shape;433;p25"/>
          <p:cNvSpPr/>
          <p:nvPr/>
        </p:nvSpPr>
        <p:spPr>
          <a:xfrm>
            <a:off x="628650" y="2623381"/>
            <a:ext cx="2916396" cy="355358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Пищевод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 -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мышечная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трубка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длиной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1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около</a:t>
            </a:r>
            <a:r>
              <a:rPr lang="en-US" sz="1700" b="1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25 </a:t>
            </a:r>
            <a:r>
              <a:rPr lang="en-US" sz="1700" b="1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см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лежащая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позади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трахеи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.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Через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отверстие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в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диафрагме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пищевод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из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грудной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полости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проникает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в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брюшную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полость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где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соединяется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с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желудком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.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Сокращения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мышц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пищевода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продвигают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пищевой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комок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 в </a:t>
            </a:r>
            <a:r>
              <a:rPr lang="en-US" sz="1700" b="0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желудок</a:t>
            </a:r>
            <a:r>
              <a:rPr lang="en-US" sz="17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.</a:t>
            </a: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>
              <a:ea typeface="+mn-ea"/>
              <a:cs typeface="+mn-cs"/>
            </a:endParaRPr>
          </a:p>
        </p:txBody>
      </p:sp>
      <p:pic>
        <p:nvPicPr>
          <p:cNvPr id="432" name="Google Shape;432;p25"/>
          <p:cNvPicPr preferRelativeResize="0"/>
          <p:nvPr/>
        </p:nvPicPr>
        <p:blipFill rotWithShape="1">
          <a:blip r:embed="rId3"/>
          <a:stretch/>
        </p:blipFill>
        <p:spPr>
          <a:xfrm>
            <a:off x="5432101" y="643234"/>
            <a:ext cx="2897935" cy="559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4" name="Rectangle 44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Freeform: Shape 44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8" name="Google Shape;438;p26"/>
          <p:cNvSpPr txBox="1"/>
          <p:nvPr/>
        </p:nvSpPr>
        <p:spPr>
          <a:xfrm>
            <a:off x="482601" y="643467"/>
            <a:ext cx="3465438" cy="456713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strike="noStrike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/>
              </a:rPr>
              <a:t>Пищевод </a:t>
            </a:r>
            <a:endParaRPr lang="en-US" sz="3800" b="0" strike="noStrike" kern="1200">
              <a:solidFill>
                <a:schemeClr val="tx1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439" name="Google Shape;439;p26"/>
          <p:cNvPicPr preferRelativeResize="0"/>
          <p:nvPr/>
        </p:nvPicPr>
        <p:blipFill rotWithShape="1">
          <a:blip r:embed="rId3"/>
          <a:stretch/>
        </p:blipFill>
        <p:spPr>
          <a:xfrm>
            <a:off x="4954689" y="2080726"/>
            <a:ext cx="3706710" cy="269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" name="Rectangle 44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4" name="Google Shape;444;p27" descr="воспаление гланд"/>
          <p:cNvPicPr preferRelativeResize="0"/>
          <p:nvPr/>
        </p:nvPicPr>
        <p:blipFill rotWithShape="1">
          <a:blip r:embed="rId3"/>
          <a:srcRect l="20066" r="2692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</p:spPr>
      </p:pic>
      <p:sp>
        <p:nvSpPr>
          <p:cNvPr id="445" name="Google Shape;445;p27"/>
          <p:cNvSpPr/>
          <p:nvPr/>
        </p:nvSpPr>
        <p:spPr>
          <a:xfrm>
            <a:off x="4885341" y="2333297"/>
            <a:ext cx="3630007" cy="384366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mic Sans MS"/>
              </a:rPr>
              <a:t>Гланды</a:t>
            </a:r>
            <a:r>
              <a:rPr lang="en-US" b="0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mic Sans MS"/>
              </a:rPr>
              <a:t> - скопления лимфоидной ткани в горле между небными дужками. Гланды по-другому называют </a:t>
            </a:r>
            <a:r>
              <a:rPr lang="en-US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omic Sans MS"/>
              </a:rPr>
              <a:t>миндалинами.</a:t>
            </a:r>
            <a:endParaRPr lang="en-US" b="0" strike="noStrike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Гланды нужны нам для того, чтобы нейтрализовать инфекцию, попавшую в организм с пищей, водой или воздухом. Это первый сторожевой пост иммунной системы. Но если организм ослаблен, а бактерий в рот попало много, гланды не справляются со своей работой, воспаляются и начинается – острый тонзиллит.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</a:br>
            <a:endParaRPr lang="en-US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" name="Rectangle 26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Google Shape;254;p3"/>
          <p:cNvSpPr/>
          <p:nvPr/>
        </p:nvSpPr>
        <p:spPr>
          <a:xfrm>
            <a:off x="4885341" y="365125"/>
            <a:ext cx="3630007" cy="180730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Ротовая полость</a:t>
            </a:r>
            <a:endParaRPr lang="en-US" sz="4400" b="0" i="0" u="none" strike="noStrike" kern="1200" cap="none">
              <a:solidFill>
                <a:schemeClr val="tx1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260" name="Google Shape;260;p3"/>
          <p:cNvPicPr preferRelativeResize="0"/>
          <p:nvPr/>
        </p:nvPicPr>
        <p:blipFill rotWithShape="1">
          <a:blip r:embed="rId3"/>
          <a:srcRect l="17649" r="42718" b="1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</p:spPr>
      </p:pic>
      <p:sp>
        <p:nvSpPr>
          <p:cNvPr id="261" name="Google Shape;261;p3"/>
          <p:cNvSpPr/>
          <p:nvPr/>
        </p:nvSpPr>
        <p:spPr>
          <a:xfrm>
            <a:off x="4885341" y="2333297"/>
            <a:ext cx="3630007" cy="384366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преддверие ротовой полости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слюнные железы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Губы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Щеки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Язык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зубы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2" name="Rectangle 271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7" name="Google Shape;267;p4"/>
          <p:cNvPicPr preferRelativeResize="0"/>
          <p:nvPr/>
        </p:nvPicPr>
        <p:blipFill rotWithShape="1">
          <a:blip r:embed="rId3"/>
          <a:srcRect b="74108"/>
          <a:stretch/>
        </p:blipFill>
        <p:spPr>
          <a:xfrm>
            <a:off x="482600" y="2160928"/>
            <a:ext cx="6930029" cy="2536145"/>
          </a:xfrm>
          <a:prstGeom prst="rect">
            <a:avLst/>
          </a:prstGeom>
          <a:noFill/>
        </p:spPr>
      </p:pic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56372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6" name="Google Shape;266;p4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0" name="Rectangle 27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: Shape 28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604285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3" name="Google Shape;273;p5"/>
          <p:cNvSpPr txBox="1"/>
          <p:nvPr/>
        </p:nvSpPr>
        <p:spPr>
          <a:xfrm>
            <a:off x="935118" y="2623381"/>
            <a:ext cx="3579730" cy="355358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27432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Прорезывание молочных зубов начинается на 6-7 месяце </a:t>
            </a:r>
            <a:endParaRPr lang="en-US" sz="16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и заканчивается к 3 годам жизни. </a:t>
            </a:r>
            <a:endParaRPr lang="en-US" sz="16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У ребенка 20 молочных зубов.</a:t>
            </a:r>
            <a:endParaRPr lang="en-US" sz="16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С 6-7 лет до 12-13 молочные зубы заменяются постоянными</a:t>
            </a:r>
            <a:endParaRPr lang="en-US" sz="16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Зубная формула:</a:t>
            </a:r>
            <a:endParaRPr lang="en-US" sz="16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 Молочные           Постоянные</a:t>
            </a:r>
            <a:endParaRPr lang="en-US" sz="16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20122102              32122123</a:t>
            </a:r>
            <a:endParaRPr lang="en-US" sz="16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  <a:p>
            <a:pPr marL="27432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strike="noStrike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20122102              32122123</a:t>
            </a:r>
            <a:endParaRPr lang="en-US" sz="1600" b="0" strike="noStrike" kern="1200">
              <a:solidFill>
                <a:schemeClr val="tx1"/>
              </a:solidFill>
              <a:latin typeface="+mn-lt"/>
              <a:ea typeface="+mn-ea"/>
              <a:cs typeface="+mn-cs"/>
              <a:sym typeface="Constantia"/>
            </a:endParaRPr>
          </a:p>
        </p:txBody>
      </p:sp>
      <p:pic>
        <p:nvPicPr>
          <p:cNvPr id="275" name="Google Shape;275;p5"/>
          <p:cNvPicPr preferRelativeResize="0"/>
          <p:nvPr/>
        </p:nvPicPr>
        <p:blipFill rotWithShape="1">
          <a:blip r:embed="rId3"/>
          <a:srcRect r="72825"/>
          <a:stretch/>
        </p:blipFill>
        <p:spPr>
          <a:xfrm>
            <a:off x="6283677" y="643468"/>
            <a:ext cx="1869202" cy="2545005"/>
          </a:xfrm>
          <a:prstGeom prst="rect">
            <a:avLst/>
          </a:prstGeom>
          <a:noFill/>
        </p:spPr>
      </p:pic>
      <p:pic>
        <p:nvPicPr>
          <p:cNvPr id="274" name="Google Shape;274;p5"/>
          <p:cNvPicPr preferRelativeResize="0"/>
          <p:nvPr/>
        </p:nvPicPr>
        <p:blipFill rotWithShape="1">
          <a:blip r:embed="rId3"/>
          <a:srcRect l="26249"/>
          <a:stretch/>
        </p:blipFill>
        <p:spPr>
          <a:xfrm>
            <a:off x="5775158" y="4226359"/>
            <a:ext cx="2886241" cy="144799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3035C9-93C9-4A1C-B191-8129054EC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66858" y="1204508"/>
            <a:ext cx="3850317" cy="4903967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EE19B-C1BA-BD5A-D846-6DA4C260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5771" y="2248263"/>
            <a:ext cx="2826688" cy="160616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Формула зубов взрослого человека.</a:t>
            </a:r>
            <a:endParaRPr lang="en-US" sz="2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33109D-A7BA-F74E-ABCC-FDC55288D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5772" y="3915808"/>
            <a:ext cx="2749162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C9B4014-C8D9-8755-B967-E8034CB3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65" y="964063"/>
            <a:ext cx="3278366" cy="492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5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312;p7">
            <a:extLst>
              <a:ext uri="{FF2B5EF4-FFF2-40B4-BE49-F238E27FC236}">
                <a16:creationId xmlns:a16="http://schemas.microsoft.com/office/drawing/2014/main" id="{D07C259C-D3C3-10DF-9A66-5AC23D17FF4B}"/>
              </a:ext>
            </a:extLst>
          </p:cNvPr>
          <p:cNvPicPr preferRelativeResize="0"/>
          <p:nvPr/>
        </p:nvPicPr>
        <p:blipFill rotWithShape="1">
          <a:blip r:embed="rId2"/>
          <a:srcRect t="64869"/>
          <a:stretch/>
        </p:blipFill>
        <p:spPr>
          <a:xfrm>
            <a:off x="482600" y="1398402"/>
            <a:ext cx="8178799" cy="406119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8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4" name="Rectangle 32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19" name="Google Shape;319;p8"/>
          <p:cNvPicPr preferRelativeResize="0"/>
          <p:nvPr/>
        </p:nvPicPr>
        <p:blipFill rotWithShape="1">
          <a:blip r:embed="rId3"/>
          <a:stretch/>
        </p:blipFill>
        <p:spPr>
          <a:xfrm>
            <a:off x="0" y="1235106"/>
            <a:ext cx="4387788" cy="4387788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</p:pic>
      <p:sp>
        <p:nvSpPr>
          <p:cNvPr id="326" name="Arc 32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4377" y="775849"/>
            <a:ext cx="2240924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Google Shape;318;p8"/>
          <p:cNvSpPr/>
          <p:nvPr/>
        </p:nvSpPr>
        <p:spPr>
          <a:xfrm>
            <a:off x="4813299" y="957715"/>
            <a:ext cx="3848098" cy="275041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0" strike="noStrike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Строение зуба</a:t>
            </a: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2809" y="5607717"/>
            <a:ext cx="385081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0" name="Rectangle 32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6" name="Picture 325" descr="Шоколадный трюфель в форме сердечка">
            <a:extLst>
              <a:ext uri="{FF2B5EF4-FFF2-40B4-BE49-F238E27FC236}">
                <a16:creationId xmlns:a16="http://schemas.microsoft.com/office/drawing/2014/main" id="{C31D8A4B-CC6A-EA2E-46D3-BA6B45E3C1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1" r="23334" b="-3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24" name="Google Shape;324;p9"/>
          <p:cNvSpPr txBox="1"/>
          <p:nvPr/>
        </p:nvSpPr>
        <p:spPr>
          <a:xfrm>
            <a:off x="4903131" y="323041"/>
            <a:ext cx="3630007" cy="384366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274320" indent="-228600">
              <a:lnSpc>
                <a:spcPct val="120000"/>
              </a:lnSpc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По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сравнению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с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животными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жевательный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аппарат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у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людей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развит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более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слабо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в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связи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с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приемом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пищи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которая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прошла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кулинарную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обработку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 </a:t>
            </a:r>
            <a:endParaRPr lang="en-US" sz="1200" b="0" strike="noStrike" kern="1200">
              <a:solidFill>
                <a:schemeClr val="tx1"/>
              </a:solidFill>
              <a:latin typeface="+mn-lt"/>
              <a:ea typeface="+mn-ea"/>
            </a:endParaRPr>
          </a:p>
          <a:p>
            <a:pPr marL="274320" marR="0" lvl="0" indent="-228600">
              <a:lnSpc>
                <a:spcPct val="12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Однако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физическое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измельчение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является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крайне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важным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поскольку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пища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должна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поступать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в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желудок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кашицей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а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не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кусками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т.к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.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процесс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переваривания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ее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тогда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в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десятки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и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даже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сотни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раз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хуже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.</a:t>
            </a:r>
            <a:endParaRPr lang="en-US" sz="1200" b="0" strike="noStrike" kern="1200">
              <a:solidFill>
                <a:schemeClr val="tx1"/>
              </a:solidFill>
              <a:latin typeface="+mn-lt"/>
              <a:ea typeface="+mn-ea"/>
            </a:endParaRPr>
          </a:p>
          <a:p>
            <a:pPr marL="274320" marR="0" lvl="0" indent="-228600">
              <a:lnSpc>
                <a:spcPct val="12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200" b="1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Условнорефлекторный</a:t>
            </a:r>
            <a:r>
              <a:rPr lang="en-US" sz="1200" b="1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1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период</a:t>
            </a:r>
            <a:r>
              <a:rPr lang="en-US" sz="1200" b="1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Запах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вид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пищи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звуки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предшествующие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кормлению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вызывают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возбуждение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обонятельной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зрительной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и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слуховой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сенсорных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систем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. В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результате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вырабатывается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так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называемый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1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запальный</a:t>
            </a:r>
            <a:r>
              <a:rPr lang="en-US" sz="1200" b="1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1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желудочный</a:t>
            </a:r>
            <a:r>
              <a:rPr lang="en-US" sz="1200" b="1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1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сок</a:t>
            </a:r>
            <a:r>
              <a:rPr lang="en-US" sz="1200" b="1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.</a:t>
            </a:r>
            <a:endParaRPr lang="en-US" sz="1200" b="0" strike="noStrike" kern="1200">
              <a:solidFill>
                <a:schemeClr val="tx1"/>
              </a:solidFill>
              <a:latin typeface="+mn-lt"/>
              <a:ea typeface="+mn-ea"/>
            </a:endParaRPr>
          </a:p>
          <a:p>
            <a:pPr marL="274320" marR="0" lvl="0" indent="-228600">
              <a:lnSpc>
                <a:spcPct val="120000"/>
              </a:lnSpc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 panose="020B0604020202020204" pitchFamily="34" charset="0"/>
              <a:buChar char="•"/>
            </a:pP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После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того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как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пища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попадает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в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ротовую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полость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начинается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1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безусловнорефлекторный</a:t>
            </a:r>
            <a:r>
              <a:rPr lang="en-US" sz="1200" b="1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1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период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.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Она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раздражает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тактильные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температурные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и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вкусовые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рецепторы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полости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рта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глотки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пищевода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.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Нервные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импульсы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от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них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поступают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в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центр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регуляции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желудочной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секреции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продолговатого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мозга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. 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От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него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импульсы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по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эфферентным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волокнам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вагуса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идут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к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желудочным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железам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,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стимулируя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их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 </a:t>
            </a:r>
            <a:r>
              <a:rPr lang="en-US" sz="1200" b="0" strike="noStrike" kern="1200" err="1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активность</a:t>
            </a:r>
            <a:r>
              <a:rPr lang="en-US" sz="1200" b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onstantia"/>
              </a:rPr>
              <a:t>.</a:t>
            </a:r>
            <a:endParaRPr lang="en-US" sz="1200" b="0" strike="noStrike" kern="12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25</Slides>
  <Notes>23</Notes>
  <HiddenSlides>1</HiddenSlide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зубов взрослого человека.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50</cp:revision>
  <dcterms:modified xsi:type="dcterms:W3CDTF">2023-05-29T09:51:40Z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