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5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01680" y="3915360"/>
            <a:ext cx="85035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59120" y="152712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301680" y="391536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4659120" y="391536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2737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3176640" y="1527120"/>
            <a:ext cx="2737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51960" y="1527120"/>
            <a:ext cx="2737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301680" y="3915360"/>
            <a:ext cx="2737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body"/>
          </p:nvPr>
        </p:nvSpPr>
        <p:spPr>
          <a:xfrm>
            <a:off x="3176640" y="3915360"/>
            <a:ext cx="2737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8" name="PlaceHolder 7"/>
          <p:cNvSpPr>
            <a:spLocks noGrp="1"/>
          </p:cNvSpPr>
          <p:nvPr>
            <p:ph type="body"/>
          </p:nvPr>
        </p:nvSpPr>
        <p:spPr>
          <a:xfrm>
            <a:off x="6051960" y="3915360"/>
            <a:ext cx="2737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7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59120" y="1527120"/>
            <a:ext cx="41497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301680" y="228600"/>
            <a:ext cx="8534160" cy="351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59120" y="1527120"/>
            <a:ext cx="41497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301680" y="391536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ubTitle"/>
          </p:nvPr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7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59120" y="152712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59120" y="391536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59120" y="152712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301680" y="3915360"/>
            <a:ext cx="85035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5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301680" y="3915360"/>
            <a:ext cx="85035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59120" y="152712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301680" y="391536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59120" y="391536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2737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176640" y="1527120"/>
            <a:ext cx="2737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51960" y="1527120"/>
            <a:ext cx="2737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301680" y="3915360"/>
            <a:ext cx="2737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176640" y="3915360"/>
            <a:ext cx="2737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51960" y="3915360"/>
            <a:ext cx="2737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7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59120" y="1527120"/>
            <a:ext cx="41497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301680" y="228600"/>
            <a:ext cx="8534160" cy="351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59120" y="1527120"/>
            <a:ext cx="41497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301680" y="391536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7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59120" y="152712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59120" y="391536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59120" y="152712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301680" y="3915360"/>
            <a:ext cx="85035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5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301680" y="3915360"/>
            <a:ext cx="85035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59120" y="152712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301680" y="391536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659120" y="391536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2737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176640" y="1527120"/>
            <a:ext cx="2737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51960" y="1527120"/>
            <a:ext cx="2737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301680" y="3915360"/>
            <a:ext cx="2737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body"/>
          </p:nvPr>
        </p:nvSpPr>
        <p:spPr>
          <a:xfrm>
            <a:off x="3176640" y="3915360"/>
            <a:ext cx="2737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 type="body"/>
          </p:nvPr>
        </p:nvSpPr>
        <p:spPr>
          <a:xfrm>
            <a:off x="6051960" y="3915360"/>
            <a:ext cx="2737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7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59120" y="1527120"/>
            <a:ext cx="41497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subTitle"/>
          </p:nvPr>
        </p:nvSpPr>
        <p:spPr>
          <a:xfrm>
            <a:off x="301680" y="228600"/>
            <a:ext cx="8534160" cy="351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59120" y="1527120"/>
            <a:ext cx="41497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301680" y="391536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7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59120" y="152712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659120" y="391536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59120" y="1527120"/>
            <a:ext cx="41497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01680" y="3915360"/>
            <a:ext cx="85035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stomShape 1" hidden="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2" hidden="1"/>
          <p:cNvSpPr/>
          <p:nvPr/>
        </p:nvSpPr>
        <p:spPr>
          <a:xfrm>
            <a:off x="0" y="0"/>
            <a:ext cx="9143640" cy="1392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 hidden="1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noFill/>
          <a:ln w="9360">
            <a:solidFill>
              <a:schemeClr val="accent3">
                <a:shade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7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360">
            <a:solidFill>
              <a:schemeClr val="accent3">
                <a:shade val="75000"/>
              </a:schemeClr>
            </a:solidFill>
            <a:custDash>
              <a:ds d="4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 hidden="1"/>
          <p:cNvSpPr/>
          <p:nvPr/>
        </p:nvSpPr>
        <p:spPr>
          <a:xfrm>
            <a:off x="4267080" y="956160"/>
            <a:ext cx="609120" cy="60912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9" hidden="1"/>
          <p:cNvSpPr/>
          <p:nvPr/>
        </p:nvSpPr>
        <p:spPr>
          <a:xfrm>
            <a:off x="4361760" y="10504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chemeClr val="accent3">
                <a:shade val="75000"/>
              </a:schemeClr>
            </a:solidFill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8991720" y="288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0" y="0"/>
            <a:ext cx="9143640" cy="25142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146160" y="6391800"/>
            <a:ext cx="8832600" cy="30924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PlaceHolder 15"/>
          <p:cNvSpPr>
            <a:spLocks noGrp="1"/>
          </p:cNvSpPr>
          <p:nvPr>
            <p:ph type="dt"/>
          </p:nvPr>
        </p:nvSpPr>
        <p:spPr>
          <a:xfrm>
            <a:off x="5791320" y="6405120"/>
            <a:ext cx="30445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F3DB9EDF-5118-4181-9168-B30722413C8D}" type="datetime">
              <a:rPr lang="ru-RU" sz="1400" b="0" strike="noStrike" spc="-1">
                <a:solidFill>
                  <a:srgbClr val="FFFFFF"/>
                </a:solidFill>
                <a:latin typeface="Georgia"/>
              </a:rPr>
              <a:t>07.06.2023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ftr"/>
          </p:nvPr>
        </p:nvSpPr>
        <p:spPr>
          <a:xfrm>
            <a:off x="304920" y="6410880"/>
            <a:ext cx="35809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6" name="Line 17"/>
          <p:cNvSpPr/>
          <p:nvPr/>
        </p:nvSpPr>
        <p:spPr>
          <a:xfrm>
            <a:off x="155160" y="2419920"/>
            <a:ext cx="8833320" cy="360"/>
          </a:xfrm>
          <a:prstGeom prst="line">
            <a:avLst/>
          </a:prstGeom>
          <a:ln w="11520">
            <a:solidFill>
              <a:schemeClr val="accent3">
                <a:shade val="75000"/>
              </a:schemeClr>
            </a:solidFill>
            <a:custDash>
              <a:ds d="3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52280" y="152280"/>
            <a:ext cx="8832600" cy="6546600"/>
          </a:xfrm>
          <a:prstGeom prst="rect">
            <a:avLst/>
          </a:prstGeom>
          <a:noFill/>
          <a:ln w="9360">
            <a:solidFill>
              <a:schemeClr val="accent3">
                <a:shade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4267080" y="2115360"/>
            <a:ext cx="609120" cy="60912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4361760" y="22096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chemeClr val="accent3">
                <a:shade val="75000"/>
              </a:schemeClr>
            </a:solidFill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" name="PlaceHolder 21"/>
          <p:cNvSpPr>
            <a:spLocks noGrp="1"/>
          </p:cNvSpPr>
          <p:nvPr>
            <p:ph type="sldNum"/>
          </p:nvPr>
        </p:nvSpPr>
        <p:spPr>
          <a:xfrm>
            <a:off x="4343400" y="2199600"/>
            <a:ext cx="456840" cy="44100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fld id="{A97B5127-7D76-484A-BC18-793CE77BE977}" type="slidenum">
              <a:rPr lang="ru-RU" sz="1600" b="0" strike="noStrike" spc="-1">
                <a:solidFill>
                  <a:srgbClr val="6D8687"/>
                </a:solidFill>
                <a:latin typeface="Georgia"/>
              </a:rPr>
              <a:t>‹#›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21" name="PlaceHolder 22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4200" b="0" strike="noStrike" spc="-1">
                <a:solidFill>
                  <a:srgbClr val="D16349"/>
                </a:solidFill>
                <a:latin typeface="Georgia"/>
              </a:rPr>
              <a:t>Образец заголовка</a:t>
            </a:r>
            <a:endParaRPr lang="ru-RU" sz="42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" name="PlaceHolder 2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700" b="0" strike="noStrike" spc="-1">
                <a:solidFill>
                  <a:srgbClr val="000000"/>
                </a:solid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646B86"/>
                </a:solidFill>
                <a:latin typeface="Georg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 hidden="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2" hidden="1"/>
          <p:cNvSpPr/>
          <p:nvPr/>
        </p:nvSpPr>
        <p:spPr>
          <a:xfrm>
            <a:off x="0" y="0"/>
            <a:ext cx="9143640" cy="1392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3" hidden="1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4" hidden="1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5" hidden="1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6" hidden="1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noFill/>
          <a:ln w="9360">
            <a:solidFill>
              <a:schemeClr val="accent3">
                <a:shade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Line 7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360">
            <a:solidFill>
              <a:schemeClr val="accent3">
                <a:shade val="75000"/>
              </a:schemeClr>
            </a:solidFill>
            <a:custDash>
              <a:ds d="4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8" hidden="1"/>
          <p:cNvSpPr/>
          <p:nvPr/>
        </p:nvSpPr>
        <p:spPr>
          <a:xfrm>
            <a:off x="4267080" y="956160"/>
            <a:ext cx="609120" cy="60912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CustomShape 9" hidden="1"/>
          <p:cNvSpPr/>
          <p:nvPr/>
        </p:nvSpPr>
        <p:spPr>
          <a:xfrm>
            <a:off x="4361760" y="10504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chemeClr val="accent3">
                <a:shade val="75000"/>
              </a:schemeClr>
            </a:solidFill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8" name="CustomShape 10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1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12"/>
          <p:cNvSpPr/>
          <p:nvPr/>
        </p:nvSpPr>
        <p:spPr>
          <a:xfrm>
            <a:off x="0" y="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13"/>
          <p:cNvSpPr/>
          <p:nvPr/>
        </p:nvSpPr>
        <p:spPr>
          <a:xfrm>
            <a:off x="8991720" y="1908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14"/>
          <p:cNvSpPr/>
          <p:nvPr/>
        </p:nvSpPr>
        <p:spPr>
          <a:xfrm>
            <a:off x="152280" y="2286000"/>
            <a:ext cx="8832600" cy="304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15"/>
          <p:cNvSpPr/>
          <p:nvPr/>
        </p:nvSpPr>
        <p:spPr>
          <a:xfrm>
            <a:off x="155520" y="142200"/>
            <a:ext cx="8832600" cy="2139480"/>
          </a:xfrm>
          <a:prstGeom prst="rect">
            <a:avLst/>
          </a:pr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PlaceHolder 16"/>
          <p:cNvSpPr>
            <a:spLocks noGrp="1"/>
          </p:cNvSpPr>
          <p:nvPr>
            <p:ph type="body"/>
          </p:nvPr>
        </p:nvSpPr>
        <p:spPr>
          <a:xfrm>
            <a:off x="1368360" y="2743200"/>
            <a:ext cx="6479640" cy="16729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ru-RU" sz="1600" b="1" strike="noStrike" cap="all" spc="248">
                <a:solidFill>
                  <a:srgbClr val="646B86"/>
                </a:solidFill>
                <a:latin typeface="Georgia"/>
              </a:rPr>
              <a:t>Образец текста</a:t>
            </a:r>
            <a:endParaRPr lang="ru-RU" sz="16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5" name="CustomShape 17"/>
          <p:cNvSpPr/>
          <p:nvPr/>
        </p:nvSpPr>
        <p:spPr>
          <a:xfrm>
            <a:off x="146160" y="6391800"/>
            <a:ext cx="8832600" cy="30924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18"/>
          <p:cNvSpPr/>
          <p:nvPr/>
        </p:nvSpPr>
        <p:spPr>
          <a:xfrm>
            <a:off x="152280" y="152280"/>
            <a:ext cx="8832600" cy="6546600"/>
          </a:xfrm>
          <a:prstGeom prst="rect">
            <a:avLst/>
          </a:prstGeom>
          <a:noFill/>
          <a:ln w="9360">
            <a:solidFill>
              <a:schemeClr val="accent3">
                <a:shade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PlaceHolder 19"/>
          <p:cNvSpPr>
            <a:spLocks noGrp="1"/>
          </p:cNvSpPr>
          <p:nvPr>
            <p:ph type="ftr"/>
          </p:nvPr>
        </p:nvSpPr>
        <p:spPr>
          <a:xfrm>
            <a:off x="304920" y="6410880"/>
            <a:ext cx="35809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8" name="PlaceHolder 20"/>
          <p:cNvSpPr>
            <a:spLocks noGrp="1"/>
          </p:cNvSpPr>
          <p:nvPr>
            <p:ph type="dt"/>
          </p:nvPr>
        </p:nvSpPr>
        <p:spPr>
          <a:xfrm>
            <a:off x="5791320" y="6405120"/>
            <a:ext cx="30445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4CF11923-514E-4BC1-A491-E882CB1B8568}" type="datetime">
              <a:rPr lang="ru-RU" sz="1400" b="0" strike="noStrike" spc="-1">
                <a:solidFill>
                  <a:srgbClr val="FFFFFF"/>
                </a:solidFill>
                <a:latin typeface="Georgia"/>
              </a:rPr>
              <a:t>07.06.2023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79" name="Line 21"/>
          <p:cNvSpPr/>
          <p:nvPr/>
        </p:nvSpPr>
        <p:spPr>
          <a:xfrm>
            <a:off x="152280" y="2438280"/>
            <a:ext cx="8832960" cy="360"/>
          </a:xfrm>
          <a:prstGeom prst="line">
            <a:avLst/>
          </a:prstGeom>
          <a:ln w="11520">
            <a:solidFill>
              <a:schemeClr val="accent3">
                <a:shade val="75000"/>
              </a:schemeClr>
            </a:solidFill>
            <a:custDash>
              <a:ds d="3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22"/>
          <p:cNvSpPr/>
          <p:nvPr/>
        </p:nvSpPr>
        <p:spPr>
          <a:xfrm>
            <a:off x="4267080" y="2115360"/>
            <a:ext cx="609120" cy="60912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1" name="CustomShape 23"/>
          <p:cNvSpPr/>
          <p:nvPr/>
        </p:nvSpPr>
        <p:spPr>
          <a:xfrm>
            <a:off x="4361760" y="22096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chemeClr val="accent3">
                <a:shade val="75000"/>
              </a:schemeClr>
            </a:solidFill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2" name="PlaceHolder 24"/>
          <p:cNvSpPr>
            <a:spLocks noGrp="1"/>
          </p:cNvSpPr>
          <p:nvPr>
            <p:ph type="sldNum"/>
          </p:nvPr>
        </p:nvSpPr>
        <p:spPr>
          <a:xfrm>
            <a:off x="4343400" y="2199600"/>
            <a:ext cx="456840" cy="44100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fld id="{52B24D26-3C47-4F31-BFF0-75FAE4189783}" type="slidenum">
              <a:rPr lang="ru-RU" sz="1600" b="0" strike="noStrike" spc="-1">
                <a:solidFill>
                  <a:srgbClr val="6D8687"/>
                </a:solidFill>
                <a:latin typeface="Georgia"/>
              </a:rPr>
              <a:t>‹#›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83" name="PlaceHolder 25"/>
          <p:cNvSpPr>
            <a:spLocks noGrp="1"/>
          </p:cNvSpPr>
          <p:nvPr>
            <p:ph type="title"/>
          </p:nvPr>
        </p:nvSpPr>
        <p:spPr>
          <a:xfrm>
            <a:off x="722160" y="533520"/>
            <a:ext cx="7772040" cy="15235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4200" b="0" strike="noStrike" spc="-1">
                <a:solidFill>
                  <a:srgbClr val="FFFFFF"/>
                </a:solidFill>
                <a:latin typeface="Georgia"/>
              </a:rPr>
              <a:t>Образец заголовка</a:t>
            </a:r>
            <a:endParaRPr lang="ru-RU" sz="42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0" y="0"/>
            <a:ext cx="9143640" cy="1392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3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4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5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6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noFill/>
          <a:ln w="9360">
            <a:solidFill>
              <a:schemeClr val="accent3">
                <a:shade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Line 7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360">
            <a:solidFill>
              <a:schemeClr val="accent3">
                <a:shade val="75000"/>
              </a:schemeClr>
            </a:solidFill>
            <a:custDash>
              <a:ds d="4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8"/>
          <p:cNvSpPr/>
          <p:nvPr/>
        </p:nvSpPr>
        <p:spPr>
          <a:xfrm>
            <a:off x="4267080" y="956160"/>
            <a:ext cx="609120" cy="60912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8" name="CustomShape 9"/>
          <p:cNvSpPr/>
          <p:nvPr/>
        </p:nvSpPr>
        <p:spPr>
          <a:xfrm>
            <a:off x="4361760" y="10504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chemeClr val="accent3">
                <a:shade val="75000"/>
              </a:schemeClr>
            </a:solidFill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9" name="PlaceHolder 10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3300" b="0" strike="noStrike" spc="-1">
                <a:solidFill>
                  <a:srgbClr val="7B9899"/>
                </a:solidFill>
                <a:latin typeface="Georgia"/>
              </a:rPr>
              <a:t>Образец заголовка</a:t>
            </a:r>
            <a:endParaRPr lang="ru-RU" sz="33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0" name="PlaceHolder 11"/>
          <p:cNvSpPr>
            <a:spLocks noGrp="1"/>
          </p:cNvSpPr>
          <p:nvPr>
            <p:ph type="dt"/>
          </p:nvPr>
        </p:nvSpPr>
        <p:spPr>
          <a:xfrm>
            <a:off x="5791320" y="6405120"/>
            <a:ext cx="30445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9198469A-06E7-4C33-A704-56DD00C09451}" type="datetime">
              <a:rPr lang="ru-RU" sz="1400" b="0" strike="noStrike" spc="-1">
                <a:solidFill>
                  <a:srgbClr val="FFFFFF"/>
                </a:solidFill>
                <a:latin typeface="Georgia"/>
              </a:rPr>
              <a:t>07.06.2023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31" name="PlaceHolder 12"/>
          <p:cNvSpPr>
            <a:spLocks noGrp="1"/>
          </p:cNvSpPr>
          <p:nvPr>
            <p:ph type="ftr"/>
          </p:nvPr>
        </p:nvSpPr>
        <p:spPr>
          <a:xfrm>
            <a:off x="304920" y="6410880"/>
            <a:ext cx="35809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32" name="PlaceHolder 13"/>
          <p:cNvSpPr>
            <a:spLocks noGrp="1"/>
          </p:cNvSpPr>
          <p:nvPr>
            <p:ph type="sldNum"/>
          </p:nvPr>
        </p:nvSpPr>
        <p:spPr>
          <a:xfrm>
            <a:off x="4361760" y="1026360"/>
            <a:ext cx="456840" cy="44100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fld id="{262DE653-F5BB-42E1-A208-CD86A595A7E4}" type="slidenum">
              <a:rPr lang="ru-RU" sz="1600" b="0" strike="noStrike" spc="-1">
                <a:solidFill>
                  <a:srgbClr val="7B9899"/>
                </a:solidFill>
                <a:latin typeface="Georgia"/>
              </a:rPr>
              <a:t>‹#›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133" name="PlaceHolder 14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ru-RU" sz="2700" b="0" strike="noStrike" spc="-1">
                <a:solidFill>
                  <a:srgbClr val="000000"/>
                </a:solidFill>
                <a:latin typeface="Georgia"/>
              </a:rPr>
              <a:t>Образец текста</a:t>
            </a:r>
          </a:p>
          <a:p>
            <a:pPr marL="548640" lvl="1" indent="-273960">
              <a:lnSpc>
                <a:spcPct val="100000"/>
              </a:lnSpc>
              <a:spcBef>
                <a:spcPts val="439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lang="ru-RU" sz="2200" b="0" strike="noStrike" spc="-1">
                <a:solidFill>
                  <a:srgbClr val="646B86"/>
                </a:solidFill>
                <a:latin typeface="Georgia"/>
              </a:rPr>
              <a:t>Второй уровень</a:t>
            </a:r>
            <a:endParaRPr lang="ru-RU" sz="2200" b="0" strike="noStrike" spc="-1">
              <a:solidFill>
                <a:srgbClr val="000000"/>
              </a:solidFill>
              <a:latin typeface="Georgia"/>
            </a:endParaRPr>
          </a:p>
          <a:p>
            <a:pPr marL="822960" lvl="2" indent="-228240">
              <a:lnSpc>
                <a:spcPct val="100000"/>
              </a:lnSpc>
              <a:spcBef>
                <a:spcPts val="400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Третий уровень</a:t>
            </a:r>
            <a:endParaRPr lang="ru-RU" sz="2000" b="0" strike="noStrike" spc="-1">
              <a:solidFill>
                <a:srgbClr val="646B86"/>
              </a:solidFill>
              <a:latin typeface="Georgia"/>
            </a:endParaRPr>
          </a:p>
          <a:p>
            <a:pPr marL="1097280" lvl="3" indent="-228240">
              <a:lnSpc>
                <a:spcPct val="100000"/>
              </a:lnSpc>
              <a:spcBef>
                <a:spcPts val="400"/>
              </a:spcBef>
              <a:buClr>
                <a:srgbClr val="8C7B70"/>
              </a:buClr>
              <a:buSzPct val="70000"/>
              <a:buFont typeface="Wingdings" charset="2"/>
              <a:buChar char=""/>
            </a:pPr>
            <a:r>
              <a:rPr lang="ru-RU" sz="2000" b="0" strike="noStrike" spc="-1">
                <a:solidFill>
                  <a:srgbClr val="646B86"/>
                </a:solidFill>
                <a:latin typeface="Georgia"/>
              </a:rPr>
              <a:t>Четвертый уровень</a:t>
            </a:r>
            <a:endParaRPr lang="ru-RU" sz="2000" b="0" strike="noStrike" spc="-1">
              <a:solidFill>
                <a:srgbClr val="000000"/>
              </a:solidFill>
              <a:latin typeface="Georgia"/>
            </a:endParaRPr>
          </a:p>
          <a:p>
            <a:pPr marL="1371600" lvl="4" indent="-228240">
              <a:lnSpc>
                <a:spcPct val="100000"/>
              </a:lnSpc>
              <a:spcBef>
                <a:spcPts val="360"/>
              </a:spcBef>
              <a:buClr>
                <a:srgbClr val="8FB08C"/>
              </a:buClr>
              <a:buFont typeface="Symbol" charset="2"/>
              <a:buChar char=""/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72" descr="Белые камни, сложенные в пирамиду">
            <a:extLst>
              <a:ext uri="{FF2B5EF4-FFF2-40B4-BE49-F238E27FC236}">
                <a16:creationId xmlns:a16="http://schemas.microsoft.com/office/drawing/2014/main" id="{52BAF00C-D725-871D-F3FC-BADA54C63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33" r="-3" b="-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71" name="TextShape 2"/>
          <p:cNvSpPr txBox="1"/>
          <p:nvPr/>
        </p:nvSpPr>
        <p:spPr>
          <a:xfrm>
            <a:off x="1258950" y="3051589"/>
            <a:ext cx="6626099" cy="754822"/>
          </a:xfrm>
          <a:prstGeom prst="rect">
            <a:avLst/>
          </a:prstGeom>
          <a:solidFill>
            <a:srgbClr val="404040">
              <a:alpha val="84706"/>
            </a:srgbClr>
          </a:solidFill>
          <a:ln w="38100" cap="sq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strike="noStrike" kern="1200" spc="-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Предпосылки возникновения учения </a:t>
            </a:r>
            <a:b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b="1" strike="noStrike" kern="1200" spc="-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Ч. Дарвина</a:t>
            </a:r>
            <a:endParaRPr lang="en-US" sz="2300" b="0" strike="noStrike" kern="1200" spc="-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0" name="TextShape 1"/>
          <p:cNvSpPr txBox="1"/>
          <p:nvPr/>
        </p:nvSpPr>
        <p:spPr>
          <a:xfrm>
            <a:off x="1371600" y="281952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2" name="Rectangle 201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Shape 1"/>
          <p:cNvSpPr txBox="1"/>
          <p:nvPr/>
        </p:nvSpPr>
        <p:spPr>
          <a:xfrm>
            <a:off x="350041" y="586855"/>
            <a:ext cx="2401025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strike="noStrike" spc="-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Жорж Кювье</a:t>
            </a:r>
            <a:endParaRPr lang="en-US" sz="3500" b="0" strike="noStrike" spc="-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3436295" y="649480"/>
            <a:ext cx="226897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74320" indent="-228600">
              <a:lnSpc>
                <a:spcPct val="90000"/>
              </a:lnSpc>
              <a:spcBef>
                <a:spcPts val="641"/>
              </a:spcBef>
              <a:buClr>
                <a:srgbClr val="D1634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600" b="0" strike="noStrike" spc="-1"/>
              <a:t>Обосновал </a:t>
            </a:r>
            <a:r>
              <a:rPr lang="en-US" sz="1600" b="1" strike="noStrike" spc="-1"/>
              <a:t>принцип корреляции</a:t>
            </a:r>
            <a:r>
              <a:rPr lang="en-US" sz="1600" b="0" strike="noStrike" spc="-1"/>
              <a:t>: строение каждого органа животного отвечает принципу строения всего организма, и изменение одной части тела должно вызвать изменение других частей.</a:t>
            </a:r>
          </a:p>
          <a:p>
            <a:pPr marL="274320" indent="-228600">
              <a:lnSpc>
                <a:spcPct val="90000"/>
              </a:lnSpc>
              <a:spcBef>
                <a:spcPts val="641"/>
              </a:spcBef>
              <a:buClr>
                <a:srgbClr val="D1634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600" b="0" strike="noStrike" spc="-1"/>
              <a:t>Обнаружил сходство в строении конечностей всех наземных позвоночных. Это указывало на их возможное родство и общее происхождение.</a:t>
            </a:r>
          </a:p>
        </p:txBody>
      </p:sp>
      <p:pic>
        <p:nvPicPr>
          <p:cNvPr id="197" name="Picture 2"/>
          <p:cNvPicPr/>
          <p:nvPr/>
        </p:nvPicPr>
        <p:blipFill rotWithShape="1">
          <a:blip r:embed="rId2"/>
          <a:srcRect l="16153" r="20597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" name="Rectangle 20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Shape 1"/>
          <p:cNvSpPr txBox="1"/>
          <p:nvPr/>
        </p:nvSpPr>
        <p:spPr>
          <a:xfrm>
            <a:off x="350041" y="586855"/>
            <a:ext cx="2401025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strike="noStrike" kern="1200" spc="-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Чарльз Лайель</a:t>
            </a:r>
            <a:endParaRPr lang="en-US" sz="3500" b="0" strike="noStrike" kern="1200" spc="-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3436295" y="649480"/>
            <a:ext cx="226897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74320" indent="-228600">
              <a:lnSpc>
                <a:spcPct val="90000"/>
              </a:lnSpc>
              <a:spcBef>
                <a:spcPts val="641"/>
              </a:spcBef>
              <a:buClr>
                <a:srgbClr val="D1634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b="0" strike="noStrike" spc="-1"/>
              <a:t>Опроверг теорию катастроф Ж. Кювье.</a:t>
            </a:r>
          </a:p>
          <a:p>
            <a:pPr marL="274320" indent="-228600">
              <a:lnSpc>
                <a:spcPct val="90000"/>
              </a:lnSpc>
              <a:spcBef>
                <a:spcPts val="641"/>
              </a:spcBef>
              <a:buClr>
                <a:srgbClr val="D1634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b="0" strike="noStrike" spc="-1"/>
              <a:t>Доказал, что поверхность Земли изменяется постепенно под действием природных факторов: ветра, дождя, прибоя, извержения вулканов и др.</a:t>
            </a:r>
          </a:p>
        </p:txBody>
      </p:sp>
      <p:pic>
        <p:nvPicPr>
          <p:cNvPr id="200" name="Picture 2"/>
          <p:cNvPicPr/>
          <p:nvPr/>
        </p:nvPicPr>
        <p:blipFill>
          <a:blip r:embed="rId2"/>
          <a:stretch/>
        </p:blipFill>
        <p:spPr>
          <a:xfrm>
            <a:off x="6082126" y="1904691"/>
            <a:ext cx="2711832" cy="3060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2"/>
          <p:cNvPicPr/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08" name="Rectangle 20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Shape 2"/>
          <p:cNvSpPr txBox="1"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strike="noStrike" spc="-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Социально-экономические предпосылки</a:t>
            </a:r>
            <a:endParaRPr lang="en-US" sz="3100" b="0" strike="noStrike" spc="-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Shape 1"/>
          <p:cNvSpPr txBox="1"/>
          <p:nvPr/>
        </p:nvSpPr>
        <p:spPr>
          <a:xfrm>
            <a:off x="1368360" y="2743200"/>
            <a:ext cx="6479640" cy="167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1" name="Rectangle 210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TextShape 1"/>
          <p:cNvSpPr txBox="1"/>
          <p:nvPr/>
        </p:nvSpPr>
        <p:spPr>
          <a:xfrm>
            <a:off x="322326" y="411480"/>
            <a:ext cx="8401050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strike="noStrike" spc="-1">
                <a:latin typeface="+mj-lt"/>
                <a:ea typeface="+mj-ea"/>
                <a:cs typeface="+mj-cs"/>
              </a:rPr>
              <a:t>Развитие сельского хозяйства</a:t>
            </a:r>
            <a:endParaRPr lang="en-US" sz="3100" b="0" strike="noStrike" spc="-1">
              <a:latin typeface="+mj-lt"/>
              <a:ea typeface="+mj-ea"/>
              <a:cs typeface="+mj-cs"/>
            </a:endParaRPr>
          </a:p>
        </p:txBody>
      </p:sp>
      <p:sp>
        <p:nvSpPr>
          <p:cNvPr id="222" name="Rectangle 212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6" name="Picture 2"/>
          <p:cNvPicPr/>
          <p:nvPr/>
        </p:nvPicPr>
        <p:blipFill rotWithShape="1">
          <a:blip r:embed="rId2"/>
          <a:srcRect l="17935" r="10142"/>
          <a:stretch/>
        </p:blipFill>
        <p:spPr>
          <a:xfrm>
            <a:off x="322326" y="1721922"/>
            <a:ext cx="5028668" cy="4520559"/>
          </a:xfrm>
          <a:prstGeom prst="rect">
            <a:avLst/>
          </a:prstGeom>
        </p:spPr>
      </p:pic>
      <p:sp useBgFill="1">
        <p:nvSpPr>
          <p:cNvPr id="215" name="Rectangle 214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7850" y="1721922"/>
            <a:ext cx="3163824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5954064" y="2020824"/>
            <a:ext cx="2591322" cy="395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74320" indent="-228600">
              <a:lnSpc>
                <a:spcPct val="90000"/>
              </a:lnSpc>
              <a:spcBef>
                <a:spcPts val="641"/>
              </a:spcBef>
              <a:buClr>
                <a:srgbClr val="D1634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600" b="0" strike="noStrike" spc="-1"/>
              <a:t>Созданы новые породы </a:t>
            </a:r>
          </a:p>
          <a:p>
            <a:pPr marL="274320" indent="-228600">
              <a:lnSpc>
                <a:spcPct val="90000"/>
              </a:lnSpc>
              <a:spcBef>
                <a:spcPts val="641"/>
              </a:spcBef>
              <a:buFont typeface="Arial" panose="020B0604020202020204" pitchFamily="34" charset="0"/>
              <a:buChar char="•"/>
            </a:pPr>
            <a:r>
              <a:rPr lang="en-US" sz="1600" b="0" strike="noStrike" spc="-1"/>
              <a:t>   овец, свиней.</a:t>
            </a:r>
          </a:p>
          <a:p>
            <a:pPr marL="274320" indent="-228600">
              <a:lnSpc>
                <a:spcPct val="90000"/>
              </a:lnSpc>
              <a:spcBef>
                <a:spcPts val="641"/>
              </a:spcBef>
              <a:buClr>
                <a:srgbClr val="D1634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600" b="0" strike="noStrike" spc="-1"/>
              <a:t>Выведены высокоуро-</a:t>
            </a:r>
          </a:p>
          <a:p>
            <a:pPr marL="274320" indent="-228600">
              <a:lnSpc>
                <a:spcPct val="90000"/>
              </a:lnSpc>
              <a:spcBef>
                <a:spcPts val="641"/>
              </a:spcBef>
              <a:buFont typeface="Arial" panose="020B0604020202020204" pitchFamily="34" charset="0"/>
              <a:buChar char="•"/>
            </a:pPr>
            <a:r>
              <a:rPr lang="en-US" sz="1600" b="0" strike="noStrike" spc="-1"/>
              <a:t>   жайные сорта культурных растений.</a:t>
            </a:r>
          </a:p>
          <a:p>
            <a:pPr marL="274320" indent="-228600">
              <a:lnSpc>
                <a:spcPct val="90000"/>
              </a:lnSpc>
              <a:spcBef>
                <a:spcPts val="641"/>
              </a:spcBef>
              <a:buClr>
                <a:srgbClr val="D1634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600" b="0" strike="noStrike" spc="-1"/>
              <a:t>Разработаны методы селекции, которые позволяли максимально быстро изменять в нужном направлении породы животных и сорта растений.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301680" y="476640"/>
            <a:ext cx="8503560" cy="562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spcBef>
                <a:spcPts val="541"/>
              </a:spcBef>
            </a:pPr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  <a:p>
            <a:pPr marL="274320" indent="-273960">
              <a:lnSpc>
                <a:spcPct val="100000"/>
              </a:lnSpc>
              <a:spcBef>
                <a:spcPts val="541"/>
              </a:spcBef>
            </a:pPr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  <a:p>
            <a:pPr marL="274320" indent="-273960">
              <a:lnSpc>
                <a:spcPct val="100000"/>
              </a:lnSpc>
              <a:spcBef>
                <a:spcPts val="541"/>
              </a:spcBef>
            </a:pPr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467640" y="332640"/>
            <a:ext cx="2448000" cy="187200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latin typeface="Georgia"/>
              </a:rPr>
              <a:t>Расширение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latin typeface="Georgia"/>
              </a:rPr>
              <a:t>торговли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3276000" y="332640"/>
            <a:ext cx="2592000" cy="187200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latin typeface="Georgia"/>
              </a:rPr>
              <a:t>Освоение новых территорий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6156000" y="332640"/>
            <a:ext cx="2592000" cy="187200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Georgia"/>
              </a:rPr>
              <a:t>Налаживание связей с другими странами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11" name="CustomShape 5"/>
          <p:cNvSpPr/>
          <p:nvPr/>
        </p:nvSpPr>
        <p:spPr>
          <a:xfrm>
            <a:off x="1619640" y="2349000"/>
            <a:ext cx="2088000" cy="100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6"/>
          <p:cNvSpPr/>
          <p:nvPr/>
        </p:nvSpPr>
        <p:spPr>
          <a:xfrm>
            <a:off x="4500000" y="2349000"/>
            <a:ext cx="360" cy="107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7"/>
          <p:cNvSpPr/>
          <p:nvPr/>
        </p:nvSpPr>
        <p:spPr>
          <a:xfrm flipH="1">
            <a:off x="5292000" y="2349000"/>
            <a:ext cx="1872000" cy="100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8"/>
          <p:cNvSpPr/>
          <p:nvPr/>
        </p:nvSpPr>
        <p:spPr>
          <a:xfrm>
            <a:off x="971640" y="3717000"/>
            <a:ext cx="7416360" cy="252000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FFFFFF"/>
                </a:solidFill>
                <a:latin typeface="Georgia"/>
              </a:rPr>
              <a:t>Позволило собрать огромные коллекции, которые являлись дополнительным материалом для переосмысления законов развития природы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2" name="Rectangle 221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Shape 1"/>
          <p:cNvSpPr txBox="1"/>
          <p:nvPr/>
        </p:nvSpPr>
        <p:spPr>
          <a:xfrm>
            <a:off x="350041" y="586855"/>
            <a:ext cx="2401025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strike="noStrike" spc="-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Адам Смит</a:t>
            </a:r>
            <a:endParaRPr lang="en-US" sz="3500" b="0" strike="noStrike" spc="-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3436295" y="649480"/>
            <a:ext cx="226897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74320" indent="-228600">
              <a:lnSpc>
                <a:spcPct val="90000"/>
              </a:lnSpc>
              <a:spcBef>
                <a:spcPts val="720"/>
              </a:spcBef>
              <a:buClr>
                <a:srgbClr val="D1634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b="0" strike="noStrike" spc="-1"/>
              <a:t>Создал учение, согласно которому устранение неприспособленных особей происходит в процессе свободной конкуренции</a:t>
            </a:r>
          </a:p>
        </p:txBody>
      </p:sp>
      <p:pic>
        <p:nvPicPr>
          <p:cNvPr id="217" name="Picture 2"/>
          <p:cNvPicPr/>
          <p:nvPr/>
        </p:nvPicPr>
        <p:blipFill rotWithShape="1">
          <a:blip r:embed="rId2"/>
          <a:srcRect l="28776" r="13615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" name="Rectangle 224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Freeform: Shape 2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TextShape 1"/>
          <p:cNvSpPr txBox="1"/>
          <p:nvPr/>
        </p:nvSpPr>
        <p:spPr>
          <a:xfrm>
            <a:off x="350041" y="586855"/>
            <a:ext cx="2401025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strike="noStrike" spc="-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Томас Мальтус</a:t>
            </a:r>
            <a:endParaRPr lang="en-US" sz="3500" b="0" strike="noStrike" spc="-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3436295" y="649480"/>
            <a:ext cx="226897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74320" indent="-228600">
              <a:lnSpc>
                <a:spcPct val="90000"/>
              </a:lnSpc>
              <a:spcBef>
                <a:spcPts val="561"/>
              </a:spcBef>
              <a:buClr>
                <a:srgbClr val="D1634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b="0" strike="noStrike" spc="-1"/>
              <a:t>Впервые ввел выражение «борьба за существование».</a:t>
            </a:r>
          </a:p>
          <a:p>
            <a:pPr marL="274320" indent="-228600">
              <a:lnSpc>
                <a:spcPct val="90000"/>
              </a:lnSpc>
              <a:spcBef>
                <a:spcPts val="561"/>
              </a:spcBef>
              <a:buClr>
                <a:srgbClr val="D1634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b="0" strike="noStrike" spc="-1"/>
              <a:t>Считал, что человеку, как и всем другим организмам, свойственно стремление к безграничному размножению. Однако, нехватка ресурсов ограничивает рост численности человечества, приводя к нищете, голоду и болезням.</a:t>
            </a:r>
          </a:p>
        </p:txBody>
      </p:sp>
      <p:pic>
        <p:nvPicPr>
          <p:cNvPr id="220" name="Picture 2"/>
          <p:cNvPicPr/>
          <p:nvPr/>
        </p:nvPicPr>
        <p:blipFill rotWithShape="1">
          <a:blip r:embed="rId2"/>
          <a:srcRect l="24002" r="17445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8" name="Rectangle 227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" name="Freeform: Shape 23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TextShape 1"/>
          <p:cNvSpPr txBox="1"/>
          <p:nvPr/>
        </p:nvSpPr>
        <p:spPr>
          <a:xfrm>
            <a:off x="350041" y="586855"/>
            <a:ext cx="2401025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strike="noStrike" spc="-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Эволюционные идеи в России</a:t>
            </a:r>
            <a:endParaRPr lang="en-US" sz="3500" b="0" strike="noStrike" spc="-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3436295" y="649480"/>
            <a:ext cx="226897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74320" indent="-228600">
              <a:lnSpc>
                <a:spcPct val="90000"/>
              </a:lnSpc>
              <a:spcBef>
                <a:spcPts val="581"/>
              </a:spcBef>
              <a:buClr>
                <a:srgbClr val="D1634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b="1" strike="noStrike" spc="-1"/>
              <a:t>Александр Николаевич Радищев</a:t>
            </a:r>
            <a:r>
              <a:rPr lang="en-US" sz="1700" b="0" strike="noStrike" spc="-1"/>
              <a:t> развивал материалистические идеи о единстве и развитии мира.</a:t>
            </a:r>
          </a:p>
          <a:p>
            <a:pPr marL="274320" indent="-228600">
              <a:lnSpc>
                <a:spcPct val="90000"/>
              </a:lnSpc>
              <a:spcBef>
                <a:spcPts val="581"/>
              </a:spcBef>
              <a:buClr>
                <a:srgbClr val="D1634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b="1" strike="noStrike" spc="-1"/>
              <a:t>Афанасий</a:t>
            </a:r>
            <a:r>
              <a:rPr lang="en-US" sz="1700" b="0" strike="noStrike" spc="-1"/>
              <a:t> </a:t>
            </a:r>
            <a:r>
              <a:rPr lang="en-US" sz="1700" b="1" strike="noStrike" spc="-1"/>
              <a:t>Каверзнев</a:t>
            </a:r>
            <a:r>
              <a:rPr lang="en-US" sz="1700" b="0" strike="noStrike" spc="-1"/>
              <a:t> объяснял многообразие животного мира существованием изменчивости.</a:t>
            </a:r>
          </a:p>
        </p:txBody>
      </p:sp>
      <p:pic>
        <p:nvPicPr>
          <p:cNvPr id="223" name="Picture 2"/>
          <p:cNvPicPr/>
          <p:nvPr/>
        </p:nvPicPr>
        <p:blipFill rotWithShape="1">
          <a:blip r:embed="rId2"/>
          <a:srcRect l="17667" r="23588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1" name="Rectangle 230">
            <a:extLst>
              <a:ext uri="{FF2B5EF4-FFF2-40B4-BE49-F238E27FC236}">
                <a16:creationId xmlns:a16="http://schemas.microsoft.com/office/drawing/2014/main" id="{E2B198BE-F6DF-4465-B329-28C9E71EB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9144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6" name="Picture 3"/>
          <p:cNvPicPr/>
          <p:nvPr/>
        </p:nvPicPr>
        <p:blipFill rotWithShape="1">
          <a:blip r:embed="rId2"/>
          <a:srcRect t="3459" r="-2" b="18007"/>
          <a:stretch/>
        </p:blipFill>
        <p:spPr>
          <a:xfrm>
            <a:off x="20" y="10"/>
            <a:ext cx="3028930" cy="3224437"/>
          </a:xfrm>
          <a:prstGeom prst="rect">
            <a:avLst/>
          </a:prstGeom>
        </p:spPr>
      </p:pic>
      <p:pic>
        <p:nvPicPr>
          <p:cNvPr id="225" name="Picture 2"/>
          <p:cNvPicPr/>
          <p:nvPr/>
        </p:nvPicPr>
        <p:blipFill rotWithShape="1">
          <a:blip r:embed="rId3"/>
          <a:srcRect t="8675" r="-2" b="10423"/>
          <a:stretch/>
        </p:blipFill>
        <p:spPr>
          <a:xfrm>
            <a:off x="20" y="3218008"/>
            <a:ext cx="3028930" cy="3182363"/>
          </a:xfrm>
          <a:prstGeom prst="rect">
            <a:avLst/>
          </a:prstGeom>
        </p:spPr>
      </p:pic>
      <p:sp>
        <p:nvSpPr>
          <p:cNvPr id="224" name="TextShape 1"/>
          <p:cNvSpPr txBox="1"/>
          <p:nvPr/>
        </p:nvSpPr>
        <p:spPr>
          <a:xfrm>
            <a:off x="3619500" y="2277036"/>
            <a:ext cx="5057775" cy="3461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indent="-228600">
              <a:lnSpc>
                <a:spcPct val="90000"/>
              </a:lnSpc>
              <a:spcBef>
                <a:spcPts val="541"/>
              </a:spcBef>
              <a:buClr>
                <a:srgbClr val="D1634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b="1" strike="noStrike" spc="-1"/>
              <a:t>Александр Иванович Герцен</a:t>
            </a:r>
            <a:r>
              <a:rPr lang="en-US" sz="1700" b="0" strike="noStrike" spc="-1"/>
              <a:t> высказывал предположение, что психическая деятельность людей не является божественным знаком, а представляет собой логический итог постепенного развития нервной деятельности у животных.</a:t>
            </a:r>
          </a:p>
          <a:p>
            <a:pPr marL="274320" indent="-228600">
              <a:lnSpc>
                <a:spcPct val="90000"/>
              </a:lnSpc>
              <a:spcBef>
                <a:spcPts val="541"/>
              </a:spcBef>
              <a:buClr>
                <a:srgbClr val="D1634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b="1" strike="noStrike" spc="-1"/>
              <a:t>Карл Францевич Рулье</a:t>
            </a:r>
            <a:r>
              <a:rPr lang="en-US" sz="1700" b="0" strike="noStrike" spc="-1"/>
              <a:t> заложил основы эволюционной палеонтологии. Выдвинул положение о том, что изменения животных обусловлены двумя причинами: особенностями самого организма (наследственностью) и влиянием внешних факторов.</a:t>
            </a:r>
          </a:p>
          <a:p>
            <a:pPr indent="-228600">
              <a:lnSpc>
                <a:spcPct val="90000"/>
              </a:lnSpc>
              <a:spcBef>
                <a:spcPts val="541"/>
              </a:spcBef>
              <a:buFont typeface="Arial" panose="020B0604020202020204" pitchFamily="34" charset="0"/>
              <a:buChar char="•"/>
            </a:pPr>
            <a:endParaRPr lang="en-US" sz="1700" b="0" strike="noStrike" spc="-1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0000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alpha val="61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9" name="Rectangle 17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" name="Picture 2"/>
          <p:cNvPicPr/>
          <p:nvPr/>
        </p:nvPicPr>
        <p:blipFill rotWithShape="1">
          <a:blip r:embed="rId2"/>
          <a:srcRect r="2" b="6308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81" name="Rectangle 18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TextShape 2"/>
          <p:cNvSpPr txBox="1"/>
          <p:nvPr/>
        </p:nvSpPr>
        <p:spPr>
          <a:xfrm>
            <a:off x="358485" y="1122363"/>
            <a:ext cx="301752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strike="noStrike" spc="-1">
                <a:latin typeface="+mj-lt"/>
                <a:ea typeface="+mj-ea"/>
                <a:cs typeface="+mj-cs"/>
              </a:rPr>
              <a:t>Естественно-научные предпосылки</a:t>
            </a:r>
            <a:endParaRPr lang="en-US" sz="4200" b="0" strike="noStrike" spc="-1">
              <a:latin typeface="+mj-lt"/>
              <a:ea typeface="+mj-ea"/>
              <a:cs typeface="+mj-cs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Shape 1"/>
          <p:cNvSpPr txBox="1"/>
          <p:nvPr/>
        </p:nvSpPr>
        <p:spPr>
          <a:xfrm>
            <a:off x="1368360" y="2743200"/>
            <a:ext cx="6479640" cy="167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2" name="Rectangle 18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TextShape 1"/>
          <p:cNvSpPr txBox="1"/>
          <p:nvPr/>
        </p:nvSpPr>
        <p:spPr>
          <a:xfrm>
            <a:off x="439858" y="1683756"/>
            <a:ext cx="2336449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strike="noStrike" kern="1200" spc="-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Иммануил Кант</a:t>
            </a:r>
            <a:endParaRPr lang="en-US" sz="3500" b="0" strike="noStrike" kern="1200" spc="-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5733849" y="2118312"/>
            <a:ext cx="2945064" cy="27181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161849" indent="-161636" defTabSz="539496">
              <a:spcBef>
                <a:spcPts val="437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ru-RU" sz="2183" kern="1200" spc="-1">
                <a:solidFill>
                  <a:srgbClr val="000000"/>
                </a:solidFill>
                <a:latin typeface="Georgia"/>
                <a:ea typeface="+mn-ea"/>
                <a:cs typeface="+mn-cs"/>
              </a:rPr>
              <a:t>Теория о происхождении космических тел естественным путем, а не в результате божественного творения</a:t>
            </a:r>
            <a:endParaRPr lang="ru-RU" sz="3700" b="0" strike="noStrike" spc="-1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177" name="Picture 2"/>
          <p:cNvPicPr/>
          <p:nvPr/>
        </p:nvPicPr>
        <p:blipFill>
          <a:blip r:embed="rId2"/>
          <a:stretch/>
        </p:blipFill>
        <p:spPr>
          <a:xfrm>
            <a:off x="3678789" y="2264292"/>
            <a:ext cx="1845080" cy="253516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5" name="Rectangle 18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Shape 1"/>
          <p:cNvSpPr txBox="1"/>
          <p:nvPr/>
        </p:nvSpPr>
        <p:spPr>
          <a:xfrm>
            <a:off x="439858" y="1683756"/>
            <a:ext cx="2336449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strike="noStrike" kern="1200" spc="-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Пьер Симон Лаплас</a:t>
            </a:r>
            <a:endParaRPr lang="en-US" sz="3500" b="0" strike="noStrike" kern="1200" spc="-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5595431" y="2094635"/>
            <a:ext cx="3083482" cy="276553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164592" indent="-164376" defTabSz="548640">
              <a:spcBef>
                <a:spcPts val="479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ru-RU" sz="2400" kern="1200" spc="-1">
                <a:solidFill>
                  <a:srgbClr val="000000"/>
                </a:solidFill>
                <a:latin typeface="Georgia"/>
                <a:ea typeface="+mn-ea"/>
                <a:cs typeface="+mn-cs"/>
              </a:rPr>
              <a:t>Математически обосновал теорию И. Канта в работе «Изложение системы мира»</a:t>
            </a:r>
            <a:endParaRPr lang="ru-RU" sz="4000" b="0" strike="noStrike" spc="-1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180" name="Picture 2"/>
          <p:cNvPicPr/>
          <p:nvPr/>
        </p:nvPicPr>
        <p:blipFill>
          <a:blip r:embed="rId2"/>
          <a:stretch/>
        </p:blipFill>
        <p:spPr>
          <a:xfrm>
            <a:off x="3678789" y="2386019"/>
            <a:ext cx="1774870" cy="216577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8" name="Rectangle 187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TextShape 1"/>
          <p:cNvSpPr txBox="1"/>
          <p:nvPr/>
        </p:nvSpPr>
        <p:spPr>
          <a:xfrm>
            <a:off x="6482394" y="489507"/>
            <a:ext cx="2318706" cy="16554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strike="noStrike" spc="-1">
                <a:latin typeface="+mj-lt"/>
                <a:ea typeface="+mj-ea"/>
                <a:cs typeface="+mj-cs"/>
              </a:rPr>
              <a:t>Достижения химии</a:t>
            </a:r>
            <a:endParaRPr lang="en-US" sz="3500" b="0" strike="noStrike" spc="-1">
              <a:latin typeface="+mj-lt"/>
              <a:ea typeface="+mj-ea"/>
              <a:cs typeface="+mj-cs"/>
            </a:endParaRPr>
          </a:p>
        </p:txBody>
      </p:sp>
      <p:pic>
        <p:nvPicPr>
          <p:cNvPr id="184" name="Picture 183" descr="Молекулы">
            <a:extLst>
              <a:ext uri="{FF2B5EF4-FFF2-40B4-BE49-F238E27FC236}">
                <a16:creationId xmlns:a16="http://schemas.microsoft.com/office/drawing/2014/main" id="{C6BE2DF6-4D34-7BC0-3875-9DA0EE3532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9" r="9932" b="6"/>
          <a:stretch/>
        </p:blipFill>
        <p:spPr>
          <a:xfrm>
            <a:off x="20" y="431"/>
            <a:ext cx="6086455" cy="6408311"/>
          </a:xfrm>
          <a:prstGeom prst="rect">
            <a:avLst/>
          </a:prstGeom>
        </p:spPr>
      </p:pic>
      <p:sp>
        <p:nvSpPr>
          <p:cNvPr id="182" name="TextShape 2"/>
          <p:cNvSpPr txBox="1"/>
          <p:nvPr/>
        </p:nvSpPr>
        <p:spPr>
          <a:xfrm>
            <a:off x="6482394" y="2418408"/>
            <a:ext cx="2207110" cy="35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indent="-228600">
              <a:lnSpc>
                <a:spcPct val="90000"/>
              </a:lnSpc>
              <a:spcBef>
                <a:spcPts val="961"/>
              </a:spcBef>
              <a:buClr>
                <a:srgbClr val="D1634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b="0" strike="noStrike" spc="-1"/>
              <a:t>В 1824 году химики впервые синтезировали органические вещества, доказав, что их образование происходит без участия «высших сил».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91439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6086475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0" name="Rectangle 18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Shape 1"/>
          <p:cNvSpPr txBox="1"/>
          <p:nvPr/>
        </p:nvSpPr>
        <p:spPr>
          <a:xfrm>
            <a:off x="439858" y="1683756"/>
            <a:ext cx="2336449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strike="noStrike" kern="1200" spc="-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Йенс Берцелиус</a:t>
            </a:r>
            <a:endParaRPr lang="en-US" sz="3500" b="0" strike="noStrike" kern="1200" spc="-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5562531" y="2118370"/>
            <a:ext cx="3116382" cy="271805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161849" indent="-161636" defTabSz="539496">
              <a:spcBef>
                <a:spcPts val="519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ru-RU" sz="2596" kern="1200" spc="-1">
                <a:solidFill>
                  <a:srgbClr val="000000"/>
                </a:solidFill>
                <a:latin typeface="Georgia"/>
                <a:ea typeface="+mn-ea"/>
                <a:cs typeface="+mn-cs"/>
              </a:rPr>
              <a:t>Показал единство элементного состава живой и неживой природы.</a:t>
            </a:r>
            <a:endParaRPr lang="ru-RU" sz="4400" b="0" strike="noStrike" spc="-1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185" name="Picture 2"/>
          <p:cNvPicPr/>
          <p:nvPr/>
        </p:nvPicPr>
        <p:blipFill>
          <a:blip r:embed="rId2"/>
          <a:stretch/>
        </p:blipFill>
        <p:spPr>
          <a:xfrm>
            <a:off x="3678789" y="2392980"/>
            <a:ext cx="1712298" cy="2252956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" name="Rectangle 19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9272" cy="1576446"/>
            <a:chOff x="0" y="0"/>
            <a:chExt cx="12192002" cy="1576446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TextShape 1"/>
          <p:cNvSpPr txBox="1"/>
          <p:nvPr/>
        </p:nvSpPr>
        <p:spPr>
          <a:xfrm>
            <a:off x="1028698" y="319314"/>
            <a:ext cx="7108033" cy="1030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strike="noStrike" spc="-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Т. Шванн и М. Шлейден</a:t>
            </a:r>
            <a:endParaRPr lang="en-US" sz="3500" b="0" strike="noStrike" spc="-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8" name="Picture 2"/>
          <p:cNvPicPr/>
          <p:nvPr/>
        </p:nvPicPr>
        <p:blipFill>
          <a:blip r:embed="rId2"/>
          <a:stretch/>
        </p:blipFill>
        <p:spPr>
          <a:xfrm>
            <a:off x="2323846" y="2050595"/>
            <a:ext cx="2128790" cy="2617365"/>
          </a:xfrm>
          <a:prstGeom prst="rect">
            <a:avLst/>
          </a:prstGeom>
        </p:spPr>
      </p:pic>
      <p:pic>
        <p:nvPicPr>
          <p:cNvPr id="189" name="Picture 2"/>
          <p:cNvPicPr/>
          <p:nvPr/>
        </p:nvPicPr>
        <p:blipFill>
          <a:blip r:embed="rId3"/>
          <a:stretch/>
        </p:blipFill>
        <p:spPr>
          <a:xfrm>
            <a:off x="4700753" y="2074130"/>
            <a:ext cx="2355628" cy="2617365"/>
          </a:xfrm>
          <a:prstGeom prst="rect">
            <a:avLst/>
          </a:prstGeom>
        </p:spPr>
      </p:pic>
      <p:sp>
        <p:nvSpPr>
          <p:cNvPr id="187" name="TextShape 2"/>
          <p:cNvSpPr txBox="1"/>
          <p:nvPr/>
        </p:nvSpPr>
        <p:spPr>
          <a:xfrm>
            <a:off x="1028698" y="5070346"/>
            <a:ext cx="7122320" cy="13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indent="-228600">
              <a:lnSpc>
                <a:spcPct val="90000"/>
              </a:lnSpc>
              <a:spcBef>
                <a:spcPts val="641"/>
              </a:spcBef>
              <a:buClr>
                <a:srgbClr val="D1634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b="0" strike="noStrike" spc="-1"/>
              <a:t>В 1839 году создали </a:t>
            </a:r>
            <a:r>
              <a:rPr lang="en-US" sz="1700" b="1" strike="noStrike" spc="-1"/>
              <a:t>клеточную теорию</a:t>
            </a:r>
            <a:r>
              <a:rPr lang="en-US" sz="1700" b="0" strike="noStrike" spc="-1"/>
              <a:t>, которая постулировала, что все живые организмы состоят из клеток, имеющих сходное строение у растений и животных.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7" name="Rectangle 196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ight Triangle 198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TextShape 1"/>
          <p:cNvSpPr txBox="1"/>
          <p:nvPr/>
        </p:nvSpPr>
        <p:spPr>
          <a:xfrm>
            <a:off x="3941445" y="1188637"/>
            <a:ext cx="4389533" cy="1597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Карл Максимович Бэр</a:t>
            </a:r>
            <a:endParaRPr lang="en-US" sz="3600" b="0" strike="noStrike" kern="1200" spc="-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2" name="Picture 2"/>
          <p:cNvPicPr/>
          <p:nvPr/>
        </p:nvPicPr>
        <p:blipFill>
          <a:blip r:embed="rId2"/>
          <a:stretch/>
        </p:blipFill>
        <p:spPr>
          <a:xfrm>
            <a:off x="842517" y="1753903"/>
            <a:ext cx="2650489" cy="3427356"/>
          </a:xfrm>
          <a:prstGeom prst="rect">
            <a:avLst/>
          </a:prstGeom>
        </p:spPr>
      </p:pic>
      <p:sp>
        <p:nvSpPr>
          <p:cNvPr id="191" name="TextShape 2"/>
          <p:cNvSpPr txBox="1"/>
          <p:nvPr/>
        </p:nvSpPr>
        <p:spPr>
          <a:xfrm>
            <a:off x="3941445" y="2998278"/>
            <a:ext cx="3321177" cy="272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74320" indent="-228600">
              <a:lnSpc>
                <a:spcPct val="90000"/>
              </a:lnSpc>
              <a:spcBef>
                <a:spcPts val="641"/>
              </a:spcBef>
              <a:buClr>
                <a:srgbClr val="D1634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b="0" strike="noStrike" spc="-1"/>
              <a:t>Показал, что развитие всех организмов начинается с яйцеклетки.</a:t>
            </a:r>
          </a:p>
          <a:p>
            <a:pPr marL="274320" indent="-228600">
              <a:lnSpc>
                <a:spcPct val="90000"/>
              </a:lnSpc>
              <a:spcBef>
                <a:spcPts val="641"/>
              </a:spcBef>
              <a:buClr>
                <a:srgbClr val="D1634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b="0" strike="noStrike" spc="-1"/>
              <a:t>Выявил, что у всех позвоночных наблюдаются общие черты эмбрионального развития.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0" name="Rectangle 199">
            <a:extLst>
              <a:ext uri="{FF2B5EF4-FFF2-40B4-BE49-F238E27FC236}">
                <a16:creationId xmlns:a16="http://schemas.microsoft.com/office/drawing/2014/main" id="{9F27744B-47AB-4459-8C2F-1D5EE63A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6" name="Picture 195" descr="Вид водорослей в микроскоп">
            <a:extLst>
              <a:ext uri="{FF2B5EF4-FFF2-40B4-BE49-F238E27FC236}">
                <a16:creationId xmlns:a16="http://schemas.microsoft.com/office/drawing/2014/main" id="{291BB9A2-AB00-29E2-DDAC-028E9C301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47" r="1922" b="8"/>
          <a:stretch/>
        </p:blipFill>
        <p:spPr>
          <a:xfrm>
            <a:off x="20" y="10"/>
            <a:ext cx="5148854" cy="6857990"/>
          </a:xfrm>
          <a:custGeom>
            <a:avLst/>
            <a:gdLst/>
            <a:ahLst/>
            <a:cxnLst/>
            <a:rect l="l" t="t" r="r" b="b"/>
            <a:pathLst>
              <a:path w="6865165" h="6858000">
                <a:moveTo>
                  <a:pt x="0" y="0"/>
                </a:moveTo>
                <a:lnTo>
                  <a:pt x="6865165" y="0"/>
                </a:lnTo>
                <a:lnTo>
                  <a:pt x="6859621" y="22952"/>
                </a:lnTo>
                <a:cubicBezTo>
                  <a:pt x="6623056" y="1069835"/>
                  <a:pt x="6492240" y="2220824"/>
                  <a:pt x="6492240" y="3429001"/>
                </a:cubicBezTo>
                <a:cubicBezTo>
                  <a:pt x="6492240" y="4637179"/>
                  <a:pt x="6623056" y="5788167"/>
                  <a:pt x="6859621" y="6835050"/>
                </a:cubicBezTo>
                <a:lnTo>
                  <a:pt x="686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202" name="Freeform: Shape 201">
            <a:extLst>
              <a:ext uri="{FF2B5EF4-FFF2-40B4-BE49-F238E27FC236}">
                <a16:creationId xmlns:a16="http://schemas.microsoft.com/office/drawing/2014/main" id="{7D266DCC-5218-4AE0-B964-6FC2EA3BD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9180" y="0"/>
            <a:ext cx="4274820" cy="6858000"/>
          </a:xfrm>
          <a:custGeom>
            <a:avLst/>
            <a:gdLst>
              <a:gd name="connsiteX0" fmla="*/ 365648 w 5588548"/>
              <a:gd name="connsiteY0" fmla="*/ 0 h 6858000"/>
              <a:gd name="connsiteX1" fmla="*/ 5588548 w 5588548"/>
              <a:gd name="connsiteY1" fmla="*/ 0 h 6858000"/>
              <a:gd name="connsiteX2" fmla="*/ 5588548 w 5588548"/>
              <a:gd name="connsiteY2" fmla="*/ 6858000 h 6858000"/>
              <a:gd name="connsiteX3" fmla="*/ 365648 w 5588548"/>
              <a:gd name="connsiteY3" fmla="*/ 6858000 h 6858000"/>
              <a:gd name="connsiteX4" fmla="*/ 360213 w 5588548"/>
              <a:gd name="connsiteY4" fmla="*/ 6835050 h 6858000"/>
              <a:gd name="connsiteX5" fmla="*/ 0 w 5588548"/>
              <a:gd name="connsiteY5" fmla="*/ 3429001 h 6858000"/>
              <a:gd name="connsiteX6" fmla="*/ 360213 w 5588548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8548" h="6858000">
                <a:moveTo>
                  <a:pt x="365648" y="0"/>
                </a:moveTo>
                <a:lnTo>
                  <a:pt x="5588548" y="0"/>
                </a:lnTo>
                <a:lnTo>
                  <a:pt x="55885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4" name="Freeform: Shape 203">
            <a:extLst>
              <a:ext uri="{FF2B5EF4-FFF2-40B4-BE49-F238E27FC236}">
                <a16:creationId xmlns:a16="http://schemas.microsoft.com/office/drawing/2014/main" id="{973DE4F1-1583-4AE3-9696-9659D27C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038" y="0"/>
            <a:ext cx="4267962" cy="6858000"/>
          </a:xfrm>
          <a:custGeom>
            <a:avLst/>
            <a:gdLst>
              <a:gd name="connsiteX0" fmla="*/ 372925 w 5690616"/>
              <a:gd name="connsiteY0" fmla="*/ 0 h 6858000"/>
              <a:gd name="connsiteX1" fmla="*/ 5690616 w 5690616"/>
              <a:gd name="connsiteY1" fmla="*/ 0 h 6858000"/>
              <a:gd name="connsiteX2" fmla="*/ 5690616 w 5690616"/>
              <a:gd name="connsiteY2" fmla="*/ 6858000 h 6858000"/>
              <a:gd name="connsiteX3" fmla="*/ 372925 w 5690616"/>
              <a:gd name="connsiteY3" fmla="*/ 6858000 h 6858000"/>
              <a:gd name="connsiteX4" fmla="*/ 367381 w 5690616"/>
              <a:gd name="connsiteY4" fmla="*/ 6835050 h 6858000"/>
              <a:gd name="connsiteX5" fmla="*/ 0 w 5690616"/>
              <a:gd name="connsiteY5" fmla="*/ 3429001 h 6858000"/>
              <a:gd name="connsiteX6" fmla="*/ 367381 w 5690616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0616" h="6858000">
                <a:moveTo>
                  <a:pt x="372925" y="0"/>
                </a:moveTo>
                <a:lnTo>
                  <a:pt x="5690616" y="0"/>
                </a:lnTo>
                <a:lnTo>
                  <a:pt x="5690616" y="6858000"/>
                </a:lnTo>
                <a:lnTo>
                  <a:pt x="372925" y="6858000"/>
                </a:lnTo>
                <a:lnTo>
                  <a:pt x="367381" y="6835050"/>
                </a:lnTo>
                <a:cubicBezTo>
                  <a:pt x="130816" y="5788167"/>
                  <a:pt x="0" y="4637179"/>
                  <a:pt x="0" y="3429001"/>
                </a:cubicBezTo>
                <a:cubicBezTo>
                  <a:pt x="0" y="2220824"/>
                  <a:pt x="130816" y="1069835"/>
                  <a:pt x="367381" y="22952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TextShape 1"/>
          <p:cNvSpPr txBox="1"/>
          <p:nvPr/>
        </p:nvSpPr>
        <p:spPr>
          <a:xfrm>
            <a:off x="5441673" y="914400"/>
            <a:ext cx="3364395" cy="1106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trike="noStrike" spc="-1">
                <a:latin typeface="+mj-lt"/>
                <a:ea typeface="+mj-ea"/>
                <a:cs typeface="+mj-cs"/>
              </a:rPr>
              <a:t>Палеонтология</a:t>
            </a:r>
            <a:endParaRPr lang="en-US" sz="2800" b="0" strike="noStrike" spc="-1">
              <a:latin typeface="+mj-lt"/>
              <a:ea typeface="+mj-ea"/>
              <a:cs typeface="+mj-cs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47535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FD3C8959-A2A1-469E-8619-82F077E3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8371" y="2182390"/>
            <a:ext cx="32918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5441672" y="2440100"/>
            <a:ext cx="3364396" cy="3834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74320" indent="-228600">
              <a:lnSpc>
                <a:spcPct val="90000"/>
              </a:lnSpc>
              <a:spcBef>
                <a:spcPts val="799"/>
              </a:spcBef>
              <a:buClr>
                <a:srgbClr val="D1634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600" b="0" strike="noStrike" spc="-1"/>
              <a:t>Наука о вымерших растениях и животных, сохранившихся в виде ископаемых остатков, отпечатков и следов их жизнедеятельности; о смене их в процессе развития жизни на Земле.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72</TotalTime>
  <Words>469</Words>
  <Application>Microsoft Office PowerPoint</Application>
  <PresentationFormat>Экран (4:3)</PresentationFormat>
  <Paragraphs>50</Paragraphs>
  <Slides>18</Slides>
  <Notes>0</Notes>
  <HiddenSlides>0</HiddenSlide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Предпосылки возникновения учения Ч. Дарвина</dc:title>
  <dc:subject/>
  <dc:creator>USER</dc:creator>
  <dc:description/>
  <cp:lastModifiedBy/>
  <cp:revision>29</cp:revision>
  <dcterms:modified xsi:type="dcterms:W3CDTF">2023-06-08T03:08:09Z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