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87D70-8DDF-EC1F-ACFC-852308454210}" v="83" dt="2023-06-08T06:42:49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млекопитающее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21C4507B-EC56-838F-8353-DEED2293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63" y="5234320"/>
            <a:ext cx="5198489" cy="752217"/>
          </a:xfrm>
        </p:spPr>
        <p:txBody>
          <a:bodyPr anchor="b">
            <a:normAutofit/>
          </a:bodyPr>
          <a:lstStyle/>
          <a:p>
            <a:pPr algn="l"/>
            <a:r>
              <a:rPr lang="en-US" sz="3100" u="sng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Забота</a:t>
            </a:r>
            <a:r>
              <a:rPr lang="en-US" sz="3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 о </a:t>
            </a:r>
            <a:r>
              <a:rPr lang="en-US" sz="3100" u="sng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потомстве</a:t>
            </a:r>
            <a:endParaRPr lang="ru-RU" sz="31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l"/>
            <a:endParaRPr lang="ru-RU" sz="31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64" y="6059086"/>
            <a:ext cx="5198489" cy="349725"/>
          </a:xfrm>
        </p:spPr>
        <p:txBody>
          <a:bodyPr anchor="t">
            <a:normAutofit/>
          </a:bodyPr>
          <a:lstStyle/>
          <a:p>
            <a:pPr algn="l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12B51-9C4E-81F7-AE0A-5090A9E0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8000"/>
            <a:ext cx="4607719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34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ЗАБОТА О ПОТОМСТВЕ У БЕСПОЗВОНОЧНЫХ</a:t>
            </a:r>
            <a:endParaRPr lang="en-US" sz="3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3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5" descr="Изображение выглядит как текст,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1DD4171B-707F-DD2A-F575-F060C98E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9" r="29010" b="2"/>
          <a:stretch/>
        </p:blipFill>
        <p:spPr>
          <a:xfrm>
            <a:off x="-3" y="10"/>
            <a:ext cx="2214562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DCB06A-63F6-E602-A345-4B6ABAC5E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0" r="27471" b="-1"/>
          <a:stretch/>
        </p:blipFill>
        <p:spPr>
          <a:xfrm>
            <a:off x="2357439" y="10"/>
            <a:ext cx="2143125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4" name="Рисунок 4" descr="Изображение выглядит как текст, беспозвоночный, моллюск, улитка&#10;&#10;Автоматически созданное описание">
            <a:extLst>
              <a:ext uri="{FF2B5EF4-FFF2-40B4-BE49-F238E27FC236}">
                <a16:creationId xmlns:a16="http://schemas.microsoft.com/office/drawing/2014/main" id="{F2878942-3869-0153-1C0F-15D0A644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614" r="22055" b="-2"/>
          <a:stretch/>
        </p:blipFill>
        <p:spPr>
          <a:xfrm>
            <a:off x="4643438" y="10"/>
            <a:ext cx="2143124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92F684-E4B0-1965-1FE9-0AF0BF6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52" r="23691" b="-2"/>
          <a:stretch/>
        </p:blipFill>
        <p:spPr>
          <a:xfrm>
            <a:off x="6929436" y="10"/>
            <a:ext cx="2214564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07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8DD61B9B-C8D8-043D-60A1-41E37DE7D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5" r="2" b="3704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27CE0A7-41C7-4201-8DCA-CD57B3C42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9" r="14809" b="2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текст, рыба, в помещении, лучеперая рыба&#10;&#10;Автоматически созданное описание">
            <a:extLst>
              <a:ext uri="{FF2B5EF4-FFF2-40B4-BE49-F238E27FC236}">
                <a16:creationId xmlns:a16="http://schemas.microsoft.com/office/drawing/2014/main" id="{AD46A667-7F19-AC9E-284E-09540175A8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" r="3422" b="-1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AD092-2F04-D32E-B0FC-A48B8562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5800"/>
            <a:ext cx="3691753" cy="1325563"/>
          </a:xfrm>
        </p:spPr>
        <p:txBody>
          <a:bodyPr>
            <a:normAutofit/>
          </a:bodyPr>
          <a:lstStyle/>
          <a:p>
            <a:r>
              <a:rPr lang="ru-RU" sz="1400" u="sng">
                <a:latin typeface="Times New Roman"/>
                <a:cs typeface="Times New Roman"/>
              </a:rPr>
              <a:t> </a:t>
            </a:r>
            <a:r>
              <a:rPr lang="ru-RU" sz="1400" b="1" u="sng">
                <a:latin typeface="Times New Roman"/>
                <a:cs typeface="Times New Roman"/>
              </a:rPr>
              <a:t>ЗАБОТА  О  ПОТОМСТВЕ  У  РЫБ </a:t>
            </a:r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1F0D-B6C5-6DC3-582F-B1883E9A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b="1" u="sng">
                <a:latin typeface="Times New Roman"/>
                <a:cs typeface="Times New Roman"/>
              </a:rPr>
              <a:t>Некоторые рыбы вынашивают икру во рту и даже в желудке. В это время родитель ничего не ест. Вылупившиеся мальки некоторое время держатся вблизи самки </a:t>
            </a:r>
            <a:r>
              <a:rPr lang="en-US" sz="1400" b="1" u="sng">
                <a:latin typeface="Times New Roman"/>
                <a:cs typeface="Times New Roman"/>
              </a:rPr>
              <a:t>(</a:t>
            </a:r>
            <a:r>
              <a:rPr lang="ru-RU" sz="1400" b="1" u="sng">
                <a:latin typeface="Times New Roman"/>
                <a:cs typeface="Times New Roman"/>
              </a:rPr>
              <a:t>или самца</a:t>
            </a:r>
            <a:r>
              <a:rPr lang="en-US" sz="1400" b="1" u="sng">
                <a:latin typeface="Times New Roman"/>
                <a:cs typeface="Times New Roman"/>
              </a:rPr>
              <a:t>,</a:t>
            </a:r>
            <a:r>
              <a:rPr lang="ru-RU" sz="1400" b="1" u="sng">
                <a:latin typeface="Times New Roman"/>
                <a:cs typeface="Times New Roman"/>
              </a:rPr>
              <a:t> в зависимости от вида</a:t>
            </a:r>
            <a:r>
              <a:rPr lang="en-US" sz="1400" b="1" u="sng">
                <a:latin typeface="Times New Roman"/>
                <a:cs typeface="Times New Roman"/>
              </a:rPr>
              <a:t>) </a:t>
            </a:r>
            <a:r>
              <a:rPr lang="ru-RU" sz="1400" b="1" u="sng">
                <a:latin typeface="Times New Roman"/>
                <a:cs typeface="Times New Roman"/>
              </a:rPr>
              <a:t>и при опасности прячутся в рот родителя</a:t>
            </a:r>
            <a:r>
              <a:rPr lang="ru-RU" sz="1400" u="sng">
                <a:latin typeface="Times New Roman"/>
                <a:cs typeface="Times New Roman"/>
              </a:rPr>
              <a:t>.    </a:t>
            </a:r>
          </a:p>
          <a:p>
            <a:pPr>
              <a:spcBef>
                <a:spcPts val="1500"/>
              </a:spcBef>
            </a:pPr>
            <a:r>
              <a:rPr lang="ru-RU" sz="1400" b="1" u="sng">
                <a:latin typeface="Times New Roman"/>
                <a:cs typeface="Times New Roman"/>
              </a:rPr>
              <a:t>Наибольшая безопасность потомства достигается в тех случаях</a:t>
            </a:r>
            <a:r>
              <a:rPr lang="en-US" sz="1400" b="1" u="sng">
                <a:latin typeface="Times New Roman"/>
                <a:cs typeface="Times New Roman"/>
              </a:rPr>
              <a:t>,</a:t>
            </a:r>
            <a:r>
              <a:rPr lang="ru-RU" sz="1400" b="1" u="sng">
                <a:latin typeface="Times New Roman"/>
                <a:cs typeface="Times New Roman"/>
              </a:rPr>
              <a:t> когда зародыши развиваются в теле самца (как у морского конька</a:t>
            </a:r>
            <a:r>
              <a:rPr lang="en-US" sz="1400" b="1" u="sng">
                <a:latin typeface="Times New Roman"/>
                <a:cs typeface="Times New Roman"/>
              </a:rPr>
              <a:t>)</a:t>
            </a:r>
            <a:r>
              <a:rPr lang="ru-RU" sz="1400" b="1" u="sng">
                <a:latin typeface="Times New Roman"/>
                <a:cs typeface="Times New Roman"/>
              </a:rPr>
              <a:t> или самки</a:t>
            </a:r>
            <a:r>
              <a:rPr lang="en-US" sz="1400" b="1" u="sng">
                <a:latin typeface="Times New Roman"/>
                <a:cs typeface="Times New Roman"/>
              </a:rPr>
              <a:t>(</a:t>
            </a:r>
            <a:r>
              <a:rPr lang="ru-RU" sz="1400" b="1" u="sng">
                <a:latin typeface="Times New Roman"/>
                <a:cs typeface="Times New Roman"/>
              </a:rPr>
              <a:t>как у живородки</a:t>
            </a:r>
            <a:r>
              <a:rPr lang="en-US" sz="1400" b="1" u="sng">
                <a:latin typeface="Times New Roman"/>
                <a:cs typeface="Times New Roman"/>
              </a:rPr>
              <a:t>)</a:t>
            </a:r>
            <a:r>
              <a:rPr lang="ru-RU" sz="1400" b="1" u="sng">
                <a:latin typeface="Times New Roman"/>
                <a:cs typeface="Times New Roman"/>
              </a:rPr>
              <a:t>.                         </a:t>
            </a:r>
            <a:endParaRPr lang="ru-RU" sz="1400">
              <a:latin typeface="Times New Roman"/>
              <a:cs typeface="Times New Roman"/>
            </a:endParaRPr>
          </a:p>
          <a:p>
            <a:pPr>
              <a:spcBef>
                <a:spcPts val="1500"/>
              </a:spcBef>
            </a:pPr>
            <a:r>
              <a:rPr lang="ru-RU" sz="1400" b="1" u="sng">
                <a:latin typeface="Times New Roman"/>
                <a:cs typeface="Times New Roman"/>
              </a:rPr>
              <a:t>Плодовитость при этом снижается</a:t>
            </a:r>
            <a:r>
              <a:rPr lang="en-US" sz="1400" b="1" u="sng">
                <a:latin typeface="Times New Roman"/>
                <a:cs typeface="Times New Roman"/>
              </a:rPr>
              <a:t>,</a:t>
            </a:r>
            <a:r>
              <a:rPr lang="ru-RU" sz="1400" b="1" u="sng">
                <a:latin typeface="Times New Roman"/>
                <a:cs typeface="Times New Roman"/>
              </a:rPr>
              <a:t> однако сокращение численности потомства компенсируется лучшей выживаемостью молоди.</a:t>
            </a:r>
            <a:endParaRPr lang="ru-RU" sz="1400">
              <a:latin typeface="Times New Roman"/>
              <a:cs typeface="Times New Roman"/>
            </a:endParaRPr>
          </a:p>
          <a:p>
            <a:endParaRPr lang="ru-RU" sz="1400" u="sng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7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D959A719-AD67-C484-CC00-EEE26225F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1" b="-2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трава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8840D5E6-C241-057F-EB97-86DCEA64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4" r="19384" b="1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текст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82378DFA-476D-4C1D-FBDE-378FFD8AD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59" b="9480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5957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37982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A832B-8D42-9F46-8178-50026E6C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527048"/>
            <a:ext cx="3765042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ЗАБОТА О  ПОТОМСТВЕ  У ЗЕМНОВОДНЫХ 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2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4E052-1E59-F03C-220B-90342E94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ru-RU" sz="2300" b="1" u="sng">
                <a:solidFill>
                  <a:srgbClr val="000000"/>
                </a:solidFill>
                <a:latin typeface="Times New Roman"/>
                <a:cs typeface="Times New Roman"/>
              </a:rPr>
              <a:t>ЗАБОТА О ПОТОМСТВЕ У ПРЕСМЫКАЮЩИХСЯ</a:t>
            </a:r>
            <a:endParaRPr lang="ru-RU" sz="23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23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A7EB9D-2352-9BA4-D339-40E1E7CC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15" y="2256040"/>
            <a:ext cx="2472164" cy="3049607"/>
          </a:xfrm>
        </p:spPr>
        <p:txBody>
          <a:bodyPr anchor="ctr">
            <a:normAutofit/>
          </a:bodyPr>
          <a:lstStyle/>
          <a:p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Рисунок 6" descr="Изображение выглядит как текст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ABCEDEF7-298F-380E-49EA-F07DCA873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78" r="1" b="1"/>
          <a:stretch/>
        </p:blipFill>
        <p:spPr>
          <a:xfrm>
            <a:off x="20" y="430568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4" descr="Изображение выглядит как рептилия, в помещении, фрукт, змея&#10;&#10;Автоматически созданное описание">
            <a:extLst>
              <a:ext uri="{FF2B5EF4-FFF2-40B4-BE49-F238E27FC236}">
                <a16:creationId xmlns:a16="http://schemas.microsoft.com/office/drawing/2014/main" id="{9DFAE735-DA5B-5710-6D8A-0C119BC7CF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93" r="7711" b="1"/>
          <a:stretch/>
        </p:blipFill>
        <p:spPr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5" descr="Изображение выглядит как саламандра&#10;&#10;Автоматически созданное описание">
            <a:extLst>
              <a:ext uri="{FF2B5EF4-FFF2-40B4-BE49-F238E27FC236}">
                <a16:creationId xmlns:a16="http://schemas.microsoft.com/office/drawing/2014/main" id="{658C6C93-5B64-05E0-06E8-B3ED0B0F4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200" r="922" b="1"/>
          <a:stretch/>
        </p:blipFill>
        <p:spPr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6706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D7AC0B8-87CB-DCED-0FCE-07CF8134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01800"/>
            <a:ext cx="1952625" cy="141605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дерево, птица, певчие&#10;&#10;Автоматически созданное описание">
            <a:extLst>
              <a:ext uri="{FF2B5EF4-FFF2-40B4-BE49-F238E27FC236}">
                <a16:creationId xmlns:a16="http://schemas.microsoft.com/office/drawing/2014/main" id="{D778309C-C201-3039-31BA-8B7DDDCA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8" y="1701800"/>
            <a:ext cx="1771650" cy="1416050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а открытом воздухе, птица, трава, водоплав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E99EF27-ACC0-48DF-555B-4FAB7E71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1701800"/>
            <a:ext cx="2003425" cy="1416050"/>
          </a:xfrm>
          <a:prstGeom prst="rect">
            <a:avLst/>
          </a:prstGeom>
        </p:spPr>
      </p:pic>
      <p:pic>
        <p:nvPicPr>
          <p:cNvPr id="8" name="Рисунок 8" descr="Изображение выглядит как земля, на открытом воздухе, стоящий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A962485-ACB6-A174-E393-6B98E396C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725" y="1701800"/>
            <a:ext cx="2224088" cy="1416050"/>
          </a:xfrm>
          <a:prstGeom prst="rect">
            <a:avLst/>
          </a:prstGeom>
        </p:spPr>
      </p:pic>
      <p:pic>
        <p:nvPicPr>
          <p:cNvPr id="9" name="Рисунок 9" descr="Изображение выглядит как птица, земля, на открытом воздухе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5C5E9B13-46B1-F4D3-92C3-EF0A50799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" y="3192463"/>
            <a:ext cx="2417763" cy="2847975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7CD10EF-7D0C-15CC-D61C-212B3683B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976563" y="3192463"/>
            <a:ext cx="5684838" cy="28479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158CD-BE1C-72E3-EB08-6E8CBFAB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ЗАБОТА О  ПОТОМСТВЕ У ПТИЦ</a:t>
            </a: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536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примат, млекопитающее, обезья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F8960FF-85B6-4266-F275-3C5BD598E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2" r="21872" b="-1"/>
          <a:stretch/>
        </p:blipFill>
        <p:spPr>
          <a:xfrm>
            <a:off x="-4" y="10"/>
            <a:ext cx="573205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986129"/>
            <a:ext cx="4716196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42643-A786-E68A-BAEC-184543DB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152624"/>
            <a:ext cx="1584198" cy="1920240"/>
          </a:xfrm>
        </p:spPr>
        <p:txBody>
          <a:bodyPr>
            <a:normAutofit/>
          </a:bodyPr>
          <a:lstStyle/>
          <a:p>
            <a:r>
              <a:rPr lang="ru-RU" sz="800" b="1" u="sng">
                <a:latin typeface="Times New Roman"/>
                <a:cs typeface="Times New Roman"/>
              </a:rPr>
              <a:t>МЛЕКОПИТАЮЩИЕ НЕ ТОЛЬКО ОХРАНЯЮТ И КОРМЯТ ПОТОМСТВО       </a:t>
            </a:r>
            <a:endParaRPr lang="ru-RU" sz="800"/>
          </a:p>
        </p:txBody>
      </p:sp>
      <p:pic>
        <p:nvPicPr>
          <p:cNvPr id="5" name="Рисунок 5" descr="Изображение выглядит как текст, на открытом воздухе, трава, жираф&#10;&#10;Автоматически созданное описание">
            <a:extLst>
              <a:ext uri="{FF2B5EF4-FFF2-40B4-BE49-F238E27FC236}">
                <a16:creationId xmlns:a16="http://schemas.microsoft.com/office/drawing/2014/main" id="{2A50A058-A56C-32A4-8336-97A0D90F2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6" r="5946" b="3"/>
          <a:stretch/>
        </p:blipFill>
        <p:spPr>
          <a:xfrm>
            <a:off x="5857090" y="1"/>
            <a:ext cx="3286910" cy="33456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01" y="47845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5105887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2A7B6-0429-BA3F-5C1C-C035463C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744" y="4151376"/>
            <a:ext cx="2489454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500" b="1" u="sng">
                <a:latin typeface="Times New Roman"/>
                <a:cs typeface="Times New Roman"/>
              </a:rPr>
              <a:t>ОНИ  УЧАТ</a:t>
            </a:r>
            <a:r>
              <a:rPr lang="en-US" sz="1500" b="1" u="sng">
                <a:latin typeface="Times New Roman"/>
                <a:cs typeface="Times New Roman"/>
              </a:rPr>
              <a:t>,</a:t>
            </a:r>
            <a:r>
              <a:rPr lang="ru-RU" sz="1500" b="1" u="sng">
                <a:latin typeface="Times New Roman"/>
                <a:cs typeface="Times New Roman"/>
              </a:rPr>
              <a:t> ВОСПИТЫВАЮТ</a:t>
            </a:r>
            <a:r>
              <a:rPr lang="en-US" sz="1500" b="1" u="sng">
                <a:latin typeface="Times New Roman"/>
                <a:cs typeface="Times New Roman"/>
              </a:rPr>
              <a:t>,</a:t>
            </a:r>
            <a:r>
              <a:rPr lang="ru-RU" sz="1500" b="1" u="sng">
                <a:latin typeface="Times New Roman"/>
                <a:cs typeface="Times New Roman"/>
              </a:rPr>
              <a:t> ЗАЩИЩАЮТ</a:t>
            </a:r>
            <a:r>
              <a:rPr lang="en-US" sz="1500" b="1" u="sng">
                <a:latin typeface="Times New Roman"/>
                <a:cs typeface="Times New Roman"/>
              </a:rPr>
              <a:t>,</a:t>
            </a:r>
            <a:r>
              <a:rPr lang="ru-RU" sz="1500" b="1" u="sng">
                <a:latin typeface="Times New Roman"/>
                <a:cs typeface="Times New Roman"/>
              </a:rPr>
              <a:t> ИГРАЮТ</a:t>
            </a:r>
            <a:r>
              <a:rPr lang="en-US" sz="1500" b="1" u="sng">
                <a:latin typeface="Times New Roman"/>
                <a:cs typeface="Times New Roman"/>
              </a:rPr>
              <a:t>,</a:t>
            </a:r>
            <a:r>
              <a:rPr lang="ru-RU" sz="1500" b="1" u="sng">
                <a:latin typeface="Times New Roman"/>
                <a:cs typeface="Times New Roman"/>
              </a:rPr>
              <a:t>        ЛЮБЯТ</a:t>
            </a:r>
            <a:endParaRPr lang="ru-RU" sz="1500">
              <a:latin typeface="Times New Roman"/>
              <a:cs typeface="Times New Roman"/>
            </a:endParaRPr>
          </a:p>
          <a:p>
            <a:endParaRPr lang="ru-RU" sz="1500">
              <a:cs typeface="Calibri"/>
            </a:endParaRPr>
          </a:p>
        </p:txBody>
      </p:sp>
      <p:pic>
        <p:nvPicPr>
          <p:cNvPr id="6" name="Рисунок 6" descr="Изображение выглядит как дерево, гиппопотам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FC806A75-4755-AF8B-3C90-C3CCA544C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05" r="15226" b="1"/>
          <a:stretch/>
        </p:blipFill>
        <p:spPr>
          <a:xfrm>
            <a:off x="5857096" y="3512354"/>
            <a:ext cx="3286909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0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Изображение выглядит как медведь, млекопитающее, лежание&#10;&#10;Автоматически созданное описание">
            <a:extLst>
              <a:ext uri="{FF2B5EF4-FFF2-40B4-BE49-F238E27FC236}">
                <a16:creationId xmlns:a16="http://schemas.microsoft.com/office/drawing/2014/main" id="{BA0E5177-251F-C79F-3A94-B0141F983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2" r="1" b="15353"/>
          <a:stretch/>
        </p:blipFill>
        <p:spPr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6" name="Рисунок 6" descr="Изображение выглядит как млекопитающее, земля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1CB45C0A-F4FE-77C0-FE0F-64D893EF8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" r="1" b="1"/>
          <a:stretch/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Рисунок 5" descr="Изображение выглядит как трава, млекопитающее, на открытом воздухе, большая кошка&#10;&#10;Автоматически созданное описание">
            <a:extLst>
              <a:ext uri="{FF2B5EF4-FFF2-40B4-BE49-F238E27FC236}">
                <a16:creationId xmlns:a16="http://schemas.microsoft.com/office/drawing/2014/main" id="{2C0F7D96-35B5-7556-48BC-73ABDE62E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15" r="2" b="25147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Рисунок 4" descr="Изображение выглядит как трава, на открытом воздухе, млекопитающее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A135D3E1-A6B6-CB35-282D-238C6AAF3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6588" b="3"/>
          <a:stretch/>
        </p:blipFill>
        <p:spPr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563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Забота о потомстве </vt:lpstr>
      <vt:lpstr>ЗАБОТА О ПОТОМСТВЕ У БЕСПОЗВОНОЧНЫХ </vt:lpstr>
      <vt:lpstr> ЗАБОТА  О  ПОТОМСТВЕ  У  РЫБ  </vt:lpstr>
      <vt:lpstr>ЗАБОТА О  ПОТОМСТВЕ  У ЗЕМНОВОДНЫХ  </vt:lpstr>
      <vt:lpstr>ЗАБОТА О ПОТОМСТВЕ У ПРЕСМЫКАЮЩИХСЯ </vt:lpstr>
      <vt:lpstr>ЗАБОТА О  ПОТОМСТВЕ У ПТИЦ </vt:lpstr>
      <vt:lpstr>МЛЕКОПИТАЮЩИЕ НЕ ТОЛЬКО ОХРАНЯЮТ И КОРМЯТ ПОТОМСТВО      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33</cp:revision>
  <dcterms:created xsi:type="dcterms:W3CDTF">2023-06-08T06:39:02Z</dcterms:created>
  <dcterms:modified xsi:type="dcterms:W3CDTF">2023-06-08T06:43:24Z</dcterms:modified>
</cp:coreProperties>
</file>