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FD798-078D-A0CB-E9F9-9BCD6652277E}" v="55" dt="2023-06-28T06:36:40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A9F9A-783B-4868-BD5A-E211C4AB4ED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5B9C063-E1D9-4365-ADE1-D90C11280910}">
      <dgm:prSet/>
      <dgm:spPr/>
      <dgm:t>
        <a:bodyPr/>
        <a:lstStyle/>
        <a:p>
          <a:r>
            <a:rPr lang="ru-RU" b="1"/>
            <a:t>Сигнальная система </a:t>
          </a:r>
          <a:r>
            <a:rPr lang="ru-RU"/>
            <a:t>–  процессы  нервной системы, осуществляющие восприятие, анализ информации и ответную реакцию организма.</a:t>
          </a:r>
          <a:endParaRPr lang="en-US"/>
        </a:p>
      </dgm:t>
    </dgm:pt>
    <dgm:pt modelId="{37816C9F-9EC8-46CD-8FBA-AC2AB5FD082C}" type="parTrans" cxnId="{77FA671C-B975-4078-B73E-0BAA51BBD905}">
      <dgm:prSet/>
      <dgm:spPr/>
      <dgm:t>
        <a:bodyPr/>
        <a:lstStyle/>
        <a:p>
          <a:endParaRPr lang="en-US"/>
        </a:p>
      </dgm:t>
    </dgm:pt>
    <dgm:pt modelId="{FD00681C-B7B3-455D-8C9C-8E572D6CB0AE}" type="sibTrans" cxnId="{77FA671C-B975-4078-B73E-0BAA51BBD905}">
      <dgm:prSet/>
      <dgm:spPr/>
      <dgm:t>
        <a:bodyPr/>
        <a:lstStyle/>
        <a:p>
          <a:endParaRPr lang="en-US"/>
        </a:p>
      </dgm:t>
    </dgm:pt>
    <dgm:pt modelId="{6659E833-61A6-4CDA-AF37-98D87AEEB2B5}">
      <dgm:prSet/>
      <dgm:spPr/>
      <dgm:t>
        <a:bodyPr/>
        <a:lstStyle/>
        <a:p>
          <a:r>
            <a:rPr lang="ru-RU" b="1"/>
            <a:t>Первая сигнальная система</a:t>
          </a:r>
          <a:r>
            <a:rPr lang="ru-RU"/>
            <a:t>-  ощущения, представления, относящиеся к окружающему миру. Есть у  животных и у человека.</a:t>
          </a:r>
          <a:endParaRPr lang="en-US"/>
        </a:p>
      </dgm:t>
    </dgm:pt>
    <dgm:pt modelId="{29AC0827-4783-4DEF-8DF8-7FF3C77D9362}" type="parTrans" cxnId="{70EAC22A-5ACC-4500-AF01-4E41D40614D8}">
      <dgm:prSet/>
      <dgm:spPr/>
      <dgm:t>
        <a:bodyPr/>
        <a:lstStyle/>
        <a:p>
          <a:endParaRPr lang="en-US"/>
        </a:p>
      </dgm:t>
    </dgm:pt>
    <dgm:pt modelId="{0D992663-C160-42EB-87B5-0B2FA753838B}" type="sibTrans" cxnId="{70EAC22A-5ACC-4500-AF01-4E41D40614D8}">
      <dgm:prSet/>
      <dgm:spPr/>
      <dgm:t>
        <a:bodyPr/>
        <a:lstStyle/>
        <a:p>
          <a:endParaRPr lang="en-US"/>
        </a:p>
      </dgm:t>
    </dgm:pt>
    <dgm:pt modelId="{DC1AFBDB-2D17-4D1D-8E65-F153EBF67F85}">
      <dgm:prSet/>
      <dgm:spPr/>
      <dgm:t>
        <a:bodyPr/>
        <a:lstStyle/>
        <a:p>
          <a:r>
            <a:rPr lang="ru-RU" b="1"/>
            <a:t>Вторая сигнальная система</a:t>
          </a:r>
          <a:r>
            <a:rPr lang="ru-RU"/>
            <a:t>-речь, языки.</a:t>
          </a:r>
          <a:endParaRPr lang="en-US"/>
        </a:p>
      </dgm:t>
    </dgm:pt>
    <dgm:pt modelId="{A7594EA0-92B8-446B-8568-0E5AAF02AC24}" type="parTrans" cxnId="{B784B239-71E1-490D-A005-EDE60648DAC3}">
      <dgm:prSet/>
      <dgm:spPr/>
      <dgm:t>
        <a:bodyPr/>
        <a:lstStyle/>
        <a:p>
          <a:endParaRPr lang="en-US"/>
        </a:p>
      </dgm:t>
    </dgm:pt>
    <dgm:pt modelId="{1B02E050-8B8B-4F8D-B5A7-B5092DD9D90A}" type="sibTrans" cxnId="{B784B239-71E1-490D-A005-EDE60648DAC3}">
      <dgm:prSet/>
      <dgm:spPr/>
      <dgm:t>
        <a:bodyPr/>
        <a:lstStyle/>
        <a:p>
          <a:endParaRPr lang="en-US"/>
        </a:p>
      </dgm:t>
    </dgm:pt>
    <dgm:pt modelId="{BE7415D2-2009-4264-B60B-91DDABB2FDC1}" type="pres">
      <dgm:prSet presAssocID="{6EAA9F9A-783B-4868-BD5A-E211C4AB4ED7}" presName="root" presStyleCnt="0">
        <dgm:presLayoutVars>
          <dgm:dir/>
          <dgm:resizeHandles val="exact"/>
        </dgm:presLayoutVars>
      </dgm:prSet>
      <dgm:spPr/>
    </dgm:pt>
    <dgm:pt modelId="{ABF896B3-B3C0-4D10-8A07-EB4FD84F1326}" type="pres">
      <dgm:prSet presAssocID="{45B9C063-E1D9-4365-ADE1-D90C11280910}" presName="compNode" presStyleCnt="0"/>
      <dgm:spPr/>
    </dgm:pt>
    <dgm:pt modelId="{8D7A7D74-CBFA-428F-B193-143CB14D05CA}" type="pres">
      <dgm:prSet presAssocID="{45B9C063-E1D9-4365-ADE1-D90C11280910}" presName="bgRect" presStyleLbl="bgShp" presStyleIdx="0" presStyleCnt="3"/>
      <dgm:spPr/>
    </dgm:pt>
    <dgm:pt modelId="{6F22C888-F19D-4FD1-8A05-E7E68AC81490}" type="pres">
      <dgm:prSet presAssocID="{45B9C063-E1D9-4365-ADE1-D90C1128091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A9B0A116-7E5B-49CA-9703-0AC1FE3F7B24}" type="pres">
      <dgm:prSet presAssocID="{45B9C063-E1D9-4365-ADE1-D90C11280910}" presName="spaceRect" presStyleCnt="0"/>
      <dgm:spPr/>
    </dgm:pt>
    <dgm:pt modelId="{9C3C9E6A-67F0-4BA8-9DA6-68129F170DB0}" type="pres">
      <dgm:prSet presAssocID="{45B9C063-E1D9-4365-ADE1-D90C11280910}" presName="parTx" presStyleLbl="revTx" presStyleIdx="0" presStyleCnt="3">
        <dgm:presLayoutVars>
          <dgm:chMax val="0"/>
          <dgm:chPref val="0"/>
        </dgm:presLayoutVars>
      </dgm:prSet>
      <dgm:spPr/>
    </dgm:pt>
    <dgm:pt modelId="{AF6B7342-253D-4118-B45A-19A7E8B87EF0}" type="pres">
      <dgm:prSet presAssocID="{FD00681C-B7B3-455D-8C9C-8E572D6CB0AE}" presName="sibTrans" presStyleCnt="0"/>
      <dgm:spPr/>
    </dgm:pt>
    <dgm:pt modelId="{F25B8081-93E1-4C91-A111-D26B8A5F65CB}" type="pres">
      <dgm:prSet presAssocID="{6659E833-61A6-4CDA-AF37-98D87AEEB2B5}" presName="compNode" presStyleCnt="0"/>
      <dgm:spPr/>
    </dgm:pt>
    <dgm:pt modelId="{E79E9881-E9F9-4BD6-B8A5-C8635D98B3BB}" type="pres">
      <dgm:prSet presAssocID="{6659E833-61A6-4CDA-AF37-98D87AEEB2B5}" presName="bgRect" presStyleLbl="bgShp" presStyleIdx="1" presStyleCnt="3"/>
      <dgm:spPr/>
    </dgm:pt>
    <dgm:pt modelId="{8BA929D6-37FF-44EF-A2D5-FF60AC75093E}" type="pres">
      <dgm:prSet presAssocID="{6659E833-61A6-4CDA-AF37-98D87AEEB2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ейерверки"/>
        </a:ext>
      </dgm:extLst>
    </dgm:pt>
    <dgm:pt modelId="{B7FEDDB4-4CD4-4C41-958D-C8757C8D8321}" type="pres">
      <dgm:prSet presAssocID="{6659E833-61A6-4CDA-AF37-98D87AEEB2B5}" presName="spaceRect" presStyleCnt="0"/>
      <dgm:spPr/>
    </dgm:pt>
    <dgm:pt modelId="{DBC458B3-781F-4F10-BD45-4EBC711CCB2A}" type="pres">
      <dgm:prSet presAssocID="{6659E833-61A6-4CDA-AF37-98D87AEEB2B5}" presName="parTx" presStyleLbl="revTx" presStyleIdx="1" presStyleCnt="3">
        <dgm:presLayoutVars>
          <dgm:chMax val="0"/>
          <dgm:chPref val="0"/>
        </dgm:presLayoutVars>
      </dgm:prSet>
      <dgm:spPr/>
    </dgm:pt>
    <dgm:pt modelId="{F9821A9B-8799-407D-9289-9B87AB62110F}" type="pres">
      <dgm:prSet presAssocID="{0D992663-C160-42EB-87B5-0B2FA753838B}" presName="sibTrans" presStyleCnt="0"/>
      <dgm:spPr/>
    </dgm:pt>
    <dgm:pt modelId="{F1CCC5B8-23D4-4D2C-B9EE-D3BD778FBEBF}" type="pres">
      <dgm:prSet presAssocID="{DC1AFBDB-2D17-4D1D-8E65-F153EBF67F85}" presName="compNode" presStyleCnt="0"/>
      <dgm:spPr/>
    </dgm:pt>
    <dgm:pt modelId="{22391523-2CFC-4704-A3BB-F3961B632FEE}" type="pres">
      <dgm:prSet presAssocID="{DC1AFBDB-2D17-4D1D-8E65-F153EBF67F85}" presName="bgRect" presStyleLbl="bgShp" presStyleIdx="2" presStyleCnt="3"/>
      <dgm:spPr/>
    </dgm:pt>
    <dgm:pt modelId="{78C0B13B-8C8B-43C1-85F4-F1E75D4278A1}" type="pres">
      <dgm:prSet presAssocID="{DC1AFBDB-2D17-4D1D-8E65-F153EBF67F8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Речь"/>
        </a:ext>
      </dgm:extLst>
    </dgm:pt>
    <dgm:pt modelId="{82E41AEE-377E-4496-B7CC-4112EB2DD9CA}" type="pres">
      <dgm:prSet presAssocID="{DC1AFBDB-2D17-4D1D-8E65-F153EBF67F85}" presName="spaceRect" presStyleCnt="0"/>
      <dgm:spPr/>
    </dgm:pt>
    <dgm:pt modelId="{F9C0DCD2-8C56-4A92-A4F1-AF3CF8DAE73D}" type="pres">
      <dgm:prSet presAssocID="{DC1AFBDB-2D17-4D1D-8E65-F153EBF67F8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A84B60B-BDED-4762-825E-7132C41E759D}" type="presOf" srcId="{45B9C063-E1D9-4365-ADE1-D90C11280910}" destId="{9C3C9E6A-67F0-4BA8-9DA6-68129F170DB0}" srcOrd="0" destOrd="0" presId="urn:microsoft.com/office/officeart/2018/2/layout/IconVerticalSolidList"/>
    <dgm:cxn modelId="{77FA671C-B975-4078-B73E-0BAA51BBD905}" srcId="{6EAA9F9A-783B-4868-BD5A-E211C4AB4ED7}" destId="{45B9C063-E1D9-4365-ADE1-D90C11280910}" srcOrd="0" destOrd="0" parTransId="{37816C9F-9EC8-46CD-8FBA-AC2AB5FD082C}" sibTransId="{FD00681C-B7B3-455D-8C9C-8E572D6CB0AE}"/>
    <dgm:cxn modelId="{70EAC22A-5ACC-4500-AF01-4E41D40614D8}" srcId="{6EAA9F9A-783B-4868-BD5A-E211C4AB4ED7}" destId="{6659E833-61A6-4CDA-AF37-98D87AEEB2B5}" srcOrd="1" destOrd="0" parTransId="{29AC0827-4783-4DEF-8DF8-7FF3C77D9362}" sibTransId="{0D992663-C160-42EB-87B5-0B2FA753838B}"/>
    <dgm:cxn modelId="{CDC04134-9CF4-4A99-B914-4417D4A86444}" type="presOf" srcId="{DC1AFBDB-2D17-4D1D-8E65-F153EBF67F85}" destId="{F9C0DCD2-8C56-4A92-A4F1-AF3CF8DAE73D}" srcOrd="0" destOrd="0" presId="urn:microsoft.com/office/officeart/2018/2/layout/IconVerticalSolidList"/>
    <dgm:cxn modelId="{B784B239-71E1-490D-A005-EDE60648DAC3}" srcId="{6EAA9F9A-783B-4868-BD5A-E211C4AB4ED7}" destId="{DC1AFBDB-2D17-4D1D-8E65-F153EBF67F85}" srcOrd="2" destOrd="0" parTransId="{A7594EA0-92B8-446B-8568-0E5AAF02AC24}" sibTransId="{1B02E050-8B8B-4F8D-B5A7-B5092DD9D90A}"/>
    <dgm:cxn modelId="{BFF9E586-F0D0-4570-A4D6-2951ACA3D5EB}" type="presOf" srcId="{6EAA9F9A-783B-4868-BD5A-E211C4AB4ED7}" destId="{BE7415D2-2009-4264-B60B-91DDABB2FDC1}" srcOrd="0" destOrd="0" presId="urn:microsoft.com/office/officeart/2018/2/layout/IconVerticalSolidList"/>
    <dgm:cxn modelId="{2F9BDC91-61FF-46EF-A9E4-DE1B20282C8A}" type="presOf" srcId="{6659E833-61A6-4CDA-AF37-98D87AEEB2B5}" destId="{DBC458B3-781F-4F10-BD45-4EBC711CCB2A}" srcOrd="0" destOrd="0" presId="urn:microsoft.com/office/officeart/2018/2/layout/IconVerticalSolidList"/>
    <dgm:cxn modelId="{75A307E5-FA59-4F16-A200-F5260ABCC81B}" type="presParOf" srcId="{BE7415D2-2009-4264-B60B-91DDABB2FDC1}" destId="{ABF896B3-B3C0-4D10-8A07-EB4FD84F1326}" srcOrd="0" destOrd="0" presId="urn:microsoft.com/office/officeart/2018/2/layout/IconVerticalSolidList"/>
    <dgm:cxn modelId="{C2E51DB3-393C-47B7-B261-702F6B0250D2}" type="presParOf" srcId="{ABF896B3-B3C0-4D10-8A07-EB4FD84F1326}" destId="{8D7A7D74-CBFA-428F-B193-143CB14D05CA}" srcOrd="0" destOrd="0" presId="urn:microsoft.com/office/officeart/2018/2/layout/IconVerticalSolidList"/>
    <dgm:cxn modelId="{9CADBD33-53BC-4373-9EE3-FEE955972355}" type="presParOf" srcId="{ABF896B3-B3C0-4D10-8A07-EB4FD84F1326}" destId="{6F22C888-F19D-4FD1-8A05-E7E68AC81490}" srcOrd="1" destOrd="0" presId="urn:microsoft.com/office/officeart/2018/2/layout/IconVerticalSolidList"/>
    <dgm:cxn modelId="{DA003B89-ECD0-46FF-9E23-10C8C90B1999}" type="presParOf" srcId="{ABF896B3-B3C0-4D10-8A07-EB4FD84F1326}" destId="{A9B0A116-7E5B-49CA-9703-0AC1FE3F7B24}" srcOrd="2" destOrd="0" presId="urn:microsoft.com/office/officeart/2018/2/layout/IconVerticalSolidList"/>
    <dgm:cxn modelId="{CE0E532C-DE7D-4569-999A-8029308DB8CC}" type="presParOf" srcId="{ABF896B3-B3C0-4D10-8A07-EB4FD84F1326}" destId="{9C3C9E6A-67F0-4BA8-9DA6-68129F170DB0}" srcOrd="3" destOrd="0" presId="urn:microsoft.com/office/officeart/2018/2/layout/IconVerticalSolidList"/>
    <dgm:cxn modelId="{62A8A245-C386-4411-A9EF-E29ACD1F8315}" type="presParOf" srcId="{BE7415D2-2009-4264-B60B-91DDABB2FDC1}" destId="{AF6B7342-253D-4118-B45A-19A7E8B87EF0}" srcOrd="1" destOrd="0" presId="urn:microsoft.com/office/officeart/2018/2/layout/IconVerticalSolidList"/>
    <dgm:cxn modelId="{BE29721A-123E-4371-83F6-ECFAB1E76206}" type="presParOf" srcId="{BE7415D2-2009-4264-B60B-91DDABB2FDC1}" destId="{F25B8081-93E1-4C91-A111-D26B8A5F65CB}" srcOrd="2" destOrd="0" presId="urn:microsoft.com/office/officeart/2018/2/layout/IconVerticalSolidList"/>
    <dgm:cxn modelId="{885EE30D-8935-4C6B-B177-8C9E5D3B842D}" type="presParOf" srcId="{F25B8081-93E1-4C91-A111-D26B8A5F65CB}" destId="{E79E9881-E9F9-4BD6-B8A5-C8635D98B3BB}" srcOrd="0" destOrd="0" presId="urn:microsoft.com/office/officeart/2018/2/layout/IconVerticalSolidList"/>
    <dgm:cxn modelId="{2CE5EF80-1D35-49F3-943F-F0C84D2B98EB}" type="presParOf" srcId="{F25B8081-93E1-4C91-A111-D26B8A5F65CB}" destId="{8BA929D6-37FF-44EF-A2D5-FF60AC75093E}" srcOrd="1" destOrd="0" presId="urn:microsoft.com/office/officeart/2018/2/layout/IconVerticalSolidList"/>
    <dgm:cxn modelId="{542B73CF-5487-4B8C-A803-8E3EB45F9355}" type="presParOf" srcId="{F25B8081-93E1-4C91-A111-D26B8A5F65CB}" destId="{B7FEDDB4-4CD4-4C41-958D-C8757C8D8321}" srcOrd="2" destOrd="0" presId="urn:microsoft.com/office/officeart/2018/2/layout/IconVerticalSolidList"/>
    <dgm:cxn modelId="{A955B7CA-747D-4DDD-A608-9215CCE79E62}" type="presParOf" srcId="{F25B8081-93E1-4C91-A111-D26B8A5F65CB}" destId="{DBC458B3-781F-4F10-BD45-4EBC711CCB2A}" srcOrd="3" destOrd="0" presId="urn:microsoft.com/office/officeart/2018/2/layout/IconVerticalSolidList"/>
    <dgm:cxn modelId="{C078602D-3A0B-4D4A-942E-5E6646BCFFD6}" type="presParOf" srcId="{BE7415D2-2009-4264-B60B-91DDABB2FDC1}" destId="{F9821A9B-8799-407D-9289-9B87AB62110F}" srcOrd="3" destOrd="0" presId="urn:microsoft.com/office/officeart/2018/2/layout/IconVerticalSolidList"/>
    <dgm:cxn modelId="{35709760-CB6D-4E73-9DF1-97180CD7C664}" type="presParOf" srcId="{BE7415D2-2009-4264-B60B-91DDABB2FDC1}" destId="{F1CCC5B8-23D4-4D2C-B9EE-D3BD778FBEBF}" srcOrd="4" destOrd="0" presId="urn:microsoft.com/office/officeart/2018/2/layout/IconVerticalSolidList"/>
    <dgm:cxn modelId="{05CAA880-8BFE-4790-90AF-20689FE955BC}" type="presParOf" srcId="{F1CCC5B8-23D4-4D2C-B9EE-D3BD778FBEBF}" destId="{22391523-2CFC-4704-A3BB-F3961B632FEE}" srcOrd="0" destOrd="0" presId="urn:microsoft.com/office/officeart/2018/2/layout/IconVerticalSolidList"/>
    <dgm:cxn modelId="{6B611AD7-9A1C-4E61-A80D-389F3273AB83}" type="presParOf" srcId="{F1CCC5B8-23D4-4D2C-B9EE-D3BD778FBEBF}" destId="{78C0B13B-8C8B-43C1-85F4-F1E75D4278A1}" srcOrd="1" destOrd="0" presId="urn:microsoft.com/office/officeart/2018/2/layout/IconVerticalSolidList"/>
    <dgm:cxn modelId="{2323DD35-A7ED-4576-9370-027A4673F9C7}" type="presParOf" srcId="{F1CCC5B8-23D4-4D2C-B9EE-D3BD778FBEBF}" destId="{82E41AEE-377E-4496-B7CC-4112EB2DD9CA}" srcOrd="2" destOrd="0" presId="urn:microsoft.com/office/officeart/2018/2/layout/IconVerticalSolidList"/>
    <dgm:cxn modelId="{6960D3AC-3642-4314-A073-AF1A09D05A71}" type="presParOf" srcId="{F1CCC5B8-23D4-4D2C-B9EE-D3BD778FBEBF}" destId="{F9C0DCD2-8C56-4A92-A4F1-AF3CF8DAE73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A7D74-CBFA-428F-B193-143CB14D05CA}">
      <dsp:nvSpPr>
        <dsp:cNvPr id="0" name=""/>
        <dsp:cNvSpPr/>
      </dsp:nvSpPr>
      <dsp:spPr>
        <a:xfrm>
          <a:off x="0" y="746"/>
          <a:ext cx="5127717" cy="17461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2C888-F19D-4FD1-8A05-E7E68AC81490}">
      <dsp:nvSpPr>
        <dsp:cNvPr id="0" name=""/>
        <dsp:cNvSpPr/>
      </dsp:nvSpPr>
      <dsp:spPr>
        <a:xfrm>
          <a:off x="528201" y="393622"/>
          <a:ext cx="960365" cy="9603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C9E6A-67F0-4BA8-9DA6-68129F170DB0}">
      <dsp:nvSpPr>
        <dsp:cNvPr id="0" name=""/>
        <dsp:cNvSpPr/>
      </dsp:nvSpPr>
      <dsp:spPr>
        <a:xfrm>
          <a:off x="2016767" y="746"/>
          <a:ext cx="3110949" cy="1746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798" tIns="184798" rIns="184798" bIns="18479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Сигнальная система </a:t>
          </a:r>
          <a:r>
            <a:rPr lang="ru-RU" sz="1600" kern="1200"/>
            <a:t>–  процессы  нервной системы, осуществляющие восприятие, анализ информации и ответную реакцию организма.</a:t>
          </a:r>
          <a:endParaRPr lang="en-US" sz="1600" kern="1200"/>
        </a:p>
      </dsp:txBody>
      <dsp:txXfrm>
        <a:off x="2016767" y="746"/>
        <a:ext cx="3110949" cy="1746119"/>
      </dsp:txXfrm>
    </dsp:sp>
    <dsp:sp modelId="{E79E9881-E9F9-4BD6-B8A5-C8635D98B3BB}">
      <dsp:nvSpPr>
        <dsp:cNvPr id="0" name=""/>
        <dsp:cNvSpPr/>
      </dsp:nvSpPr>
      <dsp:spPr>
        <a:xfrm>
          <a:off x="0" y="2183394"/>
          <a:ext cx="5127717" cy="17461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929D6-37FF-44EF-A2D5-FF60AC75093E}">
      <dsp:nvSpPr>
        <dsp:cNvPr id="0" name=""/>
        <dsp:cNvSpPr/>
      </dsp:nvSpPr>
      <dsp:spPr>
        <a:xfrm>
          <a:off x="528201" y="2576271"/>
          <a:ext cx="960365" cy="9603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458B3-781F-4F10-BD45-4EBC711CCB2A}">
      <dsp:nvSpPr>
        <dsp:cNvPr id="0" name=""/>
        <dsp:cNvSpPr/>
      </dsp:nvSpPr>
      <dsp:spPr>
        <a:xfrm>
          <a:off x="2016767" y="2183394"/>
          <a:ext cx="3110949" cy="1746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798" tIns="184798" rIns="184798" bIns="18479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Первая сигнальная система</a:t>
          </a:r>
          <a:r>
            <a:rPr lang="ru-RU" sz="1600" kern="1200"/>
            <a:t>-  ощущения, представления, относящиеся к окружающему миру. Есть у  животных и у человека.</a:t>
          </a:r>
          <a:endParaRPr lang="en-US" sz="1600" kern="1200"/>
        </a:p>
      </dsp:txBody>
      <dsp:txXfrm>
        <a:off x="2016767" y="2183394"/>
        <a:ext cx="3110949" cy="1746119"/>
      </dsp:txXfrm>
    </dsp:sp>
    <dsp:sp modelId="{22391523-2CFC-4704-A3BB-F3961B632FEE}">
      <dsp:nvSpPr>
        <dsp:cNvPr id="0" name=""/>
        <dsp:cNvSpPr/>
      </dsp:nvSpPr>
      <dsp:spPr>
        <a:xfrm>
          <a:off x="0" y="4366043"/>
          <a:ext cx="5127717" cy="17461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0B13B-8C8B-43C1-85F4-F1E75D4278A1}">
      <dsp:nvSpPr>
        <dsp:cNvPr id="0" name=""/>
        <dsp:cNvSpPr/>
      </dsp:nvSpPr>
      <dsp:spPr>
        <a:xfrm>
          <a:off x="528201" y="4758920"/>
          <a:ext cx="960365" cy="9603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0DCD2-8C56-4A92-A4F1-AF3CF8DAE73D}">
      <dsp:nvSpPr>
        <dsp:cNvPr id="0" name=""/>
        <dsp:cNvSpPr/>
      </dsp:nvSpPr>
      <dsp:spPr>
        <a:xfrm>
          <a:off x="2016767" y="4366043"/>
          <a:ext cx="3110949" cy="1746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798" tIns="184798" rIns="184798" bIns="18479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Вторая сигнальная система</a:t>
          </a:r>
          <a:r>
            <a:rPr lang="ru-RU" sz="1600" kern="1200"/>
            <a:t>-речь, языки.</a:t>
          </a:r>
          <a:endParaRPr lang="en-US" sz="1600" kern="1200"/>
        </a:p>
      </dsp:txBody>
      <dsp:txXfrm>
        <a:off x="2016767" y="4366043"/>
        <a:ext cx="3110949" cy="1746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0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1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40" y="365125"/>
            <a:ext cx="779526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2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43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709738"/>
            <a:ext cx="10617157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589463"/>
            <a:ext cx="106171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5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7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3903"/>
            <a:ext cx="52203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737063"/>
            <a:ext cx="5220335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390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7063"/>
            <a:ext cx="5183188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7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3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2226364"/>
            <a:ext cx="3994785" cy="36426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1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20" y="457200"/>
            <a:ext cx="40540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020" y="2250218"/>
            <a:ext cx="4054006" cy="36187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8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62DB5A-5AA0-4E7E-94AB-AD20F02CA8DF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86ECE-EF43-4B07-9DD0-59679471A067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5"/>
            <a:ext cx="10637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2" y="1825625"/>
            <a:ext cx="106375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2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657AA7F-BE72-4467-897E-7A302F46504F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13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hyperlink" Target="https://ru.wikipedia.org/wiki/%D0%9B%D0%B0%D1%82%D0%B8%D0%BD%D1%81%D0%BA%D0%B8%D0%B9_%D1%8F%D0%B7%D1%8B%D0%BA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D20674-CF0C-4687-81B6-A613F871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Текстовая выноска">
            <a:extLst>
              <a:ext uri="{FF2B5EF4-FFF2-40B4-BE49-F238E27FC236}">
                <a16:creationId xmlns:a16="http://schemas.microsoft.com/office/drawing/2014/main" id="{80A79879-6621-EF4B-4901-A40C368102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l="15426" r="14262" b="625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C819BFF-25C5-425C-8CD1-789F7A30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1840754"/>
            <a:ext cx="9141714" cy="501724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2930" y="3688205"/>
            <a:ext cx="6548762" cy="1236943"/>
          </a:xfrm>
        </p:spPr>
        <p:txBody>
          <a:bodyPr anchor="b">
            <a:normAutofit/>
          </a:bodyPr>
          <a:lstStyle/>
          <a:p>
            <a:pPr algn="l">
              <a:spcBef>
                <a:spcPts val="0"/>
              </a:spcBef>
            </a:pPr>
            <a:endParaRPr lang="ru-RU" sz="1700">
              <a:solidFill>
                <a:srgbClr val="FFFFFF"/>
              </a:solidFill>
              <a:latin typeface="Segoe UI Semibold"/>
              <a:cs typeface="Segoe UI Semibold"/>
            </a:endParaRPr>
          </a:p>
          <a:p>
            <a:pPr algn="l">
              <a:spcBef>
                <a:spcPts val="0"/>
              </a:spcBef>
            </a:pPr>
            <a:endParaRPr lang="ru-RU" sz="1700">
              <a:solidFill>
                <a:srgbClr val="FFFFFF"/>
              </a:solidFill>
              <a:latin typeface="Segoe UI Semibold"/>
              <a:cs typeface="Segoe UI Semibold"/>
            </a:endParaRPr>
          </a:p>
          <a:p>
            <a:pPr algn="l">
              <a:spcBef>
                <a:spcPts val="0"/>
              </a:spcBef>
            </a:pPr>
            <a:r>
              <a:rPr lang="ru-RU" sz="1700" b="1">
                <a:solidFill>
                  <a:srgbClr val="FFFFFF"/>
                </a:solidFill>
                <a:latin typeface="Times New Roman"/>
                <a:cs typeface="Times New Roman"/>
              </a:rPr>
              <a:t>Особенности высшей нервной деятельности.</a:t>
            </a:r>
            <a:endParaRPr lang="en-US" sz="170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l">
              <a:spcBef>
                <a:spcPts val="0"/>
              </a:spcBef>
            </a:pPr>
            <a:r>
              <a:rPr lang="ru-RU" sz="1700" b="1">
                <a:solidFill>
                  <a:srgbClr val="FFFFFF"/>
                </a:solidFill>
                <a:latin typeface="Times New Roman"/>
                <a:cs typeface="Times New Roman"/>
              </a:rPr>
              <a:t> Речь, воля и эмоции</a:t>
            </a:r>
            <a:endParaRPr lang="en-US" sz="170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l"/>
            <a:endParaRPr lang="ru-RU" sz="17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2930" y="5121835"/>
            <a:ext cx="6548762" cy="615577"/>
          </a:xfrm>
        </p:spPr>
        <p:txBody>
          <a:bodyPr anchor="t">
            <a:normAutofit/>
          </a:bodyPr>
          <a:lstStyle/>
          <a:p>
            <a:pPr algn="l"/>
            <a:endParaRPr lang="ru-RU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7" y="0"/>
            <a:ext cx="9141714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94036-4F9B-CC36-0063-154BEBF0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493988"/>
            <a:ext cx="2961714" cy="5817056"/>
          </a:xfrm>
        </p:spPr>
        <p:txBody>
          <a:bodyPr anchor="ctr">
            <a:normAutofit/>
          </a:bodyPr>
          <a:lstStyle/>
          <a:p>
            <a:r>
              <a:rPr lang="ru-RU" sz="3800">
                <a:latin typeface="Times New Roman"/>
                <a:cs typeface="Times New Roman"/>
              </a:rPr>
              <a:t>Словарь</a:t>
            </a:r>
          </a:p>
          <a:p>
            <a:endParaRPr lang="ru-RU" sz="380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D18F774-7AC9-5D93-4B36-BA6434B4B4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135061"/>
              </p:ext>
            </p:extLst>
          </p:nvPr>
        </p:nvGraphicFramePr>
        <p:xfrm>
          <a:off x="3782136" y="238836"/>
          <a:ext cx="5127717" cy="611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683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7" y="0"/>
            <a:ext cx="9141714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AF127-C532-FFFC-E573-DBD6867FC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77240"/>
            <a:ext cx="5294698" cy="1867769"/>
          </a:xfrm>
        </p:spPr>
        <p:txBody>
          <a:bodyPr anchor="b">
            <a:normAutofit/>
          </a:bodyPr>
          <a:lstStyle/>
          <a:p>
            <a:r>
              <a:rPr lang="ru-RU" sz="3800">
                <a:latin typeface="Times New Roman"/>
                <a:cs typeface="Times New Roman"/>
              </a:rPr>
              <a:t>Речь</a:t>
            </a:r>
          </a:p>
          <a:p>
            <a:endParaRPr lang="ru-RU" sz="3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F56C1A-E12E-FCEC-3CE9-5D121AD05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0" y="2786743"/>
            <a:ext cx="5294698" cy="33902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1700">
                <a:latin typeface="Times New Roman"/>
                <a:cs typeface="Times New Roman"/>
              </a:rPr>
              <a:t>Звуки  мы можем отразить  </a:t>
            </a:r>
            <a:r>
              <a:rPr lang="ru-RU" sz="1700" b="1">
                <a:latin typeface="Times New Roman"/>
                <a:cs typeface="Times New Roman"/>
              </a:rPr>
              <a:t>буквами</a:t>
            </a:r>
            <a:r>
              <a:rPr lang="ru-RU" sz="1700">
                <a:latin typeface="Times New Roman"/>
                <a:cs typeface="Times New Roman"/>
              </a:rPr>
              <a:t>, а наборы звуков,</a:t>
            </a:r>
            <a:endParaRPr lang="en-US" sz="1700">
              <a:latin typeface="Times New Roman"/>
              <a:cs typeface="Times New Roman"/>
            </a:endParaRPr>
          </a:p>
          <a:p>
            <a:pPr>
              <a:spcBef>
                <a:spcPct val="20000"/>
              </a:spcBef>
              <a:buClr>
                <a:srgbClr val="DF7FF1"/>
              </a:buClr>
            </a:pPr>
            <a:r>
              <a:rPr lang="ru-RU" sz="1700">
                <a:latin typeface="Times New Roman"/>
                <a:cs typeface="Times New Roman"/>
              </a:rPr>
              <a:t>соответственно, </a:t>
            </a:r>
            <a:r>
              <a:rPr lang="ru-RU" sz="1700" b="1">
                <a:latin typeface="Times New Roman"/>
                <a:cs typeface="Times New Roman"/>
              </a:rPr>
              <a:t>словами.</a:t>
            </a:r>
            <a:endParaRPr lang="ru-RU" sz="1700">
              <a:latin typeface="Times New Roman"/>
              <a:cs typeface="Times New Roman"/>
            </a:endParaRPr>
          </a:p>
          <a:p>
            <a:pPr>
              <a:spcBef>
                <a:spcPct val="20000"/>
              </a:spcBef>
              <a:buClr>
                <a:srgbClr val="DF7FF1"/>
              </a:buClr>
            </a:pPr>
            <a:r>
              <a:rPr lang="ru-RU" sz="1700">
                <a:latin typeface="Times New Roman"/>
                <a:cs typeface="Times New Roman"/>
              </a:rPr>
              <a:t>Слово может являться символом конкретного предмета или явления; может отображать, замещать сигналы, поступающие из внешнего мира, то есть быть «сигналом сигналов».</a:t>
            </a:r>
            <a:r>
              <a:rPr lang="ru-RU" sz="1700" i="1">
                <a:latin typeface="Arial"/>
                <a:cs typeface="Arial"/>
              </a:rPr>
              <a:t> </a:t>
            </a:r>
            <a:endParaRPr lang="en-US" sz="1700">
              <a:latin typeface="Arial"/>
              <a:cs typeface="Arial"/>
            </a:endParaRPr>
          </a:p>
          <a:p>
            <a:pPr>
              <a:spcBef>
                <a:spcPct val="20000"/>
              </a:spcBef>
              <a:buClr>
                <a:srgbClr val="DF7FF1"/>
              </a:buClr>
            </a:pPr>
            <a:r>
              <a:rPr lang="ru-RU" sz="1700">
                <a:latin typeface="Times New Roman"/>
                <a:cs typeface="Times New Roman"/>
              </a:rPr>
              <a:t>Образование условного рефлекса на основе речи является качественной особенностью ВНД человека (слюноотделение при слове лимон).</a:t>
            </a:r>
            <a:endParaRPr lang="en-US" sz="1700">
              <a:latin typeface="Times New Roman"/>
              <a:cs typeface="Times New Roman"/>
            </a:endParaRPr>
          </a:p>
          <a:p>
            <a:pPr>
              <a:buClr>
                <a:srgbClr val="DF7FF1"/>
              </a:buClr>
            </a:pPr>
            <a:endParaRPr lang="ru-RU" sz="1700"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2250" y="0"/>
            <a:ext cx="257175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059129-6E55-B1B8-729A-0DB2B89BE3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9627" y="303687"/>
            <a:ext cx="2200919" cy="283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0900" y="3427200"/>
            <a:ext cx="25731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5815" y="3429000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7" y="0"/>
            <a:ext cx="9141714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E2BB3-00EC-3587-7469-37B05F61B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77240"/>
            <a:ext cx="3344471" cy="1812537"/>
          </a:xfrm>
        </p:spPr>
        <p:txBody>
          <a:bodyPr anchor="b">
            <a:normAutofit/>
          </a:bodyPr>
          <a:lstStyle/>
          <a:p>
            <a:r>
              <a:rPr lang="ru-RU" sz="3800">
                <a:latin typeface="Times New Roman"/>
                <a:cs typeface="Times New Roman"/>
              </a:rPr>
              <a:t>Речь</a:t>
            </a:r>
          </a:p>
          <a:p>
            <a:endParaRPr lang="ru-RU" sz="3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B1435E-780E-236C-A548-1D5F86EBC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0" y="2786743"/>
            <a:ext cx="3344471" cy="33902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1400">
                <a:latin typeface="Times New Roman"/>
                <a:cs typeface="Times New Roman"/>
              </a:rPr>
              <a:t>Таким образом, человек, в отличие от животных, обладает двумя сигнальными системами:</a:t>
            </a:r>
          </a:p>
          <a:p>
            <a:pPr>
              <a:spcBef>
                <a:spcPct val="20000"/>
              </a:spcBef>
              <a:buClr>
                <a:srgbClr val="DF7FF1"/>
              </a:buClr>
            </a:pPr>
            <a:r>
              <a:rPr lang="ru-RU" sz="1400">
                <a:latin typeface="Times New Roman"/>
                <a:cs typeface="Times New Roman"/>
              </a:rPr>
              <a:t>Первая сигнальная система:</a:t>
            </a:r>
            <a:br>
              <a:rPr lang="ru-RU" sz="1400">
                <a:latin typeface="Times New Roman"/>
                <a:cs typeface="Times New Roman"/>
              </a:rPr>
            </a:br>
            <a:r>
              <a:rPr lang="ru-RU" sz="1400">
                <a:latin typeface="Times New Roman"/>
                <a:cs typeface="Times New Roman"/>
              </a:rPr>
              <a:t>   1. Обеспечивает анализ и синтез  сигналов от рецепторов органов чувств;</a:t>
            </a:r>
            <a:br>
              <a:rPr lang="ru-RU" sz="1400">
                <a:latin typeface="Times New Roman"/>
                <a:cs typeface="Times New Roman"/>
              </a:rPr>
            </a:br>
            <a:r>
              <a:rPr lang="ru-RU" sz="1400">
                <a:latin typeface="Times New Roman"/>
                <a:cs typeface="Times New Roman"/>
              </a:rPr>
              <a:t>   2. Обеспечивает конкретно – наглядное мышление;</a:t>
            </a:r>
            <a:endParaRPr lang="en-US" sz="1400">
              <a:latin typeface="Times New Roman"/>
              <a:cs typeface="Times New Roman"/>
            </a:endParaRPr>
          </a:p>
          <a:p>
            <a:pPr>
              <a:spcBef>
                <a:spcPct val="20000"/>
              </a:spcBef>
              <a:buClr>
                <a:srgbClr val="DF7FF1"/>
              </a:buClr>
            </a:pPr>
            <a:r>
              <a:rPr lang="ru-RU" sz="1400">
                <a:latin typeface="Times New Roman"/>
                <a:cs typeface="Times New Roman"/>
              </a:rPr>
              <a:t>Вторая сигнальная система:</a:t>
            </a:r>
            <a:br>
              <a:rPr lang="ru-RU" sz="1400">
                <a:latin typeface="Times New Roman"/>
                <a:cs typeface="Times New Roman"/>
              </a:rPr>
            </a:br>
            <a:r>
              <a:rPr lang="ru-RU" sz="1400">
                <a:latin typeface="Times New Roman"/>
                <a:cs typeface="Times New Roman"/>
              </a:rPr>
              <a:t>   1. Обеспечивает анализ и синтез информации, поступающей в виде символов (слов, знаков, формул);</a:t>
            </a:r>
            <a:br>
              <a:rPr lang="ru-RU" sz="1400">
                <a:latin typeface="Times New Roman"/>
                <a:cs typeface="Times New Roman"/>
              </a:rPr>
            </a:br>
            <a:r>
              <a:rPr lang="ru-RU" sz="1400">
                <a:latin typeface="Times New Roman"/>
                <a:cs typeface="Times New Roman"/>
              </a:rPr>
              <a:t>   2. Обеспечивает абстрактно – логическое мышление;</a:t>
            </a:r>
            <a:endParaRPr lang="en-US" sz="1400">
              <a:latin typeface="Times New Roman"/>
              <a:cs typeface="Times New Roman"/>
            </a:endParaRPr>
          </a:p>
          <a:p>
            <a:pPr>
              <a:buClr>
                <a:srgbClr val="DF7FF1"/>
              </a:buClr>
            </a:pPr>
            <a:endParaRPr lang="ru-RU" sz="1400"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88DF46-BB01-4433-86D4-321BC88CE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8125" y="476600"/>
            <a:ext cx="4416719" cy="5887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2BB8B04-4FBA-75EB-9CC2-6BCB2116C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93" r="34368" b="-1"/>
          <a:stretch/>
        </p:blipFill>
        <p:spPr>
          <a:xfrm>
            <a:off x="4365839" y="493987"/>
            <a:ext cx="4416719" cy="58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7" y="0"/>
            <a:ext cx="9141714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30B2A-02A3-31AD-20AE-778D4F7D7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77240"/>
            <a:ext cx="5294698" cy="1867769"/>
          </a:xfrm>
        </p:spPr>
        <p:txBody>
          <a:bodyPr anchor="b">
            <a:normAutofit/>
          </a:bodyPr>
          <a:lstStyle/>
          <a:p>
            <a:r>
              <a:rPr lang="ru-RU" sz="3800">
                <a:latin typeface="Times New Roman"/>
                <a:cs typeface="Times New Roman"/>
              </a:rPr>
              <a:t>Воля</a:t>
            </a:r>
          </a:p>
          <a:p>
            <a:endParaRPr lang="ru-RU" sz="3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6427A2-06BA-4D42-3992-C3BF970C9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0" y="2786743"/>
            <a:ext cx="5294698" cy="33902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1700">
                <a:latin typeface="Times New Roman"/>
                <a:cs typeface="Times New Roman"/>
              </a:rPr>
              <a:t>Характер взаимосвязан с волей – способностью человека совершать сознательные действия,  требующие преодоления внешних и внутренних трудностей.</a:t>
            </a:r>
            <a:endParaRPr lang="en-US" sz="1700">
              <a:latin typeface="Times New Roman"/>
              <a:cs typeface="Times New Roman"/>
            </a:endParaRPr>
          </a:p>
          <a:p>
            <a:pPr>
              <a:spcBef>
                <a:spcPct val="20000"/>
              </a:spcBef>
              <a:buClr>
                <a:srgbClr val="DF7FF1"/>
              </a:buClr>
            </a:pPr>
            <a:r>
              <a:rPr lang="ru-RU" sz="1700">
                <a:latin typeface="Times New Roman"/>
                <a:cs typeface="Times New Roman"/>
              </a:rPr>
              <a:t> Воля – это желание, ставшее действием.</a:t>
            </a:r>
            <a:endParaRPr lang="en-US" sz="1700">
              <a:latin typeface="Times New Roman"/>
              <a:cs typeface="Times New Roman"/>
            </a:endParaRPr>
          </a:p>
          <a:p>
            <a:pPr>
              <a:spcBef>
                <a:spcPct val="20000"/>
              </a:spcBef>
              <a:buClr>
                <a:srgbClr val="DF7FF1"/>
              </a:buClr>
            </a:pPr>
            <a:r>
              <a:rPr lang="ru-RU" sz="1700">
                <a:latin typeface="Times New Roman"/>
                <a:cs typeface="Times New Roman"/>
              </a:rPr>
              <a:t>Воля связана с принуждением себя к  деятельности, действию или бездействию (иногда не делать что-либо – это тоже проявление воли. Например, не есть на ночь).</a:t>
            </a:r>
            <a:endParaRPr lang="en-US" sz="1700">
              <a:latin typeface="Times New Roman"/>
              <a:cs typeface="Times New Roman"/>
            </a:endParaRPr>
          </a:p>
          <a:p>
            <a:pPr>
              <a:spcBef>
                <a:spcPct val="20000"/>
              </a:spcBef>
              <a:buClr>
                <a:srgbClr val="DF7FF1"/>
              </a:buClr>
            </a:pPr>
            <a:br>
              <a:rPr lang="ru-RU" sz="1700">
                <a:latin typeface="Times New Roman"/>
                <a:cs typeface="Times New Roman"/>
              </a:rPr>
            </a:br>
            <a:endParaRPr lang="ru-RU" sz="1700">
              <a:latin typeface="Times New Roman"/>
              <a:cs typeface="Times New Roman"/>
            </a:endParaRPr>
          </a:p>
          <a:p>
            <a:pPr>
              <a:buClr>
                <a:srgbClr val="DF7FF1"/>
              </a:buClr>
            </a:pPr>
            <a:endParaRPr lang="ru-RU" sz="1700"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2250" y="0"/>
            <a:ext cx="257175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кот, в помещении, домашняя кошка&#10;&#10;Автоматически созданное описание">
            <a:extLst>
              <a:ext uri="{FF2B5EF4-FFF2-40B4-BE49-F238E27FC236}">
                <a16:creationId xmlns:a16="http://schemas.microsoft.com/office/drawing/2014/main" id="{99CF967A-5BAC-AFC3-C4F8-46A52AE02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04" r="34083"/>
          <a:stretch/>
        </p:blipFill>
        <p:spPr>
          <a:xfrm>
            <a:off x="6572250" y="-1800"/>
            <a:ext cx="2571750" cy="3429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0900" y="3427200"/>
            <a:ext cx="25731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5815" y="3429000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67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7" y="0"/>
            <a:ext cx="9141714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CC814-85D6-A21E-0849-D59B761B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77240"/>
            <a:ext cx="3344471" cy="1812537"/>
          </a:xfrm>
        </p:spPr>
        <p:txBody>
          <a:bodyPr anchor="b">
            <a:normAutofit/>
          </a:bodyPr>
          <a:lstStyle/>
          <a:p>
            <a:br>
              <a:rPr lang="ru-RU" sz="2900">
                <a:latin typeface="Times New Roman"/>
                <a:cs typeface="Times New Roman"/>
              </a:rPr>
            </a:br>
            <a:r>
              <a:rPr lang="ru-RU" sz="2900">
                <a:latin typeface="Times New Roman"/>
                <a:cs typeface="Times New Roman"/>
              </a:rPr>
              <a:t>Волевые качества человека</a:t>
            </a:r>
            <a:br>
              <a:rPr lang="ru-RU" sz="2900">
                <a:latin typeface="Times New Roman"/>
                <a:cs typeface="Times New Roman"/>
              </a:rPr>
            </a:br>
            <a:endParaRPr lang="ru-RU" sz="2900">
              <a:latin typeface="Times New Roman"/>
              <a:cs typeface="Times New Roman"/>
            </a:endParaRPr>
          </a:p>
          <a:p>
            <a:endParaRPr lang="ru-RU" sz="29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6DC3CC-E547-F3F3-1D5F-4E4E14223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0" y="2786743"/>
            <a:ext cx="3344471" cy="33902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1400">
                <a:latin typeface="Times New Roman"/>
                <a:cs typeface="Times New Roman"/>
              </a:rPr>
              <a:t>Целеустремленность – способность человека ставить перед собой  цель и активно стремиться к ее достижению.</a:t>
            </a:r>
            <a:endParaRPr lang="en-US" sz="1400">
              <a:latin typeface="Times New Roman"/>
              <a:cs typeface="Times New Roman"/>
            </a:endParaRPr>
          </a:p>
          <a:p>
            <a:pPr>
              <a:spcBef>
                <a:spcPct val="20000"/>
              </a:spcBef>
              <a:buClr>
                <a:srgbClr val="DF7FF1"/>
              </a:buClr>
            </a:pPr>
            <a:r>
              <a:rPr lang="ru-RU" sz="1400">
                <a:latin typeface="Times New Roman"/>
                <a:cs typeface="Times New Roman"/>
              </a:rPr>
              <a:t>Решительность – незамедлительные, но обдуманные действия, реализующие принятое решение.</a:t>
            </a:r>
            <a:endParaRPr lang="en-US" sz="1400">
              <a:latin typeface="Times New Roman"/>
              <a:cs typeface="Times New Roman"/>
            </a:endParaRPr>
          </a:p>
          <a:p>
            <a:pPr>
              <a:spcBef>
                <a:spcPct val="20000"/>
              </a:spcBef>
              <a:buClr>
                <a:srgbClr val="DF7FF1"/>
              </a:buClr>
            </a:pPr>
            <a:r>
              <a:rPr lang="ru-RU" sz="1400">
                <a:latin typeface="Times New Roman"/>
                <a:cs typeface="Times New Roman"/>
              </a:rPr>
              <a:t>Настойчивость – следование намеченному плану, несмотря на преграды и поражения.</a:t>
            </a:r>
            <a:endParaRPr lang="en-US" sz="1400">
              <a:latin typeface="Times New Roman"/>
              <a:cs typeface="Times New Roman"/>
            </a:endParaRPr>
          </a:p>
          <a:p>
            <a:pPr>
              <a:spcBef>
                <a:spcPct val="20000"/>
              </a:spcBef>
              <a:buClr>
                <a:srgbClr val="DF7FF1"/>
              </a:buClr>
            </a:pPr>
            <a:r>
              <a:rPr lang="ru-RU" sz="1400">
                <a:latin typeface="Times New Roman"/>
                <a:cs typeface="Times New Roman"/>
              </a:rPr>
              <a:t>Самодисциплина – осознанное подчинение установленным требованиям, нормам и правилам.</a:t>
            </a:r>
            <a:endParaRPr lang="en-US" sz="1400">
              <a:latin typeface="Times New Roman"/>
              <a:cs typeface="Times New Roman"/>
            </a:endParaRPr>
          </a:p>
          <a:p>
            <a:pPr>
              <a:spcBef>
                <a:spcPct val="20000"/>
              </a:spcBef>
              <a:buClr>
                <a:srgbClr val="DF7FF1"/>
              </a:buClr>
            </a:pPr>
            <a:r>
              <a:rPr lang="ru-RU" sz="1400">
                <a:latin typeface="Times New Roman"/>
                <a:cs typeface="Times New Roman"/>
              </a:rPr>
              <a:t>Самообладание – способность контролировать свои эмоции.</a:t>
            </a:r>
            <a:endParaRPr lang="en-US" sz="1400">
              <a:latin typeface="Times New Roman"/>
              <a:cs typeface="Times New Roman"/>
            </a:endParaRPr>
          </a:p>
          <a:p>
            <a:pPr>
              <a:buClr>
                <a:srgbClr val="DF7FF1"/>
              </a:buClr>
            </a:pPr>
            <a:endParaRPr lang="ru-RU" sz="1400"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88DF46-BB01-4433-86D4-321BC88CE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8125" y="476600"/>
            <a:ext cx="4416719" cy="5887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D502369-4414-F79F-54E0-F4CC76708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3" r="46352"/>
          <a:stretch/>
        </p:blipFill>
        <p:spPr>
          <a:xfrm>
            <a:off x="4365839" y="493987"/>
            <a:ext cx="4416719" cy="58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8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7" y="0"/>
            <a:ext cx="9141714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F3AFC-7A2C-E4EB-2C8A-844C07E8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3277111"/>
            <a:ext cx="3988599" cy="2899851"/>
          </a:xfrm>
        </p:spPr>
        <p:txBody>
          <a:bodyPr anchor="ctr">
            <a:normAutofit/>
          </a:bodyPr>
          <a:lstStyle/>
          <a:p>
            <a:r>
              <a:rPr lang="ru-RU" sz="3800">
                <a:latin typeface="Times New Roman"/>
                <a:cs typeface="Times New Roman"/>
              </a:rPr>
              <a:t>Эмоции</a:t>
            </a:r>
          </a:p>
          <a:p>
            <a:endParaRPr lang="ru-RU" sz="3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282FEF-28CE-4C85-8082-13522F77C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2285128" cy="3044952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26A1E6F-5F5A-4291-9D77-9276CB94B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" y="0"/>
            <a:ext cx="2282515" cy="30449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23C1D6C-5CB6-42EB-9465-C2269B700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7815" y="0"/>
            <a:ext cx="2285128" cy="304495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0E6FAD2-FC7E-4CE1-9C72-1502DE5DE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7815" y="0"/>
            <a:ext cx="2283714" cy="30449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C2DAA78-650C-4202-95BC-3F7C16A49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343" y="0"/>
            <a:ext cx="2283929" cy="3044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7F28290-9D8B-4B81-91BC-1B9B508A5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3558" y="0"/>
            <a:ext cx="2283714" cy="304495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4C84374-1FE2-475F-9F9C-4A7B24423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672" y="0"/>
            <a:ext cx="2286328" cy="3044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71F7400-BF0A-4618-B3AF-9DFECF7C5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0286" y="0"/>
            <a:ext cx="2283714" cy="304495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5272B52-18F3-9F92-D3B7-39D4F9748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283" y="3277111"/>
            <a:ext cx="3691353" cy="289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1200">
                <a:latin typeface="Times New Roman"/>
                <a:cs typeface="Times New Roman"/>
              </a:rPr>
              <a:t>   </a:t>
            </a:r>
            <a:r>
              <a:rPr lang="ru-RU" sz="1200" b="1">
                <a:latin typeface="Times New Roman"/>
                <a:cs typeface="Times New Roman"/>
              </a:rPr>
              <a:t>Эмоции </a:t>
            </a:r>
            <a:r>
              <a:rPr lang="ru-RU" sz="1200">
                <a:latin typeface="Times New Roman"/>
                <a:cs typeface="Times New Roman"/>
              </a:rPr>
              <a:t> (от </a:t>
            </a:r>
            <a:r>
              <a:rPr lang="ru-RU" sz="1200">
                <a:latin typeface="Times New Roman"/>
                <a:cs typeface="Times New Roman"/>
                <a:hlinkClick r:id="rId10"/>
              </a:rPr>
              <a:t>лат.</a:t>
            </a:r>
            <a:r>
              <a:rPr lang="ru-RU" sz="1200">
                <a:latin typeface="Times New Roman"/>
                <a:cs typeface="Times New Roman"/>
              </a:rPr>
              <a:t> </a:t>
            </a:r>
            <a:r>
              <a:rPr lang="ru-RU" sz="1200" i="1">
                <a:latin typeface="Times New Roman"/>
                <a:cs typeface="Times New Roman"/>
              </a:rPr>
              <a:t>emoveo</a:t>
            </a:r>
            <a:r>
              <a:rPr lang="ru-RU" sz="1200">
                <a:latin typeface="Times New Roman"/>
                <a:cs typeface="Times New Roman"/>
              </a:rPr>
              <a:t> — потрясаю, волную) </a:t>
            </a:r>
            <a:r>
              <a:rPr lang="ru-RU" sz="1200" b="1">
                <a:latin typeface="Times New Roman"/>
                <a:cs typeface="Times New Roman"/>
              </a:rPr>
              <a:t> </a:t>
            </a:r>
            <a:r>
              <a:rPr lang="ru-RU" sz="1200">
                <a:latin typeface="Times New Roman"/>
                <a:cs typeface="Times New Roman"/>
              </a:rPr>
              <a:t>– это переживания, в которых проявляется отношение человека к окружающему миру и самому себе.</a:t>
            </a:r>
            <a:endParaRPr lang="en-US" sz="1200">
              <a:latin typeface="Times New Roman"/>
              <a:cs typeface="Times New Roman"/>
            </a:endParaRPr>
          </a:p>
          <a:p>
            <a:pPr>
              <a:spcBef>
                <a:spcPct val="20000"/>
              </a:spcBef>
              <a:buClr>
                <a:srgbClr val="DF7FF1"/>
              </a:buClr>
            </a:pPr>
            <a:r>
              <a:rPr lang="ru-RU" sz="1200">
                <a:latin typeface="Times New Roman"/>
                <a:cs typeface="Times New Roman"/>
              </a:rPr>
              <a:t>  Поведение человека всегда окрашено эмоциями.</a:t>
            </a:r>
            <a:br>
              <a:rPr lang="ru-RU" sz="1200">
                <a:latin typeface="Times New Roman"/>
                <a:cs typeface="Times New Roman"/>
              </a:rPr>
            </a:br>
            <a:r>
              <a:rPr lang="ru-RU" sz="1200">
                <a:latin typeface="Times New Roman"/>
                <a:cs typeface="Times New Roman"/>
              </a:rPr>
              <a:t>  1. </a:t>
            </a:r>
            <a:r>
              <a:rPr lang="ru-RU" sz="1200" b="1">
                <a:latin typeface="Times New Roman"/>
                <a:cs typeface="Times New Roman"/>
              </a:rPr>
              <a:t>Положительные </a:t>
            </a:r>
            <a:r>
              <a:rPr lang="ru-RU" sz="1200">
                <a:latin typeface="Times New Roman"/>
                <a:cs typeface="Times New Roman"/>
              </a:rPr>
              <a:t>эмоции (радость, восторг, удовлетворение) – активное состояние мозговых структур, побуждающее усилить или повторить данное состояние.</a:t>
            </a:r>
            <a:br>
              <a:rPr lang="ru-RU" sz="1200">
                <a:latin typeface="Times New Roman"/>
                <a:cs typeface="Times New Roman"/>
              </a:rPr>
            </a:br>
            <a:r>
              <a:rPr lang="ru-RU" sz="1200">
                <a:latin typeface="Times New Roman"/>
                <a:cs typeface="Times New Roman"/>
              </a:rPr>
              <a:t>   2. </a:t>
            </a:r>
            <a:r>
              <a:rPr lang="ru-RU" sz="1200" b="1">
                <a:latin typeface="Times New Roman"/>
                <a:cs typeface="Times New Roman"/>
              </a:rPr>
              <a:t>Отрицательные эмоции </a:t>
            </a:r>
            <a:r>
              <a:rPr lang="ru-RU" sz="1200">
                <a:latin typeface="Times New Roman"/>
                <a:cs typeface="Times New Roman"/>
              </a:rPr>
              <a:t>(гнев, ужас, страх, отвращение) – активное состояние мозговых структур, побуждающее к ослаблению или прекращению данного состояния.</a:t>
            </a:r>
            <a:br>
              <a:rPr lang="ru-RU" sz="1200">
                <a:latin typeface="Times New Roman"/>
                <a:cs typeface="Times New Roman"/>
              </a:rPr>
            </a:br>
            <a:endParaRPr lang="ru-RU" sz="1200">
              <a:latin typeface="Times New Roman"/>
              <a:cs typeface="Times New Roman"/>
            </a:endParaRPr>
          </a:p>
          <a:p>
            <a:pPr>
              <a:buClr>
                <a:srgbClr val="DF7FF1"/>
              </a:buClr>
            </a:pPr>
            <a:endParaRPr lang="ru-RU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232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29D4548-B9C1-42CC-A207-17DD00A3E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518D20D-5F05-49C3-8900-68783F8A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50CA5B-2FF8-43D9-B7D8-3BDE1BFD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1BDC9-6976-BE51-182E-A51A5D75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3342290"/>
            <a:ext cx="7978140" cy="153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Эмоции</a:t>
            </a:r>
          </a:p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2975CA-C341-4109-A20B-D3DA06411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4" y="0"/>
            <a:ext cx="2290468" cy="3044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позирование, в помещении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97899784-A0EF-C507-FE4C-C6C0B695D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55" y="787286"/>
            <a:ext cx="2005179" cy="144874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73D4A1E-5CEC-41DD-A2B6-9FB7B748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4801" y="0"/>
            <a:ext cx="2290469" cy="3044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6DC443F-8311-D279-166D-43232AC92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918" y="814857"/>
            <a:ext cx="2005179" cy="139359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700F014-0E45-4385-977E-14A83E76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672" y="0"/>
            <a:ext cx="2286328" cy="3044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835D32-C32D-4B6E-BEB7-3B0E85F97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5270" y="0"/>
            <a:ext cx="2286328" cy="30449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8" descr="Изображение выглядит как человек, улыбающийся&#10;&#10;Автоматически созданное описание">
            <a:extLst>
              <a:ext uri="{FF2B5EF4-FFF2-40B4-BE49-F238E27FC236}">
                <a16:creationId xmlns:a16="http://schemas.microsoft.com/office/drawing/2014/main" id="{8F6825BD-4843-142D-A0C7-56802759A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082" y="819870"/>
            <a:ext cx="2005179" cy="1383573"/>
          </a:xfrm>
          <a:prstGeom prst="rect">
            <a:avLst/>
          </a:prstGeom>
        </p:spPr>
      </p:pic>
      <p:pic>
        <p:nvPicPr>
          <p:cNvPr id="7" name="Рисунок 7" descr="Изображение выглядит как ношение, синий, глаза, близко&#10;&#10;Автоматически созданное описание">
            <a:extLst>
              <a:ext uri="{FF2B5EF4-FFF2-40B4-BE49-F238E27FC236}">
                <a16:creationId xmlns:a16="http://schemas.microsoft.com/office/drawing/2014/main" id="{4A7E4FE0-D471-A8EC-52E9-5D5BBB8E1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246" y="844935"/>
            <a:ext cx="2005179" cy="133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5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7" y="0"/>
            <a:ext cx="9141714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B9F3E-46B1-55BF-299B-491FF213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77240"/>
            <a:ext cx="5294698" cy="1867769"/>
          </a:xfrm>
        </p:spPr>
        <p:txBody>
          <a:bodyPr anchor="b">
            <a:normAutofit/>
          </a:bodyPr>
          <a:lstStyle/>
          <a:p>
            <a:endParaRPr lang="ru-RU" sz="3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38B66A-83C0-FF07-0055-31ECCAF93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0" y="2786743"/>
            <a:ext cx="5294698" cy="33902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1700">
                <a:latin typeface="Times New Roman"/>
                <a:cs typeface="Times New Roman"/>
              </a:rPr>
              <a:t>Наукой доказано, что сильные эмоции утомляют организм и вводят его в стрессовое состояние. Сердце является чутким барометром этого равновесия.</a:t>
            </a:r>
            <a:endParaRPr lang="en-US" sz="1700">
              <a:latin typeface="Times New Roman"/>
              <a:cs typeface="Times New Roman"/>
            </a:endParaRPr>
          </a:p>
          <a:p>
            <a:pPr>
              <a:spcBef>
                <a:spcPct val="20000"/>
              </a:spcBef>
              <a:buClr>
                <a:srgbClr val="DF7FF1"/>
              </a:buClr>
            </a:pPr>
            <a:r>
              <a:rPr lang="ru-RU" sz="1700">
                <a:latin typeface="Times New Roman"/>
                <a:cs typeface="Times New Roman"/>
              </a:rPr>
              <a:t>Отрицательные эмоции могут спровоцировать заболевания сердца и возникновение злокачественных опухолей.</a:t>
            </a:r>
            <a:endParaRPr lang="en-US" sz="1700">
              <a:latin typeface="Times New Roman"/>
              <a:cs typeface="Times New Roman"/>
            </a:endParaRPr>
          </a:p>
          <a:p>
            <a:pPr>
              <a:spcBef>
                <a:spcPct val="20000"/>
              </a:spcBef>
              <a:buClr>
                <a:srgbClr val="DF7FF1"/>
              </a:buClr>
            </a:pPr>
            <a:endParaRPr lang="ru-RU" sz="1700">
              <a:latin typeface="Times New Roman"/>
              <a:cs typeface="Times New Roman"/>
            </a:endParaRPr>
          </a:p>
          <a:p>
            <a:pPr>
              <a:buClr>
                <a:srgbClr val="DF7FF1"/>
              </a:buClr>
            </a:pPr>
            <a:endParaRPr lang="ru-RU" sz="1700"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2250" y="0"/>
            <a:ext cx="257175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5815" y="0"/>
            <a:ext cx="2571750" cy="3429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0900" y="3427200"/>
            <a:ext cx="25731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FBEAA65-6795-4110-9B63-CC2BEE665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5815" y="3427200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775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brationVTI">
  <a:themeElements>
    <a:clrScheme name="AnalogousFromRegularSeedLeftStep">
      <a:dk1>
        <a:srgbClr val="000000"/>
      </a:dk1>
      <a:lt1>
        <a:srgbClr val="FFFFFF"/>
      </a:lt1>
      <a:dk2>
        <a:srgbClr val="1C1C39"/>
      </a:dk2>
      <a:lt2>
        <a:srgbClr val="E3E8E2"/>
      </a:lt2>
      <a:accent1>
        <a:srgbClr val="CA29E7"/>
      </a:accent1>
      <a:accent2>
        <a:srgbClr val="6917D5"/>
      </a:accent2>
      <a:accent3>
        <a:srgbClr val="2C29E7"/>
      </a:accent3>
      <a:accent4>
        <a:srgbClr val="1763D5"/>
      </a:accent4>
      <a:accent5>
        <a:srgbClr val="25B2D1"/>
      </a:accent5>
      <a:accent6>
        <a:srgbClr val="14B993"/>
      </a:accent6>
      <a:hlink>
        <a:srgbClr val="419632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brationVTI" id="{BAD6E4D6-FB5F-472A-BAD2-154760D77BE0}" vid="{59D360FE-6438-46F1-A5A6-11415132A23A}"/>
    </a:ext>
  </a:extLst>
</a:theme>
</file>

<file path=ppt/theme/theme2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CelebrationVTI</vt:lpstr>
      <vt:lpstr>Твердый переплет</vt:lpstr>
      <vt:lpstr>  Особенности высшей нервной деятельности.  Речь, воля и эмоции </vt:lpstr>
      <vt:lpstr>Словарь </vt:lpstr>
      <vt:lpstr>Речь </vt:lpstr>
      <vt:lpstr>Речь </vt:lpstr>
      <vt:lpstr>Воля </vt:lpstr>
      <vt:lpstr> Волевые качества человека  </vt:lpstr>
      <vt:lpstr>Эмоции </vt:lpstr>
      <vt:lpstr>Эмоции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38</cp:revision>
  <dcterms:created xsi:type="dcterms:W3CDTF">2023-06-28T06:29:02Z</dcterms:created>
  <dcterms:modified xsi:type="dcterms:W3CDTF">2023-06-28T06:37:04Z</dcterms:modified>
</cp:coreProperties>
</file>