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E2216-7E39-E5EF-A822-C2B1C67CB9FD}" v="77" dt="2023-05-26T07:43:42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ru-RU" sz="2000">
                <a:ea typeface="+mj-lt"/>
                <a:cs typeface="+mj-lt"/>
              </a:rPr>
              <a:t>Зрение является одним из самых важных органов человека. Без него мы не смогли бы полноценно функционировать в нашем мире. На протяжении многих лет ученые и медики исследовали зрительный анализатор человека и выяснили множество удивительных фактов о том, как он работает.</a:t>
            </a:r>
            <a:endParaRPr lang="ru-RU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31383" y="5227455"/>
            <a:ext cx="3876085" cy="857461"/>
          </a:xfrm>
        </p:spPr>
        <p:txBody>
          <a:bodyPr>
            <a:normAutofit/>
          </a:bodyPr>
          <a:lstStyle/>
          <a:p>
            <a:pPr algn="l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C886E4C-52B6-F73F-53F1-74338546E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r="14088" b="-1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F6298-389C-A19F-4671-9F96A556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ea typeface="+mj-lt"/>
                <a:cs typeface="+mj-lt"/>
              </a:rPr>
              <a:t>Органы зрения</a:t>
            </a:r>
            <a:endParaRPr lang="ru-RU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8FD3A-BAA4-0431-A518-73708F1E6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Зрительный анализатор состоит из трех основных компонентов: глаза, зрительного нерва и зрительной коры головного мозга. Глаз является первым элементом в цепочке обработки визуальной информации.</a:t>
            </a:r>
            <a:br>
              <a:rPr lang="ru-RU" sz="2200">
                <a:ea typeface="+mn-lt"/>
                <a:cs typeface="+mn-lt"/>
              </a:rPr>
            </a:br>
            <a:endParaRPr lang="ru-RU" sz="2200">
              <a:ea typeface="+mn-lt"/>
              <a:cs typeface="+mn-lt"/>
            </a:endParaRPr>
          </a:p>
        </p:txBody>
      </p:sp>
      <p:pic>
        <p:nvPicPr>
          <p:cNvPr id="5" name="Picture 4" descr="оборудование для проверки зрения">
            <a:extLst>
              <a:ext uri="{FF2B5EF4-FFF2-40B4-BE49-F238E27FC236}">
                <a16:creationId xmlns:a16="http://schemas.microsoft.com/office/drawing/2014/main" id="{B8CA3179-6BD4-C584-EB03-E20B4E96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33" r="11345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438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9996E-20FC-817F-C2E5-AE3313FA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chemeClr val="tx2"/>
                </a:solidFill>
                <a:ea typeface="+mj-lt"/>
                <a:cs typeface="+mj-lt"/>
              </a:rPr>
              <a:t>Анатомия глаза</a:t>
            </a:r>
            <a:endParaRPr lang="ru-RU" sz="360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8AED7-4C28-20FB-58A9-D29A90743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>
                <a:solidFill>
                  <a:schemeClr val="tx2"/>
                </a:solidFill>
                <a:ea typeface="+mn-lt"/>
                <a:cs typeface="+mn-lt"/>
              </a:rPr>
              <a:t>Глаз состоит из разных структур, таких как роговица, зрачок, хрусталик, сетчатка и другие. Каждая из них играет свою роль в том, как глаз воспринимает свет и переводит его в информацию, которую может обработать мозг.</a:t>
            </a:r>
            <a:endParaRPr lang="ru-RU" sz="18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E553651-A4DE-4334-D605-59525310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1886466"/>
            <a:ext cx="4142232" cy="40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C47A169-78FC-BBAF-8FE9-0EA4050B9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" r="3" b="3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57F66-B788-A2A2-2787-2276A7AE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Сенсорные клетки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E0170E-5DC5-095A-9874-3EF631012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ea typeface="+mn-lt"/>
                <a:cs typeface="+mn-lt"/>
              </a:rPr>
              <a:t>Сетчатка содержит множество сенсорных клеток, которые способны изменять свою активность в зависимости от того, какие световые стимулы они получают. Существует два типа сенсорных клеток: палочки и колбочки. Они отвечают за чувствительность глаза к свету и цвету.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05E82-96F2-BA09-9E77-00BD74BE3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ru-RU" sz="4000">
                <a:ea typeface="+mj-lt"/>
                <a:cs typeface="+mj-lt"/>
              </a:rPr>
              <a:t>Зрительный нерв</a:t>
            </a:r>
            <a:br>
              <a:rPr lang="ru-RU" sz="4000">
                <a:ea typeface="+mj-lt"/>
                <a:cs typeface="+mj-lt"/>
              </a:rPr>
            </a:br>
            <a:endParaRPr lang="ru-RU" sz="40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E5D58-D769-B0FD-9BFD-808D90BA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latin typeface="Calibri Light"/>
                <a:cs typeface="Calibri Light"/>
              </a:rPr>
              <a:t>Зрительный нерв – это связующее звено между глазом и мозгом. Он переносит информацию, полученную из глаза, в зрительную кору головного мозга для дальнейшей обработки.</a:t>
            </a:r>
          </a:p>
          <a:p>
            <a:endParaRPr lang="ru-RU" sz="2000">
              <a:cs typeface="Calibri"/>
            </a:endParaRPr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E96104A-6C2A-5DD9-5BFB-780B271B3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3" r="-2" b="-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1232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6E0AD-E634-E011-0CBA-709C15777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>
            <a:normAutofit/>
          </a:bodyPr>
          <a:lstStyle/>
          <a:p>
            <a:r>
              <a:rPr lang="ru-RU">
                <a:ea typeface="+mj-lt"/>
                <a:cs typeface="+mj-lt"/>
              </a:rPr>
              <a:t>Ошибки восприятия</a:t>
            </a:r>
            <a:endParaRPr lang="ru-RU" dirty="0"/>
          </a:p>
        </p:txBody>
      </p:sp>
      <p:pic>
        <p:nvPicPr>
          <p:cNvPr id="4" name="Рисунок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0AE4CE7-BC81-765E-30E3-1162E66D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3" y="883345"/>
            <a:ext cx="4555700" cy="2163957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34D7A16-25E7-E98A-FEDC-76183D0B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53" y="3526029"/>
            <a:ext cx="2678627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C3654CC-2851-6922-BAF3-50F6BF26B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>
                <a:ea typeface="+mn-lt"/>
                <a:cs typeface="+mn-lt"/>
              </a:rPr>
              <a:t>Иногда зрительный анализатор может совершить ошибку. Например, дальтонизм означает, что человек не сможет правильно отличать красный и зеленый цвета. Нарушения зрения также могут возникнуть из-за болезней, таких как катаракта или глаукома.</a:t>
            </a:r>
            <a:br>
              <a:rPr lang="ru-RU">
                <a:ea typeface="+mn-lt"/>
                <a:cs typeface="+mn-lt"/>
              </a:rPr>
            </a:br>
            <a:endParaRPr lang="ru-RU">
              <a:ea typeface="+mn-lt"/>
              <a:cs typeface="+mn-lt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15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BA79A-D355-F133-14C4-475B82B6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ru-RU" sz="4800">
                <a:ea typeface="+mj-lt"/>
                <a:cs typeface="+mj-lt"/>
              </a:rPr>
              <a:t>Очки</a:t>
            </a:r>
            <a:endParaRPr lang="ru-RU" sz="48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B72FF-0EC0-B13C-38D3-B5BBEBE49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Очки, как правило, прописываются для улучшения зрения людей с близорукостью, дальнозоркостью, астигматизмом и другими нарушениями зрения. Они работают путем перенаправления лучей света так, чтобы они сходились на сетчатке.</a:t>
            </a:r>
            <a:endParaRPr lang="ru-RU" sz="2200"/>
          </a:p>
        </p:txBody>
      </p:sp>
      <p:pic>
        <p:nvPicPr>
          <p:cNvPr id="4" name="Рисунок 4" descr="Изображение выглядит как мандолина, гитара&#10;&#10;Автоматически созданное описание">
            <a:extLst>
              <a:ext uri="{FF2B5EF4-FFF2-40B4-BE49-F238E27FC236}">
                <a16:creationId xmlns:a16="http://schemas.microsoft.com/office/drawing/2014/main" id="{AA218773-0CCE-BD67-D884-FF5E7BD4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62" y="2569464"/>
            <a:ext cx="5450275" cy="3678936"/>
          </a:xfrm>
          <a:prstGeom prst="rect">
            <a:avLst/>
          </a:prstGeom>
        </p:spPr>
      </p:pic>
      <p:pic>
        <p:nvPicPr>
          <p:cNvPr id="5" name="Рисунок 5" descr="Изображение выглядит как в помещении, часы&#10;&#10;Автоматически созданное описание">
            <a:extLst>
              <a:ext uri="{FF2B5EF4-FFF2-40B4-BE49-F238E27FC236}">
                <a16:creationId xmlns:a16="http://schemas.microsoft.com/office/drawing/2014/main" id="{8F52EC75-2691-86A2-881C-E8EE3CE7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110255"/>
            <a:ext cx="5468112" cy="259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7855F-11C1-5D17-824A-31B57F74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3800">
                <a:ea typeface="+mj-lt"/>
                <a:cs typeface="+mj-lt"/>
              </a:rPr>
              <a:t>Уход за зрительным анализатором</a:t>
            </a:r>
            <a:br>
              <a:rPr lang="ru-RU" sz="3800">
                <a:ea typeface="+mj-lt"/>
                <a:cs typeface="+mj-lt"/>
              </a:rPr>
            </a:br>
            <a:endParaRPr lang="ru-RU" sz="3800">
              <a:cs typeface="Calibri Light"/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5A277-543B-D671-68F0-BF02B0B2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latin typeface="Calibri Light"/>
                <a:cs typeface="Calibri Light"/>
              </a:rPr>
              <a:t>К счастью, большинство проблем со зрением может быть предотвращено, если вы будете правильно следить за своим зрительным анализатором. Носите защитные очки при работе с деревом или металлом, избегайте длительного пребывания перед компьютером или другими экранами, а также не курите.</a:t>
            </a:r>
          </a:p>
          <a:p>
            <a:endParaRPr lang="ru-RU" sz="2000">
              <a:cs typeface="Calibri"/>
            </a:endParaRPr>
          </a:p>
        </p:txBody>
      </p:sp>
      <p:pic>
        <p:nvPicPr>
          <p:cNvPr id="17" name="Picture 4" descr="Фороптер">
            <a:extLst>
              <a:ext uri="{FF2B5EF4-FFF2-40B4-BE49-F238E27FC236}">
                <a16:creationId xmlns:a16="http://schemas.microsoft.com/office/drawing/2014/main" id="{4C254DFB-59DF-4500-FD91-E515A6570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49" r="-3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21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470D5-2FCD-87B5-DEF1-BF86F221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414" y="640080"/>
            <a:ext cx="475845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/>
              <a:t>Зрительный анализатор является крайне важным органом для полноценной жизни человека. Понимание того, как он работает, как мозг обрабатывает визуальную информацию и какие факторы могут повлиять на его работу, помогут нам сохранить наше зрение до старости.</a:t>
            </a:r>
            <a:br>
              <a:rPr lang="en-US" sz="2100"/>
            </a:br>
            <a:endParaRPr lang="en-US" sz="2100"/>
          </a:p>
        </p:txBody>
      </p:sp>
      <p:pic>
        <p:nvPicPr>
          <p:cNvPr id="14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F50365BB-923C-2D11-8C1B-7731C243D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5" r="1440" b="3"/>
          <a:stretch/>
        </p:blipFill>
        <p:spPr>
          <a:xfrm>
            <a:off x="20" y="10"/>
            <a:ext cx="6108141" cy="6857990"/>
          </a:xfrm>
          <a:custGeom>
            <a:avLst/>
            <a:gdLst/>
            <a:ahLst/>
            <a:cxnLst/>
            <a:rect l="l" t="t" r="r" b="b"/>
            <a:pathLst>
              <a:path w="6108161" h="6858000">
                <a:moveTo>
                  <a:pt x="0" y="0"/>
                </a:moveTo>
                <a:lnTo>
                  <a:pt x="2058355" y="0"/>
                </a:lnTo>
                <a:lnTo>
                  <a:pt x="3299791" y="0"/>
                </a:lnTo>
                <a:lnTo>
                  <a:pt x="6076880" y="0"/>
                </a:lnTo>
                <a:lnTo>
                  <a:pt x="6078171" y="10931"/>
                </a:lnTo>
                <a:cubicBezTo>
                  <a:pt x="6093300" y="94836"/>
                  <a:pt x="6090630" y="179884"/>
                  <a:pt x="6094698" y="264297"/>
                </a:cubicBezTo>
                <a:cubicBezTo>
                  <a:pt x="6099656" y="367652"/>
                  <a:pt x="6093427" y="471135"/>
                  <a:pt x="6091266" y="574617"/>
                </a:cubicBezTo>
                <a:cubicBezTo>
                  <a:pt x="6089359" y="662717"/>
                  <a:pt x="6080587" y="750690"/>
                  <a:pt x="6083384" y="838916"/>
                </a:cubicBezTo>
                <a:cubicBezTo>
                  <a:pt x="6083384" y="841968"/>
                  <a:pt x="6083384" y="845019"/>
                  <a:pt x="6083384" y="848070"/>
                </a:cubicBezTo>
                <a:cubicBezTo>
                  <a:pt x="6075375" y="945068"/>
                  <a:pt x="6075375" y="1042576"/>
                  <a:pt x="6083384" y="1139574"/>
                </a:cubicBezTo>
                <a:cubicBezTo>
                  <a:pt x="6085964" y="1179950"/>
                  <a:pt x="6085240" y="1220466"/>
                  <a:pt x="6081223" y="1260728"/>
                </a:cubicBezTo>
                <a:cubicBezTo>
                  <a:pt x="6077409" y="1311960"/>
                  <a:pt x="6065204" y="1364083"/>
                  <a:pt x="6073976" y="1414934"/>
                </a:cubicBezTo>
                <a:cubicBezTo>
                  <a:pt x="6079722" y="1456784"/>
                  <a:pt x="6082913" y="1498940"/>
                  <a:pt x="6083511" y="1541172"/>
                </a:cubicBezTo>
                <a:cubicBezTo>
                  <a:pt x="6087833" y="1635755"/>
                  <a:pt x="6083638" y="1730847"/>
                  <a:pt x="6082112" y="1825685"/>
                </a:cubicBezTo>
                <a:cubicBezTo>
                  <a:pt x="6080205" y="1936286"/>
                  <a:pt x="6083002" y="2046634"/>
                  <a:pt x="6074103" y="2157235"/>
                </a:cubicBezTo>
                <a:cubicBezTo>
                  <a:pt x="6069145" y="2246581"/>
                  <a:pt x="6069145" y="2336130"/>
                  <a:pt x="6074103" y="2425476"/>
                </a:cubicBezTo>
                <a:cubicBezTo>
                  <a:pt x="6076519" y="2507473"/>
                  <a:pt x="6088850" y="2588454"/>
                  <a:pt x="6086816" y="2671214"/>
                </a:cubicBezTo>
                <a:cubicBezTo>
                  <a:pt x="6084401" y="2767832"/>
                  <a:pt x="6072959" y="2863940"/>
                  <a:pt x="6076519" y="2960685"/>
                </a:cubicBezTo>
                <a:cubicBezTo>
                  <a:pt x="6078171" y="3006832"/>
                  <a:pt x="6078299" y="3052980"/>
                  <a:pt x="6079316" y="3099127"/>
                </a:cubicBezTo>
                <a:cubicBezTo>
                  <a:pt x="6080333" y="3154682"/>
                  <a:pt x="6090376" y="3210110"/>
                  <a:pt x="6084782" y="3265665"/>
                </a:cubicBezTo>
                <a:cubicBezTo>
                  <a:pt x="6075502" y="3358087"/>
                  <a:pt x="6051475" y="3448857"/>
                  <a:pt x="6066476" y="3543567"/>
                </a:cubicBezTo>
                <a:cubicBezTo>
                  <a:pt x="6074739" y="3595690"/>
                  <a:pt x="6084146" y="3647940"/>
                  <a:pt x="6088850" y="3700571"/>
                </a:cubicBezTo>
                <a:cubicBezTo>
                  <a:pt x="6093045" y="3747608"/>
                  <a:pt x="6103724" y="3795408"/>
                  <a:pt x="6095588" y="3842191"/>
                </a:cubicBezTo>
                <a:cubicBezTo>
                  <a:pt x="6088723" y="3882237"/>
                  <a:pt x="6092410" y="3922282"/>
                  <a:pt x="6087070" y="3962327"/>
                </a:cubicBezTo>
                <a:cubicBezTo>
                  <a:pt x="6080078" y="4014831"/>
                  <a:pt x="6076265" y="4068352"/>
                  <a:pt x="6071052" y="4121111"/>
                </a:cubicBezTo>
                <a:cubicBezTo>
                  <a:pt x="6066221" y="4169038"/>
                  <a:pt x="6062662" y="4216838"/>
                  <a:pt x="6075375" y="4261841"/>
                </a:cubicBezTo>
                <a:cubicBezTo>
                  <a:pt x="6106394" y="4375112"/>
                  <a:pt x="6089359" y="4487748"/>
                  <a:pt x="6077663" y="4600257"/>
                </a:cubicBezTo>
                <a:cubicBezTo>
                  <a:pt x="6071942" y="4655049"/>
                  <a:pt x="6063552" y="4712765"/>
                  <a:pt x="6076265" y="4762853"/>
                </a:cubicBezTo>
                <a:cubicBezTo>
                  <a:pt x="6099783" y="4851716"/>
                  <a:pt x="6081350" y="4936764"/>
                  <a:pt x="6071179" y="5021432"/>
                </a:cubicBezTo>
                <a:cubicBezTo>
                  <a:pt x="6061009" y="5106099"/>
                  <a:pt x="6058594" y="5189495"/>
                  <a:pt x="6076392" y="5272637"/>
                </a:cubicBezTo>
                <a:cubicBezTo>
                  <a:pt x="6088850" y="5331116"/>
                  <a:pt x="6088850" y="5390612"/>
                  <a:pt x="6090376" y="5449600"/>
                </a:cubicBezTo>
                <a:cubicBezTo>
                  <a:pt x="6091266" y="5486339"/>
                  <a:pt x="6077663" y="5523842"/>
                  <a:pt x="6068637" y="5560582"/>
                </a:cubicBezTo>
                <a:cubicBezTo>
                  <a:pt x="6052364" y="5626943"/>
                  <a:pt x="6046517" y="5694321"/>
                  <a:pt x="6068637" y="5759029"/>
                </a:cubicBezTo>
                <a:cubicBezTo>
                  <a:pt x="6099148" y="5848655"/>
                  <a:pt x="6116691" y="5938407"/>
                  <a:pt x="6103978" y="6033117"/>
                </a:cubicBezTo>
                <a:cubicBezTo>
                  <a:pt x="6096732" y="6091724"/>
                  <a:pt x="6094952" y="6151347"/>
                  <a:pt x="6084019" y="6209190"/>
                </a:cubicBezTo>
                <a:cubicBezTo>
                  <a:pt x="6065713" y="6304790"/>
                  <a:pt x="6072196" y="6399882"/>
                  <a:pt x="6086816" y="6494211"/>
                </a:cubicBezTo>
                <a:cubicBezTo>
                  <a:pt x="6096897" y="6573081"/>
                  <a:pt x="6097965" y="6652829"/>
                  <a:pt x="6089994" y="6731941"/>
                </a:cubicBezTo>
                <a:lnTo>
                  <a:pt x="6081268" y="6858000"/>
                </a:lnTo>
                <a:lnTo>
                  <a:pt x="3299791" y="6858000"/>
                </a:lnTo>
                <a:lnTo>
                  <a:pt x="205835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1142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0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Зрение является одним из самых важных органов человека. Без него мы не смогли бы полноценно функционировать в нашем мире. На протяжении многих лет ученые и медики исследовали зрительный анализатор человека и выяснили множество удивительных фактов о том, как он работает.</vt:lpstr>
      <vt:lpstr>Органы зрения</vt:lpstr>
      <vt:lpstr>Анатомия глаза</vt:lpstr>
      <vt:lpstr>Сенсорные клетки</vt:lpstr>
      <vt:lpstr>Зрительный нерв </vt:lpstr>
      <vt:lpstr>Ошибки восприятия</vt:lpstr>
      <vt:lpstr>Очки</vt:lpstr>
      <vt:lpstr>Уход за зрительным анализатором </vt:lpstr>
      <vt:lpstr>Зрительный анализатор является крайне важным органом для полноценной жизни человека. Понимание того, как он работает, как мозг обрабатывает визуальную информацию и какие факторы могут повлиять на его работу, помогут нам сохранить наше зрение до старости.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46</cp:revision>
  <dcterms:created xsi:type="dcterms:W3CDTF">2023-05-26T07:33:24Z</dcterms:created>
  <dcterms:modified xsi:type="dcterms:W3CDTF">2023-05-26T07:43:56Z</dcterms:modified>
</cp:coreProperties>
</file>