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73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E537E-D38F-70BC-1CC1-86AAC5F9F18B}" v="94" dt="2023-05-26T09:06:2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22C40A-C357-DCFF-3082-A469663C8F2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168F56C-1157-16B5-98AF-3A6FFD75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F643E4B-D8D4-C3F7-5486-C63C67545BAD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7D3CB31-656B-9D92-02B9-BE425670FDA4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38179947-576D-C0DA-2F4D-F02D6BCACB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A3F2D3B9-0765-78BB-7409-0193730D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61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618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67AEE5D-3660-843B-4BA2-60DF5994675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C698E28-90A1-119B-615F-0E154AF3F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8D8E39F-E8A4-6704-793F-3CD097010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B2877DF-965A-4F84-B2B1-94B809A9C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6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BC67DD-FA77-5B8A-5C1A-1DE106A65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9E428C3-C7B3-7AB3-BE5A-5B85118C9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83BC1B0-A704-8C80-0B66-DE2FA75AA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A879A-63FA-47BE-875A-A18F58ECD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31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A25DE91-5F21-B959-16CF-6787540AC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89A6B41-7E5B-54F4-C594-9FD874D7A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F008C7C-9F84-88C5-24D0-3B50550C6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FAC68-9616-4D5C-A57A-1146E71F4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7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A418E5-EBB3-2112-E4B0-F015126C4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D8B67FD-152A-72F5-1B2A-8E97A86A0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C7CE98A-8B41-3A42-669F-5B52BCE7B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C3E7-1F0C-437B-85AB-9EEC1A609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2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34F3F1-6E1F-C8B3-B74D-E298B824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7998641-0A45-9BE6-B23B-4892FFCC1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B82B7A4-FB69-CA05-A699-12D1499F0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AEAC-89D8-4FD5-BCBD-1EE66D486E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638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39AEBFF-A607-54E6-2B39-B4DE59CC0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EC7BAA-96F5-12C2-87F5-8393E8BD7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9C86A6B-21E0-1838-FD08-19E5E6F84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EF445-9C8B-4FD6-8B74-F3220CDDF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14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160E322-E600-CAB4-CA83-7C0FDDEAA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7346DFA-0C0C-2F35-CE20-1C325E276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7BED01A-DCC9-4AC4-35B4-ED97036A4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DD68-4FCC-47FD-B5EF-4DD426CB2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9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F0D0290-5E53-4F76-CC31-D5FCBBF07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55BE0CC-386E-E442-A562-B4BF7D93D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F40CDED-87A3-510B-F794-B7635F5BF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AC95F-4643-47B5-A0F0-057D51F4A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2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9CD70F7-F82C-C72B-2268-A52FD249C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F25B634-B633-FBBD-D14B-6C1F9E743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8EDC0A0-319C-87D0-DC1A-BA113D0A6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5A767-52BF-4EFC-81E5-F0661BB4E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027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A5BACA1-BDF7-2611-F3C5-42E519C40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9C0068C-8D31-CEB7-528D-FB75A5033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E5633BF-97A6-26A7-C9BA-CF3D11C97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819B-A482-4011-86D4-F9C9A318A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407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706FDAB-D9F7-0ECF-E348-F74330DCA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0D5A46A-7F44-E9C1-E9ED-1390EB328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FB2207B-D279-4DCD-0326-19E6E278D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283AE-13C9-410B-A9B7-98859A29F7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36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669BDA2-3DB8-2BF4-7E3B-55C9DDDF3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5B06AC-612A-531B-E013-AC721A3F1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2171A7-FE50-8B40-7BDF-EF9922B73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06D7B-CF35-4269-B5E7-F76570628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9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C06255-DBD8-25B9-AD97-38C71A36F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B1DE4D9-8AAE-0BF9-3EFE-14A437196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335D8B7-C3B8-54AB-2F00-FEE3B8A8F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31501-5C7A-44F5-940F-8812F72E73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0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3E9F2BA-E0D7-F608-529B-A7B067AD0F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0785228-F59A-4975-48D7-15830F55CB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0254AE04-17B8-BE21-ED29-31A64AA4F1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B35490AE-6FF7-30A2-1750-F4C38D5306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420985B3-525B-EBF7-862C-4006E7896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48E359F3-379C-13EA-2B10-C3490275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DC17600C-75FE-2393-03E6-633274BED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928BE3F8-921A-181A-72A1-310099826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3E01FDC9-8853-FCEC-9F4A-D3396F8AE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60779" name="Rectangle 11">
            <a:extLst>
              <a:ext uri="{FF2B5EF4-FFF2-40B4-BE49-F238E27FC236}">
                <a16:creationId xmlns:a16="http://schemas.microsoft.com/office/drawing/2014/main" id="{60BAE786-FB92-7F31-42EC-E8BA6F597F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0" name="Rectangle 12">
            <a:extLst>
              <a:ext uri="{FF2B5EF4-FFF2-40B4-BE49-F238E27FC236}">
                <a16:creationId xmlns:a16="http://schemas.microsoft.com/office/drawing/2014/main" id="{329F0D05-9E99-9287-6140-4E3194DBA8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1" name="Rectangle 13">
            <a:extLst>
              <a:ext uri="{FF2B5EF4-FFF2-40B4-BE49-F238E27FC236}">
                <a16:creationId xmlns:a16="http://schemas.microsoft.com/office/drawing/2014/main" id="{05752839-4AD0-2EEA-5CBA-FA701A1254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B1F436DD-4E0A-4F23-96CF-974271620E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228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65" y="397275"/>
            <a:ext cx="1971589" cy="3761257"/>
          </a:xfrm>
        </p:spPr>
        <p:txBody>
          <a:bodyPr anchor="ctr">
            <a:normAutofit/>
          </a:bodyPr>
          <a:lstStyle/>
          <a:p>
            <a:r>
              <a:rPr lang="ru-RU" sz="2400" b="1">
                <a:latin typeface="Arial"/>
                <a:cs typeface="Arial"/>
              </a:rPr>
              <a:t>Типы костей, </a:t>
            </a:r>
            <a:r>
              <a:rPr lang="ru-RU" sz="2400">
                <a:latin typeface="Arial"/>
                <a:cs typeface="Arial"/>
              </a:rPr>
              <a:t>их соединения</a:t>
            </a:r>
          </a:p>
          <a:p>
            <a:endParaRPr lang="ru-RU" sz="2400" b="1">
              <a:latin typeface="Arial"/>
              <a:cs typeface="Arial"/>
            </a:endParaRPr>
          </a:p>
          <a:p>
            <a:endParaRPr lang="ru-RU" sz="240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665" y="4846029"/>
            <a:ext cx="1912948" cy="1478402"/>
          </a:xfrm>
        </p:spPr>
        <p:txBody>
          <a:bodyPr anchor="ctr">
            <a:normAutofit/>
          </a:bodyPr>
          <a:lstStyle/>
          <a:p>
            <a:endParaRPr lang="ru-RU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782FA-9CDF-9840-929E-E39F43E4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2" r="25355" b="8"/>
          <a:stretch/>
        </p:blipFill>
        <p:spPr>
          <a:xfrm>
            <a:off x="2285998" y="10"/>
            <a:ext cx="6858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3F0B1B-3B04-40AD-85E5-AA2BA711B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48B08-DBC7-A301-E54E-7778221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397275"/>
            <a:ext cx="6154667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Изменение состава костей с возрастом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E44D15-768F-44C8-B0DA-461D30CC1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3946"/>
            <a:ext cx="6857998" cy="2284053"/>
            <a:chOff x="6096002" y="-9073"/>
            <a:chExt cx="6095998" cy="68670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29A684-7496-4C91-854C-C20AB15B4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103540-07BE-4C7F-9B62-AD5B7810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AE8F61F-D4E5-A5BF-BE42-017A641E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0" r="3873" b="-3"/>
          <a:stretch/>
        </p:blipFill>
        <p:spPr>
          <a:xfrm>
            <a:off x="6995100" y="212858"/>
            <a:ext cx="1998570" cy="2000225"/>
          </a:xfrm>
          <a:prstGeom prst="rect">
            <a:avLst/>
          </a:prstGeom>
        </p:spPr>
      </p:pic>
      <p:pic>
        <p:nvPicPr>
          <p:cNvPr id="6" name="Рисунок 6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03AE960-46F9-41F0-2053-B834C8BEB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4" r="3718" b="-4"/>
          <a:stretch/>
        </p:blipFill>
        <p:spPr>
          <a:xfrm>
            <a:off x="7001714" y="2438950"/>
            <a:ext cx="1998570" cy="2000229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5ADD514D-749F-9325-03A4-7ECE7BC1D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257" r="5070" b="3"/>
          <a:stretch/>
        </p:blipFill>
        <p:spPr>
          <a:xfrm>
            <a:off x="7001714" y="4668189"/>
            <a:ext cx="1998570" cy="19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766AE70-07A4-3097-4EC6-840B01254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20" b="10012"/>
          <a:stretch/>
        </p:blipFill>
        <p:spPr>
          <a:xfrm>
            <a:off x="20" y="10"/>
            <a:ext cx="9143980" cy="68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2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2733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82D71-83A1-AC4B-DCBA-029CED2C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3766972" cy="2430030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Типы костей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D160-DDAD-816D-7F24-1F244445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4" y="3054927"/>
            <a:ext cx="3766972" cy="31220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300">
                <a:solidFill>
                  <a:schemeClr val="bg1"/>
                </a:solidFill>
                <a:ea typeface="+mn-lt"/>
                <a:cs typeface="+mn-lt"/>
              </a:rPr>
              <a:t>Первым пунктом нашей презентации будет рассмотрение типов костей. Кости могут быть классифицированы на трубчатые, короткие губчатые, плоские и смешанные. Трубчатые кости, такие как плечевая и бедренная, содержат жёлтый костный мозг, в то время как плоские кости, такие как лопатки, ребра и тазовые кости, содержат красный костный мозг, который выполняет кроветворную функцию. Смешанные кости, такие как позвонки и некоторые кости черепа, состоят из нескольких частей с различным строением и происхождением.</a:t>
            </a:r>
            <a:br>
              <a:rPr lang="ru-RU" sz="1300">
                <a:solidFill>
                  <a:schemeClr val="bg1"/>
                </a:solidFill>
                <a:ea typeface="+mn-lt"/>
                <a:cs typeface="+mn-lt"/>
              </a:rPr>
            </a:br>
            <a:endParaRPr lang="ru-RU" sz="130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5" name="Picture 4" descr="Белые камни, сложенные в пирамиду">
            <a:extLst>
              <a:ext uri="{FF2B5EF4-FFF2-40B4-BE49-F238E27FC236}">
                <a16:creationId xmlns:a16="http://schemas.microsoft.com/office/drawing/2014/main" id="{DB834EF7-4CF5-C3E4-C608-31FE9D8C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30" r="344" b="-3"/>
          <a:stretch/>
        </p:blipFill>
        <p:spPr>
          <a:xfrm>
            <a:off x="4562733" y="10"/>
            <a:ext cx="4581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71BEEF0-CA89-4AEF-A492-1D96800D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D64A815-B181-455B-94F4-BE4ABF310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89" y="0"/>
            <a:ext cx="4566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8A9DE-27A5-44B9-5F6B-F43062E8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709683"/>
            <a:ext cx="3853744" cy="5467279"/>
          </a:xfrm>
        </p:spPr>
        <p:txBody>
          <a:bodyPr anchor="ctr">
            <a:normAutofit/>
          </a:bodyPr>
          <a:lstStyle/>
          <a:p>
            <a:r>
              <a:rPr lang="ru-RU" sz="3400" b="1">
                <a:latin typeface="Arial"/>
                <a:cs typeface="Arial"/>
              </a:rPr>
              <a:t>Классификация костей человека:</a:t>
            </a:r>
            <a:endParaRPr lang="ru-RU" sz="3400">
              <a:latin typeface="Arial"/>
              <a:cs typeface="Arial"/>
            </a:endParaRPr>
          </a:p>
          <a:p>
            <a:endParaRPr lang="ru-RU" sz="3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A5DD1-7780-C2E7-A753-17EBDDA5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09683"/>
            <a:ext cx="3714750" cy="5467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latin typeface="Arial"/>
                <a:cs typeface="Arial"/>
              </a:rPr>
              <a:t>Короткие: позвоночник, запястье, пястье.</a:t>
            </a:r>
            <a:endParaRPr lang="en-US"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latin typeface="Arial"/>
                <a:cs typeface="Arial"/>
              </a:rPr>
              <a:t>Плоские: лопатки, кости мозгового и лицевого черепа, рёбра, тазовые кисти.</a:t>
            </a:r>
            <a:endParaRPr lang="en-US"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latin typeface="Arial"/>
                <a:cs typeface="Arial"/>
              </a:rPr>
              <a:t>Длинные, трубчатые: кости предплечья, плеча(лучевая, локтевая), бедренная, голени(малая и большая берцовые). </a:t>
            </a:r>
            <a:endParaRPr lang="en-US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7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2733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DD1B9-4BB9-E99C-1BF5-807548D2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3766972" cy="2430030"/>
          </a:xfrm>
        </p:spPr>
        <p:txBody>
          <a:bodyPr>
            <a:normAutofit/>
          </a:bodyPr>
          <a:lstStyle/>
          <a:p>
            <a:r>
              <a:rPr lang="ru-RU" sz="4600" b="1">
                <a:latin typeface="Arial"/>
                <a:cs typeface="Arial"/>
              </a:rPr>
              <a:t>Соединения костей:</a:t>
            </a:r>
            <a:endParaRPr lang="ru-RU" sz="4600">
              <a:latin typeface="Arial"/>
              <a:cs typeface="Arial"/>
            </a:endParaRPr>
          </a:p>
          <a:p>
            <a:endParaRPr lang="ru-RU" sz="4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CEAFC-8773-054A-347B-912E9862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4" y="3054927"/>
            <a:ext cx="3766972" cy="31220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Подвижные(суставы).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Неподвижные.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Полуподвижные.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5A3B29F-07D9-FD0E-2C7D-06131DE3F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97" y="439783"/>
            <a:ext cx="2672539" cy="2724942"/>
          </a:xfrm>
          <a:prstGeom prst="rect">
            <a:avLst/>
          </a:prstGeom>
        </p:spPr>
      </p:pic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AE14795-FC4F-F4C9-9B5B-C12388AF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47" y="4220511"/>
            <a:ext cx="3854439" cy="12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AA5B0-EA1F-42BB-AE4B-1A06337D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8111"/>
            <a:ext cx="9144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2A9A-F56D-98DD-869F-104E55BC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4799988"/>
            <a:ext cx="8151936" cy="150668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b="1">
                <a:latin typeface="Arial"/>
                <a:cs typeface="Arial"/>
              </a:rPr>
              <a:t>Неподвижное соединение костей</a:t>
            </a:r>
            <a:endParaRPr lang="ru-RU" sz="5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5B62B-99E3-1547-C4FB-E7AE35BD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4" y="221876"/>
            <a:ext cx="3998421" cy="41551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ea typeface="+mn-lt"/>
                <a:cs typeface="+mn-lt"/>
              </a:rPr>
              <a:t>Неподвижные соединения происходят, когда кости скрепляются соединительной тканью и срастаются вместе. Такие соединения можно найти в кости запястья и крыше черепа. Неподвижные соединения обеспечивают прочную связь между костями.</a:t>
            </a:r>
            <a:endParaRPr lang="ru-RU" dirty="0"/>
          </a:p>
        </p:txBody>
      </p:sp>
      <p:pic>
        <p:nvPicPr>
          <p:cNvPr id="5" name="Picture 4" descr="Абстрактная сеть из узлов и сетки">
            <a:extLst>
              <a:ext uri="{FF2B5EF4-FFF2-40B4-BE49-F238E27FC236}">
                <a16:creationId xmlns:a16="http://schemas.microsoft.com/office/drawing/2014/main" id="{CDF2723E-2D13-B7AF-3B2B-93CF12E5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0" r="16247" b="-16"/>
          <a:stretch/>
        </p:blipFill>
        <p:spPr>
          <a:xfrm>
            <a:off x="4571998" y="10"/>
            <a:ext cx="4572002" cy="45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1C7DD5-7534-4C64-85EA-F76DC5A3C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E09B2-3F30-4CC7-8D68-D65034EA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1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8B78C-5FF1-A628-73E6-A865A5AA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3888546" cy="2753386"/>
          </a:xfrm>
        </p:spPr>
        <p:txBody>
          <a:bodyPr anchor="ctr">
            <a:normAutofit/>
          </a:bodyPr>
          <a:lstStyle/>
          <a:p>
            <a:r>
              <a:rPr lang="ru-RU" sz="5000">
                <a:ea typeface="+mj-lt"/>
                <a:cs typeface="+mj-lt"/>
              </a:rPr>
              <a:t>Подвижные соединения</a:t>
            </a:r>
            <a:endParaRPr lang="ru-RU" sz="50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7BCFF8D-F273-CFF2-0789-0C92769F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52" y="3964418"/>
            <a:ext cx="4095348" cy="20476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078E34-F34C-4282-96E4-6D432572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1" y="0"/>
            <a:ext cx="4571999" cy="6858000"/>
            <a:chOff x="6096002" y="-9073"/>
            <a:chExt cx="6095998" cy="68670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5FC41C-8786-44E0-B81D-ED9000C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67E311-3ADD-4CEE-8B26-8D060DA56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D144C-640F-37E6-EEE0-F6028FDC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234" y="365125"/>
            <a:ext cx="3678115" cy="58118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900">
                <a:ea typeface="+mn-lt"/>
                <a:cs typeface="+mn-lt"/>
              </a:rPr>
              <a:t>Подвижные соединения являются суставами, которые имеют суставные поверхности, покрытые суставным хрящом, защищающим кость от стирания. Каждый сустав содержит суставную сумку и суставную жидкость, которые помогают сохранить место контакта костей герметичным и </a:t>
            </a:r>
            <a:r>
              <a:rPr lang="ru-RU" sz="1900" err="1">
                <a:ea typeface="+mn-lt"/>
                <a:cs typeface="+mn-lt"/>
              </a:rPr>
              <a:t>легкодвижущимся</a:t>
            </a:r>
            <a:r>
              <a:rPr lang="ru-RU" sz="1900">
                <a:ea typeface="+mn-lt"/>
                <a:cs typeface="+mn-lt"/>
              </a:rPr>
              <a:t>. Примеры подвижных соединений включают проксимальное и дистальное межкостное соединение, межпозвонковые соединения и суставы на конечностях. </a:t>
            </a:r>
            <a:br>
              <a:rPr lang="ru-RU" sz="1900">
                <a:ea typeface="+mn-lt"/>
                <a:cs typeface="+mn-lt"/>
              </a:rPr>
            </a:br>
            <a:endParaRPr lang="ru-RU" sz="19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5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6273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FA8D4-8F8D-7307-72E3-1468AFDD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3766972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b="1">
                <a:latin typeface="Arial"/>
                <a:cs typeface="Arial"/>
              </a:rPr>
              <a:t>Полуподвижное соединение костей</a:t>
            </a:r>
            <a:endParaRPr lang="ru-RU" sz="1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4CD84-6A1F-B069-6F51-4EB72667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4" y="3870613"/>
            <a:ext cx="3766972" cy="23063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600">
                <a:latin typeface="Arial"/>
                <a:cs typeface="Arial"/>
              </a:rPr>
              <a:t>Многие кости соединены хрящевыми прокладками, которые обладают высокой упругостью и эластичностью, образуя позвоночные диски.</a:t>
            </a:r>
            <a:endParaRPr lang="en-US" sz="16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600">
                <a:latin typeface="Arial"/>
                <a:cs typeface="Arial"/>
              </a:rPr>
              <a:t>Обеспечивает гибкость позвоночника.</a:t>
            </a:r>
            <a:endParaRPr lang="ru-RU" sz="16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FF4D40D-5BBA-5ED4-E77F-0584D822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3" r="23190"/>
          <a:stretch/>
        </p:blipFill>
        <p:spPr>
          <a:xfrm>
            <a:off x="4562733" y="10"/>
            <a:ext cx="4581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3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4562733" cy="3429000"/>
            <a:chOff x="6096002" y="-9073"/>
            <a:chExt cx="6095998" cy="686707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6273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9B1F5-686F-0F9E-C586-1A231A55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3766972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b="1">
                <a:latin typeface="Arial"/>
                <a:cs typeface="Arial"/>
              </a:rPr>
              <a:t>Особенности роста костей</a:t>
            </a:r>
            <a:endParaRPr lang="ru-RU" sz="4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CD43B-5518-F28D-8379-48F48305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4" y="3870613"/>
            <a:ext cx="3766972" cy="23063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100">
                <a:latin typeface="Arial"/>
                <a:cs typeface="Arial"/>
              </a:rPr>
              <a:t>При несоблюдении правильной осанки и посадки за столом происходят серьёзные нарушения позвоночника.</a:t>
            </a:r>
            <a:endParaRPr lang="en-US" sz="11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100">
                <a:latin typeface="Arial"/>
                <a:cs typeface="Arial"/>
              </a:rPr>
              <a:t>При ношении тесной обуви и слабой мускулатуре стопы развивается плоскостопие.</a:t>
            </a:r>
            <a:endParaRPr lang="en-US" sz="11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100">
                <a:latin typeface="Arial"/>
                <a:cs typeface="Arial"/>
              </a:rPr>
              <a:t>Процесс окостенения скелета заканчивается к 22-25 годам, когда прекращается рост тела.</a:t>
            </a:r>
            <a:endParaRPr lang="en-US" sz="11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ru-RU" sz="1100">
                <a:latin typeface="Arial"/>
                <a:cs typeface="Arial"/>
              </a:rPr>
              <a:t>У взрослых происходит медленное обновление костного вещества.</a:t>
            </a:r>
            <a:endParaRPr lang="en-US" sz="110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ru-RU" sz="1100"/>
          </a:p>
        </p:txBody>
      </p:sp>
      <p:pic>
        <p:nvPicPr>
          <p:cNvPr id="4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597FB07-CC4D-D2E9-B242-56B246E4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72" y="1513588"/>
            <a:ext cx="4493166" cy="34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5365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RegularSeed_2SEEDS">
      <a:dk1>
        <a:srgbClr val="000000"/>
      </a:dk1>
      <a:lt1>
        <a:srgbClr val="FFFFFF"/>
      </a:lt1>
      <a:dk2>
        <a:srgbClr val="1A1D2F"/>
      </a:dk2>
      <a:lt2>
        <a:srgbClr val="F0F0F3"/>
      </a:lt2>
      <a:accent1>
        <a:srgbClr val="9DA812"/>
      </a:accent1>
      <a:accent2>
        <a:srgbClr val="CE9425"/>
      </a:accent2>
      <a:accent3>
        <a:srgbClr val="6AB220"/>
      </a:accent3>
      <a:accent4>
        <a:srgbClr val="1783D5"/>
      </a:accent4>
      <a:accent5>
        <a:srgbClr val="2946E7"/>
      </a:accent5>
      <a:accent6>
        <a:srgbClr val="5323D7"/>
      </a:accent6>
      <a:hlink>
        <a:srgbClr val="493F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MatrixVTI</vt:lpstr>
      <vt:lpstr>Капсулы</vt:lpstr>
      <vt:lpstr>Типы костей, их соединения  </vt:lpstr>
      <vt:lpstr>Презентация PowerPoint</vt:lpstr>
      <vt:lpstr>Типы костей</vt:lpstr>
      <vt:lpstr>Классификация костей человека: </vt:lpstr>
      <vt:lpstr>Соединения костей: </vt:lpstr>
      <vt:lpstr>Неподвижное соединение костей</vt:lpstr>
      <vt:lpstr>Подвижные соединения</vt:lpstr>
      <vt:lpstr>Полуподвижное соединение костей</vt:lpstr>
      <vt:lpstr>Особенности роста костей</vt:lpstr>
      <vt:lpstr>Изменение состава костей с возрастом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59</cp:revision>
  <dcterms:created xsi:type="dcterms:W3CDTF">2023-05-26T08:55:39Z</dcterms:created>
  <dcterms:modified xsi:type="dcterms:W3CDTF">2023-05-26T09:07:05Z</dcterms:modified>
</cp:coreProperties>
</file>