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424415-6F89-248E-6E97-FA3BA58858AF}" v="67" dt="2023-05-29T08:48:10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44E779-ACA2-4267-92F4-2A707480971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6983E02-95FF-46A0-9146-E5C77C0408D6}">
      <dgm:prSet/>
      <dgm:spPr/>
      <dgm:t>
        <a:bodyPr/>
        <a:lstStyle/>
        <a:p>
          <a:r>
            <a:rPr lang="ru-RU"/>
            <a:t>При остановке сердца обогащённая кислородом кровь больше не попадает в жизненно важные органы и возникает риск необратимого повреждения мозга, которое может наступить уже через 5-7 мин.</a:t>
          </a:r>
          <a:endParaRPr lang="en-US"/>
        </a:p>
      </dgm:t>
    </dgm:pt>
    <dgm:pt modelId="{E59E3B50-061E-47FC-8EE1-1D2EB392D4B2}" type="parTrans" cxnId="{F0FC27C7-0621-4505-A938-44FC58B8A51F}">
      <dgm:prSet/>
      <dgm:spPr/>
      <dgm:t>
        <a:bodyPr/>
        <a:lstStyle/>
        <a:p>
          <a:endParaRPr lang="en-US"/>
        </a:p>
      </dgm:t>
    </dgm:pt>
    <dgm:pt modelId="{03ACDE2E-68C6-490E-9C0F-5E7C4BA7CD61}" type="sibTrans" cxnId="{F0FC27C7-0621-4505-A938-44FC58B8A51F}">
      <dgm:prSet/>
      <dgm:spPr/>
      <dgm:t>
        <a:bodyPr/>
        <a:lstStyle/>
        <a:p>
          <a:endParaRPr lang="en-US"/>
        </a:p>
      </dgm:t>
    </dgm:pt>
    <dgm:pt modelId="{90815D7C-0012-4CC7-9EF3-A99FEA2732CD}">
      <dgm:prSet/>
      <dgm:spPr/>
      <dgm:t>
        <a:bodyPr/>
        <a:lstStyle/>
        <a:p>
          <a:r>
            <a:rPr lang="ru-RU"/>
            <a:t>Этот короткий период, когда процессы, происходящие в организме, еще обратимы, и человеку ещё можно помочь, называется клинической смертью.</a:t>
          </a:r>
          <a:endParaRPr lang="en-US"/>
        </a:p>
      </dgm:t>
    </dgm:pt>
    <dgm:pt modelId="{A253AD3B-6622-4C3E-8089-9BDD1320F602}" type="parTrans" cxnId="{89C05A74-B02E-4FA8-BAD1-08001EB5805C}">
      <dgm:prSet/>
      <dgm:spPr/>
      <dgm:t>
        <a:bodyPr/>
        <a:lstStyle/>
        <a:p>
          <a:endParaRPr lang="en-US"/>
        </a:p>
      </dgm:t>
    </dgm:pt>
    <dgm:pt modelId="{C12F3FB2-F393-4B32-A651-F02A98A719E7}" type="sibTrans" cxnId="{89C05A74-B02E-4FA8-BAD1-08001EB5805C}">
      <dgm:prSet/>
      <dgm:spPr/>
      <dgm:t>
        <a:bodyPr/>
        <a:lstStyle/>
        <a:p>
          <a:endParaRPr lang="en-US"/>
        </a:p>
      </dgm:t>
    </dgm:pt>
    <dgm:pt modelId="{C4728AFE-223D-40DD-80DE-4F556332FE12}">
      <dgm:prSet/>
      <dgm:spPr/>
      <dgm:t>
        <a:bodyPr/>
        <a:lstStyle/>
        <a:p>
          <a:r>
            <a:rPr lang="ru-RU"/>
            <a:t>Клиническая смерть - это пограничное состояние перехода от гаснущей жизни к биологической смерти, которое возникает непосредственно после прекращения кровообращения и дыхания.</a:t>
          </a:r>
          <a:endParaRPr lang="en-US"/>
        </a:p>
      </dgm:t>
    </dgm:pt>
    <dgm:pt modelId="{0D2C0F7B-F802-4F63-B47D-72E557B2BDB7}" type="parTrans" cxnId="{2D653E90-B44E-4EC0-809F-99A5B7AF5C4A}">
      <dgm:prSet/>
      <dgm:spPr/>
      <dgm:t>
        <a:bodyPr/>
        <a:lstStyle/>
        <a:p>
          <a:endParaRPr lang="en-US"/>
        </a:p>
      </dgm:t>
    </dgm:pt>
    <dgm:pt modelId="{FBCBAD8A-D57A-4DDD-9E44-80E021F6A80E}" type="sibTrans" cxnId="{2D653E90-B44E-4EC0-809F-99A5B7AF5C4A}">
      <dgm:prSet/>
      <dgm:spPr/>
      <dgm:t>
        <a:bodyPr/>
        <a:lstStyle/>
        <a:p>
          <a:endParaRPr lang="en-US"/>
        </a:p>
      </dgm:t>
    </dgm:pt>
    <dgm:pt modelId="{F3230D89-3BA9-4662-A3EB-7F2701F786C8}" type="pres">
      <dgm:prSet presAssocID="{4C44E779-ACA2-4267-92F4-2A707480971F}" presName="root" presStyleCnt="0">
        <dgm:presLayoutVars>
          <dgm:dir/>
          <dgm:resizeHandles val="exact"/>
        </dgm:presLayoutVars>
      </dgm:prSet>
      <dgm:spPr/>
    </dgm:pt>
    <dgm:pt modelId="{13F473DD-EFDA-4A87-8187-9FCE61D13021}" type="pres">
      <dgm:prSet presAssocID="{C6983E02-95FF-46A0-9146-E5C77C0408D6}" presName="compNode" presStyleCnt="0"/>
      <dgm:spPr/>
    </dgm:pt>
    <dgm:pt modelId="{9F0F7C4E-4BE5-4B52-B8F4-1602DD418C18}" type="pres">
      <dgm:prSet presAssocID="{C6983E02-95FF-46A0-9146-E5C77C0408D6}" presName="bgRect" presStyleLbl="bgShp" presStyleIdx="0" presStyleCnt="3"/>
      <dgm:spPr/>
    </dgm:pt>
    <dgm:pt modelId="{9617D165-3A32-4B36-9671-3C4F23D07803}" type="pres">
      <dgm:prSet presAssocID="{C6983E02-95FF-46A0-9146-E5C77C0408D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Почки"/>
        </a:ext>
      </dgm:extLst>
    </dgm:pt>
    <dgm:pt modelId="{61B15382-870E-4070-B7DD-3B2B11E91A65}" type="pres">
      <dgm:prSet presAssocID="{C6983E02-95FF-46A0-9146-E5C77C0408D6}" presName="spaceRect" presStyleCnt="0"/>
      <dgm:spPr/>
    </dgm:pt>
    <dgm:pt modelId="{CB324235-860C-4FF1-BC85-F3175D9D19BF}" type="pres">
      <dgm:prSet presAssocID="{C6983E02-95FF-46A0-9146-E5C77C0408D6}" presName="parTx" presStyleLbl="revTx" presStyleIdx="0" presStyleCnt="3">
        <dgm:presLayoutVars>
          <dgm:chMax val="0"/>
          <dgm:chPref val="0"/>
        </dgm:presLayoutVars>
      </dgm:prSet>
      <dgm:spPr/>
    </dgm:pt>
    <dgm:pt modelId="{F4950283-8792-4C02-800D-976D80B6EB68}" type="pres">
      <dgm:prSet presAssocID="{03ACDE2E-68C6-490E-9C0F-5E7C4BA7CD61}" presName="sibTrans" presStyleCnt="0"/>
      <dgm:spPr/>
    </dgm:pt>
    <dgm:pt modelId="{7B957AD4-2837-4FF9-A64E-127259FF9FB1}" type="pres">
      <dgm:prSet presAssocID="{90815D7C-0012-4CC7-9EF3-A99FEA2732CD}" presName="compNode" presStyleCnt="0"/>
      <dgm:spPr/>
    </dgm:pt>
    <dgm:pt modelId="{9DCBA62A-1B38-4B9A-8D88-A61D02A4A998}" type="pres">
      <dgm:prSet presAssocID="{90815D7C-0012-4CC7-9EF3-A99FEA2732CD}" presName="bgRect" presStyleLbl="bgShp" presStyleIdx="1" presStyleCnt="3"/>
      <dgm:spPr/>
    </dgm:pt>
    <dgm:pt modelId="{87C066E9-D144-42EF-A9BD-780945448108}" type="pres">
      <dgm:prSet presAssocID="{90815D7C-0012-4CC7-9EF3-A99FEA2732C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Ученый"/>
        </a:ext>
      </dgm:extLst>
    </dgm:pt>
    <dgm:pt modelId="{A84714F4-9B04-4613-B588-F6059F5AAA62}" type="pres">
      <dgm:prSet presAssocID="{90815D7C-0012-4CC7-9EF3-A99FEA2732CD}" presName="spaceRect" presStyleCnt="0"/>
      <dgm:spPr/>
    </dgm:pt>
    <dgm:pt modelId="{95F627DD-9E34-404B-B6E2-91B73ECADC81}" type="pres">
      <dgm:prSet presAssocID="{90815D7C-0012-4CC7-9EF3-A99FEA2732CD}" presName="parTx" presStyleLbl="revTx" presStyleIdx="1" presStyleCnt="3">
        <dgm:presLayoutVars>
          <dgm:chMax val="0"/>
          <dgm:chPref val="0"/>
        </dgm:presLayoutVars>
      </dgm:prSet>
      <dgm:spPr/>
    </dgm:pt>
    <dgm:pt modelId="{653DA65E-3AD4-4CCE-B480-830E219B8ED6}" type="pres">
      <dgm:prSet presAssocID="{C12F3FB2-F393-4B32-A651-F02A98A719E7}" presName="sibTrans" presStyleCnt="0"/>
      <dgm:spPr/>
    </dgm:pt>
    <dgm:pt modelId="{9765E0BC-C821-4BFE-9AA4-0AFD165F77D5}" type="pres">
      <dgm:prSet presAssocID="{C4728AFE-223D-40DD-80DE-4F556332FE12}" presName="compNode" presStyleCnt="0"/>
      <dgm:spPr/>
    </dgm:pt>
    <dgm:pt modelId="{11A7A8E7-0892-4610-B05E-D0DA5E110079}" type="pres">
      <dgm:prSet presAssocID="{C4728AFE-223D-40DD-80DE-4F556332FE12}" presName="bgRect" presStyleLbl="bgShp" presStyleIdx="2" presStyleCnt="3"/>
      <dgm:spPr/>
    </dgm:pt>
    <dgm:pt modelId="{9E6DD2C8-94FB-419C-947A-ABCD0C5D8EAC}" type="pres">
      <dgm:prSet presAssocID="{C4728AFE-223D-40DD-80DE-4F556332FE1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Череп"/>
        </a:ext>
      </dgm:extLst>
    </dgm:pt>
    <dgm:pt modelId="{BC6AF36C-CE14-4BFD-A26A-7344227062C3}" type="pres">
      <dgm:prSet presAssocID="{C4728AFE-223D-40DD-80DE-4F556332FE12}" presName="spaceRect" presStyleCnt="0"/>
      <dgm:spPr/>
    </dgm:pt>
    <dgm:pt modelId="{6E1B6416-9191-48E0-8A4D-4D3F1854E9F7}" type="pres">
      <dgm:prSet presAssocID="{C4728AFE-223D-40DD-80DE-4F556332FE1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7452208-EAA1-4AF2-8243-8CF59600D736}" type="presOf" srcId="{4C44E779-ACA2-4267-92F4-2A707480971F}" destId="{F3230D89-3BA9-4662-A3EB-7F2701F786C8}" srcOrd="0" destOrd="0" presId="urn:microsoft.com/office/officeart/2018/2/layout/IconVerticalSolidList"/>
    <dgm:cxn modelId="{4CC2F636-7420-4C98-B876-34CBD04C9871}" type="presOf" srcId="{90815D7C-0012-4CC7-9EF3-A99FEA2732CD}" destId="{95F627DD-9E34-404B-B6E2-91B73ECADC81}" srcOrd="0" destOrd="0" presId="urn:microsoft.com/office/officeart/2018/2/layout/IconVerticalSolidList"/>
    <dgm:cxn modelId="{89C05A74-B02E-4FA8-BAD1-08001EB5805C}" srcId="{4C44E779-ACA2-4267-92F4-2A707480971F}" destId="{90815D7C-0012-4CC7-9EF3-A99FEA2732CD}" srcOrd="1" destOrd="0" parTransId="{A253AD3B-6622-4C3E-8089-9BDD1320F602}" sibTransId="{C12F3FB2-F393-4B32-A651-F02A98A719E7}"/>
    <dgm:cxn modelId="{2D653E90-B44E-4EC0-809F-99A5B7AF5C4A}" srcId="{4C44E779-ACA2-4267-92F4-2A707480971F}" destId="{C4728AFE-223D-40DD-80DE-4F556332FE12}" srcOrd="2" destOrd="0" parTransId="{0D2C0F7B-F802-4F63-B47D-72E557B2BDB7}" sibTransId="{FBCBAD8A-D57A-4DDD-9E44-80E021F6A80E}"/>
    <dgm:cxn modelId="{DE0FB0AD-5B2E-4620-AEF4-11F06ECD4E6F}" type="presOf" srcId="{C6983E02-95FF-46A0-9146-E5C77C0408D6}" destId="{CB324235-860C-4FF1-BC85-F3175D9D19BF}" srcOrd="0" destOrd="0" presId="urn:microsoft.com/office/officeart/2018/2/layout/IconVerticalSolidList"/>
    <dgm:cxn modelId="{CB1493B6-D57F-482F-B6C1-3DA68AB60553}" type="presOf" srcId="{C4728AFE-223D-40DD-80DE-4F556332FE12}" destId="{6E1B6416-9191-48E0-8A4D-4D3F1854E9F7}" srcOrd="0" destOrd="0" presId="urn:microsoft.com/office/officeart/2018/2/layout/IconVerticalSolidList"/>
    <dgm:cxn modelId="{F0FC27C7-0621-4505-A938-44FC58B8A51F}" srcId="{4C44E779-ACA2-4267-92F4-2A707480971F}" destId="{C6983E02-95FF-46A0-9146-E5C77C0408D6}" srcOrd="0" destOrd="0" parTransId="{E59E3B50-061E-47FC-8EE1-1D2EB392D4B2}" sibTransId="{03ACDE2E-68C6-490E-9C0F-5E7C4BA7CD61}"/>
    <dgm:cxn modelId="{1EE0CA71-BD0F-4C58-A33E-389383D9A965}" type="presParOf" srcId="{F3230D89-3BA9-4662-A3EB-7F2701F786C8}" destId="{13F473DD-EFDA-4A87-8187-9FCE61D13021}" srcOrd="0" destOrd="0" presId="urn:microsoft.com/office/officeart/2018/2/layout/IconVerticalSolidList"/>
    <dgm:cxn modelId="{FCB4A93B-E9BF-4AED-ADBD-67120A503F51}" type="presParOf" srcId="{13F473DD-EFDA-4A87-8187-9FCE61D13021}" destId="{9F0F7C4E-4BE5-4B52-B8F4-1602DD418C18}" srcOrd="0" destOrd="0" presId="urn:microsoft.com/office/officeart/2018/2/layout/IconVerticalSolidList"/>
    <dgm:cxn modelId="{3DB5707E-9F94-425C-8ECA-C278B888BB97}" type="presParOf" srcId="{13F473DD-EFDA-4A87-8187-9FCE61D13021}" destId="{9617D165-3A32-4B36-9671-3C4F23D07803}" srcOrd="1" destOrd="0" presId="urn:microsoft.com/office/officeart/2018/2/layout/IconVerticalSolidList"/>
    <dgm:cxn modelId="{5F4CA378-37AA-4E8A-B731-80B2DF637006}" type="presParOf" srcId="{13F473DD-EFDA-4A87-8187-9FCE61D13021}" destId="{61B15382-870E-4070-B7DD-3B2B11E91A65}" srcOrd="2" destOrd="0" presId="urn:microsoft.com/office/officeart/2018/2/layout/IconVerticalSolidList"/>
    <dgm:cxn modelId="{CB04C7B2-C98A-4926-B508-2A467FF6FD08}" type="presParOf" srcId="{13F473DD-EFDA-4A87-8187-9FCE61D13021}" destId="{CB324235-860C-4FF1-BC85-F3175D9D19BF}" srcOrd="3" destOrd="0" presId="urn:microsoft.com/office/officeart/2018/2/layout/IconVerticalSolidList"/>
    <dgm:cxn modelId="{8B642C0E-8DFC-41FA-8CA7-8CC203307B97}" type="presParOf" srcId="{F3230D89-3BA9-4662-A3EB-7F2701F786C8}" destId="{F4950283-8792-4C02-800D-976D80B6EB68}" srcOrd="1" destOrd="0" presId="urn:microsoft.com/office/officeart/2018/2/layout/IconVerticalSolidList"/>
    <dgm:cxn modelId="{660C042E-A012-4522-9554-186D73D2C393}" type="presParOf" srcId="{F3230D89-3BA9-4662-A3EB-7F2701F786C8}" destId="{7B957AD4-2837-4FF9-A64E-127259FF9FB1}" srcOrd="2" destOrd="0" presId="urn:microsoft.com/office/officeart/2018/2/layout/IconVerticalSolidList"/>
    <dgm:cxn modelId="{6BD3B96A-FE1E-418F-9184-455BF6B9D3A0}" type="presParOf" srcId="{7B957AD4-2837-4FF9-A64E-127259FF9FB1}" destId="{9DCBA62A-1B38-4B9A-8D88-A61D02A4A998}" srcOrd="0" destOrd="0" presId="urn:microsoft.com/office/officeart/2018/2/layout/IconVerticalSolidList"/>
    <dgm:cxn modelId="{CCC59A96-38E1-4231-AD1D-F4FF258A78FB}" type="presParOf" srcId="{7B957AD4-2837-4FF9-A64E-127259FF9FB1}" destId="{87C066E9-D144-42EF-A9BD-780945448108}" srcOrd="1" destOrd="0" presId="urn:microsoft.com/office/officeart/2018/2/layout/IconVerticalSolidList"/>
    <dgm:cxn modelId="{3633A935-DC4C-4C84-8D76-CD1DF7655670}" type="presParOf" srcId="{7B957AD4-2837-4FF9-A64E-127259FF9FB1}" destId="{A84714F4-9B04-4613-B588-F6059F5AAA62}" srcOrd="2" destOrd="0" presId="urn:microsoft.com/office/officeart/2018/2/layout/IconVerticalSolidList"/>
    <dgm:cxn modelId="{49F7DE6D-2245-49F9-A8B0-F44C8E6390FB}" type="presParOf" srcId="{7B957AD4-2837-4FF9-A64E-127259FF9FB1}" destId="{95F627DD-9E34-404B-B6E2-91B73ECADC81}" srcOrd="3" destOrd="0" presId="urn:microsoft.com/office/officeart/2018/2/layout/IconVerticalSolidList"/>
    <dgm:cxn modelId="{C159F7B6-66C2-4CC9-AB17-88E6374FB615}" type="presParOf" srcId="{F3230D89-3BA9-4662-A3EB-7F2701F786C8}" destId="{653DA65E-3AD4-4CCE-B480-830E219B8ED6}" srcOrd="3" destOrd="0" presId="urn:microsoft.com/office/officeart/2018/2/layout/IconVerticalSolidList"/>
    <dgm:cxn modelId="{15B03F11-1323-4385-873F-650A707519D2}" type="presParOf" srcId="{F3230D89-3BA9-4662-A3EB-7F2701F786C8}" destId="{9765E0BC-C821-4BFE-9AA4-0AFD165F77D5}" srcOrd="4" destOrd="0" presId="urn:microsoft.com/office/officeart/2018/2/layout/IconVerticalSolidList"/>
    <dgm:cxn modelId="{5CDD93FC-81AA-4C9A-9BDF-D980CB587913}" type="presParOf" srcId="{9765E0BC-C821-4BFE-9AA4-0AFD165F77D5}" destId="{11A7A8E7-0892-4610-B05E-D0DA5E110079}" srcOrd="0" destOrd="0" presId="urn:microsoft.com/office/officeart/2018/2/layout/IconVerticalSolidList"/>
    <dgm:cxn modelId="{BFD64C4E-3287-4B29-BABE-1F0BB353C37C}" type="presParOf" srcId="{9765E0BC-C821-4BFE-9AA4-0AFD165F77D5}" destId="{9E6DD2C8-94FB-419C-947A-ABCD0C5D8EAC}" srcOrd="1" destOrd="0" presId="urn:microsoft.com/office/officeart/2018/2/layout/IconVerticalSolidList"/>
    <dgm:cxn modelId="{F2E3F1E1-28EA-49F3-BD21-5FD58E1AE7B2}" type="presParOf" srcId="{9765E0BC-C821-4BFE-9AA4-0AFD165F77D5}" destId="{BC6AF36C-CE14-4BFD-A26A-7344227062C3}" srcOrd="2" destOrd="0" presId="urn:microsoft.com/office/officeart/2018/2/layout/IconVerticalSolidList"/>
    <dgm:cxn modelId="{CF3A38CD-BE61-4597-8288-0337BC516AE1}" type="presParOf" srcId="{9765E0BC-C821-4BFE-9AA4-0AFD165F77D5}" destId="{6E1B6416-9191-48E0-8A4D-4D3F1854E9F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0F7C4E-4BE5-4B52-B8F4-1602DD418C18}">
      <dsp:nvSpPr>
        <dsp:cNvPr id="0" name=""/>
        <dsp:cNvSpPr/>
      </dsp:nvSpPr>
      <dsp:spPr>
        <a:xfrm>
          <a:off x="0" y="521"/>
          <a:ext cx="8236568" cy="12214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17D165-3A32-4B36-9671-3C4F23D07803}">
      <dsp:nvSpPr>
        <dsp:cNvPr id="0" name=""/>
        <dsp:cNvSpPr/>
      </dsp:nvSpPr>
      <dsp:spPr>
        <a:xfrm>
          <a:off x="369483" y="275344"/>
          <a:ext cx="671787" cy="6717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324235-860C-4FF1-BC85-F3175D9D19BF}">
      <dsp:nvSpPr>
        <dsp:cNvPr id="0" name=""/>
        <dsp:cNvSpPr/>
      </dsp:nvSpPr>
      <dsp:spPr>
        <a:xfrm>
          <a:off x="1410753" y="521"/>
          <a:ext cx="6825814" cy="1221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268" tIns="129268" rIns="129268" bIns="12926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При остановке сердца обогащённая кислородом кровь больше не попадает в жизненно важные органы и возникает риск необратимого повреждения мозга, которое может наступить уже через 5-7 мин.</a:t>
          </a:r>
          <a:endParaRPr lang="en-US" sz="1800" kern="1200"/>
        </a:p>
      </dsp:txBody>
      <dsp:txXfrm>
        <a:off x="1410753" y="521"/>
        <a:ext cx="6825814" cy="1221431"/>
      </dsp:txXfrm>
    </dsp:sp>
    <dsp:sp modelId="{9DCBA62A-1B38-4B9A-8D88-A61D02A4A998}">
      <dsp:nvSpPr>
        <dsp:cNvPr id="0" name=""/>
        <dsp:cNvSpPr/>
      </dsp:nvSpPr>
      <dsp:spPr>
        <a:xfrm>
          <a:off x="0" y="1527311"/>
          <a:ext cx="8236568" cy="12214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C066E9-D144-42EF-A9BD-780945448108}">
      <dsp:nvSpPr>
        <dsp:cNvPr id="0" name=""/>
        <dsp:cNvSpPr/>
      </dsp:nvSpPr>
      <dsp:spPr>
        <a:xfrm>
          <a:off x="369483" y="1802133"/>
          <a:ext cx="671787" cy="6717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F627DD-9E34-404B-B6E2-91B73ECADC81}">
      <dsp:nvSpPr>
        <dsp:cNvPr id="0" name=""/>
        <dsp:cNvSpPr/>
      </dsp:nvSpPr>
      <dsp:spPr>
        <a:xfrm>
          <a:off x="1410753" y="1527311"/>
          <a:ext cx="6825814" cy="1221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268" tIns="129268" rIns="129268" bIns="12926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Этот короткий период, когда процессы, происходящие в организме, еще обратимы, и человеку ещё можно помочь, называется клинической смертью.</a:t>
          </a:r>
          <a:endParaRPr lang="en-US" sz="1800" kern="1200"/>
        </a:p>
      </dsp:txBody>
      <dsp:txXfrm>
        <a:off x="1410753" y="1527311"/>
        <a:ext cx="6825814" cy="1221431"/>
      </dsp:txXfrm>
    </dsp:sp>
    <dsp:sp modelId="{11A7A8E7-0892-4610-B05E-D0DA5E110079}">
      <dsp:nvSpPr>
        <dsp:cNvPr id="0" name=""/>
        <dsp:cNvSpPr/>
      </dsp:nvSpPr>
      <dsp:spPr>
        <a:xfrm>
          <a:off x="0" y="3054101"/>
          <a:ext cx="8236568" cy="12214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6DD2C8-94FB-419C-947A-ABCD0C5D8EAC}">
      <dsp:nvSpPr>
        <dsp:cNvPr id="0" name=""/>
        <dsp:cNvSpPr/>
      </dsp:nvSpPr>
      <dsp:spPr>
        <a:xfrm>
          <a:off x="369483" y="3328923"/>
          <a:ext cx="671787" cy="6717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1B6416-9191-48E0-8A4D-4D3F1854E9F7}">
      <dsp:nvSpPr>
        <dsp:cNvPr id="0" name=""/>
        <dsp:cNvSpPr/>
      </dsp:nvSpPr>
      <dsp:spPr>
        <a:xfrm>
          <a:off x="1410753" y="3054101"/>
          <a:ext cx="6825814" cy="1221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268" tIns="129268" rIns="129268" bIns="12926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Клиническая смерть - это пограничное состояние перехода от гаснущей жизни к биологической смерти, которое возникает непосредственно после прекращения кровообращения и дыхания.</a:t>
          </a:r>
          <a:endParaRPr lang="en-US" sz="1800" kern="1200"/>
        </a:p>
      </dsp:txBody>
      <dsp:txXfrm>
        <a:off x="1410753" y="3054101"/>
        <a:ext cx="6825814" cy="1221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8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9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5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4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8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6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9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986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8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5/29/2023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9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8">
            <a:extLst>
              <a:ext uri="{FF2B5EF4-FFF2-40B4-BE49-F238E27FC236}">
                <a16:creationId xmlns:a16="http://schemas.microsoft.com/office/drawing/2014/main" id="{81BC67A1-175E-439E-85E2-88911C119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51" name="Rectangle 10">
            <a:extLst>
              <a:ext uri="{FF2B5EF4-FFF2-40B4-BE49-F238E27FC236}">
                <a16:creationId xmlns:a16="http://schemas.microsoft.com/office/drawing/2014/main" id="{94A7B82C-30F1-42B4-BE36-3DB42DD51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55" name="Rectangle 12">
            <a:extLst>
              <a:ext uri="{FF2B5EF4-FFF2-40B4-BE49-F238E27FC236}">
                <a16:creationId xmlns:a16="http://schemas.microsoft.com/office/drawing/2014/main" id="{43CA1578-CEEB-41BB-8068-C0DA02C36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3" descr="Люди, держащие руки">
            <a:extLst>
              <a:ext uri="{FF2B5EF4-FFF2-40B4-BE49-F238E27FC236}">
                <a16:creationId xmlns:a16="http://schemas.microsoft.com/office/drawing/2014/main" id="{66FEDD5A-3BC7-4F85-5B76-0B5114B75A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l="9447" r="1563" b="4"/>
          <a:stretch/>
        </p:blipFill>
        <p:spPr>
          <a:xfrm>
            <a:off x="20" y="10"/>
            <a:ext cx="9141694" cy="6856614"/>
          </a:xfrm>
          <a:prstGeom prst="rect">
            <a:avLst/>
          </a:prstGeom>
        </p:spPr>
      </p:pic>
      <p:grpSp>
        <p:nvGrpSpPr>
          <p:cNvPr id="57" name="Top Left">
            <a:extLst>
              <a:ext uri="{FF2B5EF4-FFF2-40B4-BE49-F238E27FC236}">
                <a16:creationId xmlns:a16="http://schemas.microsoft.com/office/drawing/2014/main" id="{7DF11618-754F-4C58-94AD-F7AA3530D6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732211" y="752316"/>
            <a:ext cx="5104732" cy="3640312"/>
            <a:chOff x="3538537" y="995362"/>
            <a:chExt cx="5104732" cy="4853749"/>
          </a:xfrm>
          <a:noFill/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4C1B16-3C93-4003-88AD-F74DAD18C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48071" y="1004887"/>
              <a:ext cx="5085197" cy="4844224"/>
            </a:xfrm>
            <a:custGeom>
              <a:avLst/>
              <a:gdLst>
                <a:gd name="connsiteX0" fmla="*/ 425663 w 5085197"/>
                <a:gd name="connsiteY0" fmla="*/ 0 h 4844224"/>
                <a:gd name="connsiteX1" fmla="*/ 277263 w 5085197"/>
                <a:gd name="connsiteY1" fmla="*/ 200882 h 4844224"/>
                <a:gd name="connsiteX2" fmla="*/ 155629 w 5085197"/>
                <a:gd name="connsiteY2" fmla="*/ 472154 h 4844224"/>
                <a:gd name="connsiteX3" fmla="*/ 55998 w 5085197"/>
                <a:gd name="connsiteY3" fmla="*/ 785336 h 4844224"/>
                <a:gd name="connsiteX4" fmla="*/ 6182 w 5085197"/>
                <a:gd name="connsiteY4" fmla="*/ 1154335 h 4844224"/>
                <a:gd name="connsiteX5" fmla="*/ 6182 w 5085197"/>
                <a:gd name="connsiteY5" fmla="*/ 1577245 h 4844224"/>
                <a:gd name="connsiteX6" fmla="*/ 59998 w 5085197"/>
                <a:gd name="connsiteY6" fmla="*/ 1960245 h 4844224"/>
                <a:gd name="connsiteX7" fmla="*/ 187633 w 5085197"/>
                <a:gd name="connsiteY7" fmla="*/ 2261426 h 4844224"/>
                <a:gd name="connsiteX8" fmla="*/ 365084 w 5085197"/>
                <a:gd name="connsiteY8" fmla="*/ 2474881 h 4844224"/>
                <a:gd name="connsiteX9" fmla="*/ 642261 w 5085197"/>
                <a:gd name="connsiteY9" fmla="*/ 2658428 h 4844224"/>
                <a:gd name="connsiteX10" fmla="*/ 965254 w 5085197"/>
                <a:gd name="connsiteY10" fmla="*/ 2770156 h 4844224"/>
                <a:gd name="connsiteX11" fmla="*/ 1312155 w 5085197"/>
                <a:gd name="connsiteY11" fmla="*/ 2812066 h 4844224"/>
                <a:gd name="connsiteX12" fmla="*/ 1493606 w 5085197"/>
                <a:gd name="connsiteY12" fmla="*/ 2877884 h 4844224"/>
                <a:gd name="connsiteX13" fmla="*/ 1700965 w 5085197"/>
                <a:gd name="connsiteY13" fmla="*/ 3085338 h 4844224"/>
                <a:gd name="connsiteX14" fmla="*/ 1856508 w 5085197"/>
                <a:gd name="connsiteY14" fmla="*/ 3320701 h 4844224"/>
                <a:gd name="connsiteX15" fmla="*/ 1968141 w 5085197"/>
                <a:gd name="connsiteY15" fmla="*/ 3460337 h 4844224"/>
                <a:gd name="connsiteX16" fmla="*/ 2147593 w 5085197"/>
                <a:gd name="connsiteY16" fmla="*/ 3544157 h 4844224"/>
                <a:gd name="connsiteX17" fmla="*/ 2492493 w 5085197"/>
                <a:gd name="connsiteY17" fmla="*/ 3544157 h 4844224"/>
                <a:gd name="connsiteX18" fmla="*/ 2729760 w 5085197"/>
                <a:gd name="connsiteY18" fmla="*/ 3544157 h 4844224"/>
                <a:gd name="connsiteX19" fmla="*/ 2865301 w 5085197"/>
                <a:gd name="connsiteY19" fmla="*/ 3627978 h 4844224"/>
                <a:gd name="connsiteX20" fmla="*/ 2984935 w 5085197"/>
                <a:gd name="connsiteY20" fmla="*/ 3773615 h 4844224"/>
                <a:gd name="connsiteX21" fmla="*/ 3126477 w 5085197"/>
                <a:gd name="connsiteY21" fmla="*/ 3995071 h 4844224"/>
                <a:gd name="connsiteX22" fmla="*/ 3293926 w 5085197"/>
                <a:gd name="connsiteY22" fmla="*/ 4348163 h 4844224"/>
                <a:gd name="connsiteX23" fmla="*/ 3445469 w 5085197"/>
                <a:gd name="connsiteY23" fmla="*/ 4623435 h 4844224"/>
                <a:gd name="connsiteX24" fmla="*/ 3549196 w 5085197"/>
                <a:gd name="connsiteY24" fmla="*/ 4727163 h 4844224"/>
                <a:gd name="connsiteX25" fmla="*/ 3953913 w 5085197"/>
                <a:gd name="connsiteY25" fmla="*/ 4773073 h 4844224"/>
                <a:gd name="connsiteX26" fmla="*/ 4406542 w 5085197"/>
                <a:gd name="connsiteY26" fmla="*/ 4729163 h 4844224"/>
                <a:gd name="connsiteX27" fmla="*/ 4573991 w 5085197"/>
                <a:gd name="connsiteY27" fmla="*/ 4709256 h 4844224"/>
                <a:gd name="connsiteX28" fmla="*/ 5085198 w 5085197"/>
                <a:gd name="connsiteY28" fmla="*/ 4844225 h 4844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085197" h="4844224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E65E8AD-ED51-4874-AABA-DDA0C1597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22792" y="1004887"/>
              <a:ext cx="5010476" cy="4649438"/>
            </a:xfrm>
            <a:custGeom>
              <a:avLst/>
              <a:gdLst>
                <a:gd name="connsiteX0" fmla="*/ 454193 w 5010476"/>
                <a:gd name="connsiteY0" fmla="*/ 0 h 4649438"/>
                <a:gd name="connsiteX1" fmla="*/ 352085 w 5010476"/>
                <a:gd name="connsiteY1" fmla="*/ 92869 h 4649438"/>
                <a:gd name="connsiteX2" fmla="*/ 242452 w 5010476"/>
                <a:gd name="connsiteY2" fmla="*/ 260414 h 4649438"/>
                <a:gd name="connsiteX3" fmla="*/ 130819 w 5010476"/>
                <a:gd name="connsiteY3" fmla="*/ 535686 h 4649438"/>
                <a:gd name="connsiteX4" fmla="*/ 57000 w 5010476"/>
                <a:gd name="connsiteY4" fmla="*/ 761143 h 4649438"/>
                <a:gd name="connsiteX5" fmla="*/ 3184 w 5010476"/>
                <a:gd name="connsiteY5" fmla="*/ 1140143 h 4649438"/>
                <a:gd name="connsiteX6" fmla="*/ 3184 w 5010476"/>
                <a:gd name="connsiteY6" fmla="*/ 1439704 h 4649438"/>
                <a:gd name="connsiteX7" fmla="*/ 60524 w 5010476"/>
                <a:gd name="connsiteY7" fmla="*/ 1905953 h 4649438"/>
                <a:gd name="connsiteX8" fmla="*/ 213686 w 5010476"/>
                <a:gd name="connsiteY8" fmla="*/ 2269808 h 4649438"/>
                <a:gd name="connsiteX9" fmla="*/ 373325 w 5010476"/>
                <a:gd name="connsiteY9" fmla="*/ 2455926 h 4649438"/>
                <a:gd name="connsiteX10" fmla="*/ 644502 w 5010476"/>
                <a:gd name="connsiteY10" fmla="*/ 2625662 h 4649438"/>
                <a:gd name="connsiteX11" fmla="*/ 902915 w 5010476"/>
                <a:gd name="connsiteY11" fmla="*/ 2697195 h 4649438"/>
                <a:gd name="connsiteX12" fmla="*/ 1224860 w 5010476"/>
                <a:gd name="connsiteY12" fmla="*/ 2719102 h 4649438"/>
                <a:gd name="connsiteX13" fmla="*/ 1430315 w 5010476"/>
                <a:gd name="connsiteY13" fmla="*/ 2731008 h 4649438"/>
                <a:gd name="connsiteX14" fmla="*/ 1652914 w 5010476"/>
                <a:gd name="connsiteY14" fmla="*/ 2852642 h 4649438"/>
                <a:gd name="connsiteX15" fmla="*/ 1739306 w 5010476"/>
                <a:gd name="connsiteY15" fmla="*/ 2985611 h 4649438"/>
                <a:gd name="connsiteX16" fmla="*/ 1848938 w 5010476"/>
                <a:gd name="connsiteY16" fmla="*/ 3155156 h 4649438"/>
                <a:gd name="connsiteX17" fmla="*/ 2015054 w 5010476"/>
                <a:gd name="connsiteY17" fmla="*/ 3294793 h 4649438"/>
                <a:gd name="connsiteX18" fmla="*/ 2231082 w 5010476"/>
                <a:gd name="connsiteY18" fmla="*/ 3336322 h 4649438"/>
                <a:gd name="connsiteX19" fmla="*/ 2427106 w 5010476"/>
                <a:gd name="connsiteY19" fmla="*/ 3278124 h 4649438"/>
                <a:gd name="connsiteX20" fmla="*/ 2531786 w 5010476"/>
                <a:gd name="connsiteY20" fmla="*/ 3151823 h 4649438"/>
                <a:gd name="connsiteX21" fmla="*/ 2520165 w 5010476"/>
                <a:gd name="connsiteY21" fmla="*/ 2907411 h 4649438"/>
                <a:gd name="connsiteX22" fmla="*/ 2481970 w 5010476"/>
                <a:gd name="connsiteY22" fmla="*/ 2648045 h 4649438"/>
                <a:gd name="connsiteX23" fmla="*/ 2458729 w 5010476"/>
                <a:gd name="connsiteY23" fmla="*/ 2513362 h 4649438"/>
                <a:gd name="connsiteX24" fmla="*/ 2458729 w 5010476"/>
                <a:gd name="connsiteY24" fmla="*/ 2408587 h 4649438"/>
                <a:gd name="connsiteX25" fmla="*/ 2581697 w 5010476"/>
                <a:gd name="connsiteY25" fmla="*/ 2310479 h 4649438"/>
                <a:gd name="connsiteX26" fmla="*/ 2762767 w 5010476"/>
                <a:gd name="connsiteY26" fmla="*/ 2325434 h 4649438"/>
                <a:gd name="connsiteX27" fmla="*/ 2872400 w 5010476"/>
                <a:gd name="connsiteY27" fmla="*/ 2410206 h 4649438"/>
                <a:gd name="connsiteX28" fmla="*/ 2925549 w 5010476"/>
                <a:gd name="connsiteY28" fmla="*/ 2637949 h 4649438"/>
                <a:gd name="connsiteX29" fmla="*/ 2820869 w 5010476"/>
                <a:gd name="connsiteY29" fmla="*/ 2968752 h 4649438"/>
                <a:gd name="connsiteX30" fmla="*/ 2789342 w 5010476"/>
                <a:gd name="connsiteY30" fmla="*/ 3194876 h 4649438"/>
                <a:gd name="connsiteX31" fmla="*/ 2889069 w 5010476"/>
                <a:gd name="connsiteY31" fmla="*/ 3447574 h 4649438"/>
                <a:gd name="connsiteX32" fmla="*/ 3070139 w 5010476"/>
                <a:gd name="connsiteY32" fmla="*/ 3783330 h 4649438"/>
                <a:gd name="connsiteX33" fmla="*/ 3181486 w 5010476"/>
                <a:gd name="connsiteY33" fmla="*/ 4014407 h 4649438"/>
                <a:gd name="connsiteX34" fmla="*/ 3351888 w 5010476"/>
                <a:gd name="connsiteY34" fmla="*/ 4312539 h 4649438"/>
                <a:gd name="connsiteX35" fmla="*/ 3512194 w 5010476"/>
                <a:gd name="connsiteY35" fmla="*/ 4504087 h 4649438"/>
                <a:gd name="connsiteX36" fmla="*/ 3670119 w 5010476"/>
                <a:gd name="connsiteY36" fmla="*/ 4595051 h 4649438"/>
                <a:gd name="connsiteX37" fmla="*/ 3909386 w 5010476"/>
                <a:gd name="connsiteY37" fmla="*/ 4623816 h 4649438"/>
                <a:gd name="connsiteX38" fmla="*/ 4136653 w 5010476"/>
                <a:gd name="connsiteY38" fmla="*/ 4623816 h 4649438"/>
                <a:gd name="connsiteX39" fmla="*/ 4435071 w 5010476"/>
                <a:gd name="connsiteY39" fmla="*/ 4599432 h 4649438"/>
                <a:gd name="connsiteX40" fmla="*/ 4562992 w 5010476"/>
                <a:gd name="connsiteY40" fmla="*/ 4599432 h 4649438"/>
                <a:gd name="connsiteX41" fmla="*/ 5010477 w 5010476"/>
                <a:gd name="connsiteY41" fmla="*/ 4649439 h 4649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5010476" h="4649438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8E5C306-3C29-4BD3-97E1-DCA86FF3E0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99586" y="1004887"/>
              <a:ext cx="4933777" cy="4552473"/>
            </a:xfrm>
            <a:custGeom>
              <a:avLst/>
              <a:gdLst>
                <a:gd name="connsiteX0" fmla="*/ 4933778 w 4933777"/>
                <a:gd name="connsiteY0" fmla="*/ 4552474 h 4552473"/>
                <a:gd name="connsiteX1" fmla="*/ 4020997 w 4933777"/>
                <a:gd name="connsiteY1" fmla="*/ 4493324 h 4552473"/>
                <a:gd name="connsiteX2" fmla="*/ 3777538 w 4933777"/>
                <a:gd name="connsiteY2" fmla="*/ 4468273 h 4552473"/>
                <a:gd name="connsiteX3" fmla="*/ 3411207 w 4933777"/>
                <a:gd name="connsiteY3" fmla="*/ 4277868 h 4552473"/>
                <a:gd name="connsiteX4" fmla="*/ 3215944 w 4933777"/>
                <a:gd name="connsiteY4" fmla="*/ 3958971 h 4552473"/>
                <a:gd name="connsiteX5" fmla="*/ 3056400 w 4933777"/>
                <a:gd name="connsiteY5" fmla="*/ 3618548 h 4552473"/>
                <a:gd name="connsiteX6" fmla="*/ 2963341 w 4933777"/>
                <a:gd name="connsiteY6" fmla="*/ 3314319 h 4552473"/>
                <a:gd name="connsiteX7" fmla="*/ 3029825 w 4933777"/>
                <a:gd name="connsiteY7" fmla="*/ 2870454 h 4552473"/>
                <a:gd name="connsiteX8" fmla="*/ 3094595 w 4933777"/>
                <a:gd name="connsiteY8" fmla="*/ 2449830 h 4552473"/>
                <a:gd name="connsiteX9" fmla="*/ 2979915 w 4933777"/>
                <a:gd name="connsiteY9" fmla="*/ 2245328 h 4552473"/>
                <a:gd name="connsiteX10" fmla="*/ 2843707 w 4933777"/>
                <a:gd name="connsiteY10" fmla="*/ 2162175 h 4552473"/>
                <a:gd name="connsiteX11" fmla="*/ 2529668 w 4933777"/>
                <a:gd name="connsiteY11" fmla="*/ 2080736 h 4552473"/>
                <a:gd name="connsiteX12" fmla="*/ 2336977 w 4933777"/>
                <a:gd name="connsiteY12" fmla="*/ 2125599 h 4552473"/>
                <a:gd name="connsiteX13" fmla="*/ 2044559 w 4933777"/>
                <a:gd name="connsiteY13" fmla="*/ 2271903 h 4552473"/>
                <a:gd name="connsiteX14" fmla="*/ 2007317 w 4933777"/>
                <a:gd name="connsiteY14" fmla="*/ 2312099 h 4552473"/>
                <a:gd name="connsiteX15" fmla="*/ 1999030 w 4933777"/>
                <a:gd name="connsiteY15" fmla="*/ 2371916 h 4552473"/>
                <a:gd name="connsiteX16" fmla="*/ 2129427 w 4933777"/>
                <a:gd name="connsiteY16" fmla="*/ 2502408 h 4552473"/>
                <a:gd name="connsiteX17" fmla="*/ 2226582 w 4933777"/>
                <a:gd name="connsiteY17" fmla="*/ 2627948 h 4552473"/>
                <a:gd name="connsiteX18" fmla="*/ 2273064 w 4933777"/>
                <a:gd name="connsiteY18" fmla="*/ 2782538 h 4552473"/>
                <a:gd name="connsiteX19" fmla="*/ 2203246 w 4933777"/>
                <a:gd name="connsiteY19" fmla="*/ 2993612 h 4552473"/>
                <a:gd name="connsiteX20" fmla="*/ 2115140 w 4933777"/>
                <a:gd name="connsiteY20" fmla="*/ 3048476 h 4552473"/>
                <a:gd name="connsiteX21" fmla="*/ 1952262 w 4933777"/>
                <a:gd name="connsiteY21" fmla="*/ 3025235 h 4552473"/>
                <a:gd name="connsiteX22" fmla="*/ 1801100 w 4933777"/>
                <a:gd name="connsiteY22" fmla="*/ 2888933 h 4552473"/>
                <a:gd name="connsiteX23" fmla="*/ 1722995 w 4933777"/>
                <a:gd name="connsiteY23" fmla="*/ 2689479 h 4552473"/>
                <a:gd name="connsiteX24" fmla="*/ 1653177 w 4933777"/>
                <a:gd name="connsiteY24" fmla="*/ 2574798 h 4552473"/>
                <a:gd name="connsiteX25" fmla="*/ 1500301 w 4933777"/>
                <a:gd name="connsiteY25" fmla="*/ 2531555 h 4552473"/>
                <a:gd name="connsiteX26" fmla="*/ 1364093 w 4933777"/>
                <a:gd name="connsiteY26" fmla="*/ 2583085 h 4552473"/>
                <a:gd name="connsiteX27" fmla="*/ 1191310 w 4933777"/>
                <a:gd name="connsiteY27" fmla="*/ 2618041 h 4552473"/>
                <a:gd name="connsiteX28" fmla="*/ 759351 w 4933777"/>
                <a:gd name="connsiteY28" fmla="*/ 2618041 h 4552473"/>
                <a:gd name="connsiteX29" fmla="*/ 506843 w 4933777"/>
                <a:gd name="connsiteY29" fmla="*/ 2521649 h 4552473"/>
                <a:gd name="connsiteX30" fmla="*/ 290816 w 4933777"/>
                <a:gd name="connsiteY30" fmla="*/ 2343817 h 4552473"/>
                <a:gd name="connsiteX31" fmla="*/ 126320 w 4933777"/>
                <a:gd name="connsiteY31" fmla="*/ 2062925 h 4552473"/>
                <a:gd name="connsiteX32" fmla="*/ 24021 w 4933777"/>
                <a:gd name="connsiteY32" fmla="*/ 1594295 h 4552473"/>
                <a:gd name="connsiteX33" fmla="*/ 1066 w 4933777"/>
                <a:gd name="connsiteY33" fmla="*/ 1140428 h 4552473"/>
                <a:gd name="connsiteX34" fmla="*/ 87172 w 4933777"/>
                <a:gd name="connsiteY34" fmla="*/ 617601 h 4552473"/>
                <a:gd name="connsiteX35" fmla="*/ 256526 w 4933777"/>
                <a:gd name="connsiteY35" fmla="*/ 249936 h 4552473"/>
                <a:gd name="connsiteX36" fmla="*/ 461504 w 4933777"/>
                <a:gd name="connsiteY36" fmla="*/ 0 h 4552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933777" h="4552473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B2BA2F3-A842-4EA4-8CB8-FD66BD1CE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72372" y="1004887"/>
              <a:ext cx="4844417" cy="4402074"/>
            </a:xfrm>
            <a:custGeom>
              <a:avLst/>
              <a:gdLst>
                <a:gd name="connsiteX0" fmla="*/ 486254 w 4844417"/>
                <a:gd name="connsiteY0" fmla="*/ 0 h 4402074"/>
                <a:gd name="connsiteX1" fmla="*/ 223364 w 4844417"/>
                <a:gd name="connsiteY1" fmla="*/ 286226 h 4402074"/>
                <a:gd name="connsiteX2" fmla="*/ 67821 w 4844417"/>
                <a:gd name="connsiteY2" fmla="*/ 699135 h 4402074"/>
                <a:gd name="connsiteX3" fmla="*/ 3 w 4844417"/>
                <a:gd name="connsiteY3" fmla="*/ 1273683 h 4402074"/>
                <a:gd name="connsiteX4" fmla="*/ 135543 w 4844417"/>
                <a:gd name="connsiteY4" fmla="*/ 2031683 h 4402074"/>
                <a:gd name="connsiteX5" fmla="*/ 297088 w 4844417"/>
                <a:gd name="connsiteY5" fmla="*/ 2312956 h 4402074"/>
                <a:gd name="connsiteX6" fmla="*/ 582171 w 4844417"/>
                <a:gd name="connsiteY6" fmla="*/ 2518410 h 4402074"/>
                <a:gd name="connsiteX7" fmla="*/ 972982 w 4844417"/>
                <a:gd name="connsiteY7" fmla="*/ 2518410 h 4402074"/>
                <a:gd name="connsiteX8" fmla="*/ 1389700 w 4844417"/>
                <a:gd name="connsiteY8" fmla="*/ 2350484 h 4402074"/>
                <a:gd name="connsiteX9" fmla="*/ 1665544 w 4844417"/>
                <a:gd name="connsiteY9" fmla="*/ 2204180 h 4402074"/>
                <a:gd name="connsiteX10" fmla="*/ 2180656 w 4844417"/>
                <a:gd name="connsiteY10" fmla="*/ 1966436 h 4402074"/>
                <a:gd name="connsiteX11" fmla="*/ 2499649 w 4844417"/>
                <a:gd name="connsiteY11" fmla="*/ 1926527 h 4402074"/>
                <a:gd name="connsiteX12" fmla="*/ 2867695 w 4844417"/>
                <a:gd name="connsiteY12" fmla="*/ 2041303 h 4402074"/>
                <a:gd name="connsiteX13" fmla="*/ 3100295 w 4844417"/>
                <a:gd name="connsiteY13" fmla="*/ 2147602 h 4402074"/>
                <a:gd name="connsiteX14" fmla="*/ 3275174 w 4844417"/>
                <a:gd name="connsiteY14" fmla="*/ 2370582 h 4402074"/>
                <a:gd name="connsiteX15" fmla="*/ 3246123 w 4844417"/>
                <a:gd name="connsiteY15" fmla="*/ 2631948 h 4402074"/>
                <a:gd name="connsiteX16" fmla="*/ 3102581 w 4844417"/>
                <a:gd name="connsiteY16" fmla="*/ 2947892 h 4402074"/>
                <a:gd name="connsiteX17" fmla="*/ 3070958 w 4844417"/>
                <a:gd name="connsiteY17" fmla="*/ 3462052 h 4402074"/>
                <a:gd name="connsiteX18" fmla="*/ 3194402 w 4844417"/>
                <a:gd name="connsiteY18" fmla="*/ 3792379 h 4402074"/>
                <a:gd name="connsiteX19" fmla="*/ 3329371 w 4844417"/>
                <a:gd name="connsiteY19" fmla="*/ 4048030 h 4402074"/>
                <a:gd name="connsiteX20" fmla="*/ 3539017 w 4844417"/>
                <a:gd name="connsiteY20" fmla="*/ 4257771 h 4402074"/>
                <a:gd name="connsiteX21" fmla="*/ 3911254 w 4844417"/>
                <a:gd name="connsiteY21" fmla="*/ 4353592 h 4402074"/>
                <a:gd name="connsiteX22" fmla="*/ 4272632 w 4844417"/>
                <a:gd name="connsiteY22" fmla="*/ 4353592 h 4402074"/>
                <a:gd name="connsiteX23" fmla="*/ 4528760 w 4844417"/>
                <a:gd name="connsiteY23" fmla="*/ 4368832 h 4402074"/>
                <a:gd name="connsiteX24" fmla="*/ 4844418 w 4844417"/>
                <a:gd name="connsiteY24" fmla="*/ 4402074 h 4402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844417" h="4402074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1968F54-9FAB-433B-B990-0552F58E04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53707" y="1004887"/>
              <a:ext cx="3915933" cy="2452322"/>
            </a:xfrm>
            <a:custGeom>
              <a:avLst/>
              <a:gdLst>
                <a:gd name="connsiteX0" fmla="*/ 540651 w 3915933"/>
                <a:gd name="connsiteY0" fmla="*/ 0 h 2452322"/>
                <a:gd name="connsiteX1" fmla="*/ 235470 w 3915933"/>
                <a:gd name="connsiteY1" fmla="*/ 274320 h 2452322"/>
                <a:gd name="connsiteX2" fmla="*/ 103929 w 3915933"/>
                <a:gd name="connsiteY2" fmla="*/ 537496 h 2452322"/>
                <a:gd name="connsiteX3" fmla="*/ 2869 w 3915933"/>
                <a:gd name="connsiteY3" fmla="*/ 998792 h 2452322"/>
                <a:gd name="connsiteX4" fmla="*/ 59638 w 3915933"/>
                <a:gd name="connsiteY4" fmla="*/ 1582007 h 2452322"/>
                <a:gd name="connsiteX5" fmla="*/ 139934 w 3915933"/>
                <a:gd name="connsiteY5" fmla="*/ 1897856 h 2452322"/>
                <a:gd name="connsiteX6" fmla="*/ 258996 w 3915933"/>
                <a:gd name="connsiteY6" fmla="*/ 2195703 h 2452322"/>
                <a:gd name="connsiteX7" fmla="*/ 495788 w 3915933"/>
                <a:gd name="connsiteY7" fmla="*/ 2417350 h 2452322"/>
                <a:gd name="connsiteX8" fmla="*/ 627328 w 3915933"/>
                <a:gd name="connsiteY8" fmla="*/ 2450592 h 2452322"/>
                <a:gd name="connsiteX9" fmla="*/ 1170063 w 3915933"/>
                <a:gd name="connsiteY9" fmla="*/ 2249710 h 2452322"/>
                <a:gd name="connsiteX10" fmla="*/ 1352847 w 3915933"/>
                <a:gd name="connsiteY10" fmla="*/ 2102834 h 2452322"/>
                <a:gd name="connsiteX11" fmla="*/ 1978735 w 3915933"/>
                <a:gd name="connsiteY11" fmla="*/ 1834134 h 2452322"/>
                <a:gd name="connsiteX12" fmla="*/ 2306872 w 3915933"/>
                <a:gd name="connsiteY12" fmla="*/ 1789843 h 2452322"/>
                <a:gd name="connsiteX13" fmla="*/ 2731972 w 3915933"/>
                <a:gd name="connsiteY13" fmla="*/ 1870234 h 2452322"/>
                <a:gd name="connsiteX14" fmla="*/ 3172313 w 3915933"/>
                <a:gd name="connsiteY14" fmla="*/ 2021205 h 2452322"/>
                <a:gd name="connsiteX15" fmla="*/ 3573887 w 3915933"/>
                <a:gd name="connsiteY15" fmla="*/ 2010156 h 2452322"/>
                <a:gd name="connsiteX16" fmla="*/ 3860494 w 3915933"/>
                <a:gd name="connsiteY16" fmla="*/ 1867472 h 2452322"/>
                <a:gd name="connsiteX17" fmla="*/ 3913072 w 3915933"/>
                <a:gd name="connsiteY17" fmla="*/ 1652778 h 2452322"/>
                <a:gd name="connsiteX18" fmla="*/ 3681805 w 3915933"/>
                <a:gd name="connsiteY18" fmla="*/ 1295400 h 2452322"/>
                <a:gd name="connsiteX19" fmla="*/ 3029533 w 3915933"/>
                <a:gd name="connsiteY19" fmla="*/ 812197 h 2452322"/>
                <a:gd name="connsiteX20" fmla="*/ 2789789 w 3915933"/>
                <a:gd name="connsiteY20" fmla="*/ 668941 h 2452322"/>
                <a:gd name="connsiteX21" fmla="*/ 2510135 w 3915933"/>
                <a:gd name="connsiteY21" fmla="*/ 498539 h 2452322"/>
                <a:gd name="connsiteX22" fmla="*/ 2281630 w 3915933"/>
                <a:gd name="connsiteY22" fmla="*/ 355854 h 2452322"/>
                <a:gd name="connsiteX23" fmla="*/ 2002357 w 3915933"/>
                <a:gd name="connsiteY23" fmla="*/ 161544 h 2452322"/>
                <a:gd name="connsiteX24" fmla="*/ 1726037 w 3915933"/>
                <a:gd name="connsiteY24" fmla="*/ 0 h 2452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15933" h="2452322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" name="Graphic 3">
              <a:extLst>
                <a:ext uri="{FF2B5EF4-FFF2-40B4-BE49-F238E27FC236}">
                  <a16:creationId xmlns:a16="http://schemas.microsoft.com/office/drawing/2014/main" id="{7DF11618-754F-4C58-94AD-F7AA3530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538537" y="995362"/>
              <a:ext cx="3521990" cy="2074884"/>
              <a:chOff x="3538537" y="995362"/>
              <a:chExt cx="3521990" cy="2074884"/>
            </a:xfrm>
            <a:noFill/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890D7E4-2E90-4189-AA14-2693B94739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3D53848D-8416-4C24-A2D1-CB2D5EF4B1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D5C6ABEA-3701-4591-9F7A-DF96C707B2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8BABF3D0-6D14-430A-8648-AA359FF6D4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23749" y="1004791"/>
                <a:ext cx="2567851" cy="1647045"/>
              </a:xfrm>
              <a:custGeom>
                <a:avLst/>
                <a:gdLst>
                  <a:gd name="connsiteX0" fmla="*/ 630083 w 2567851"/>
                  <a:gd name="connsiteY0" fmla="*/ 95 h 1647045"/>
                  <a:gd name="connsiteX1" fmla="*/ 124686 w 2567851"/>
                  <a:gd name="connsiteY1" fmla="*/ 410718 h 1647045"/>
                  <a:gd name="connsiteX2" fmla="*/ 26674 w 2567851"/>
                  <a:gd name="connsiteY2" fmla="*/ 689991 h 1647045"/>
                  <a:gd name="connsiteX3" fmla="*/ 1718 w 2567851"/>
                  <a:gd name="connsiteY3" fmla="*/ 974217 h 1647045"/>
                  <a:gd name="connsiteX4" fmla="*/ 56582 w 2567851"/>
                  <a:gd name="connsiteY4" fmla="*/ 1208627 h 1647045"/>
                  <a:gd name="connsiteX5" fmla="*/ 212792 w 2567851"/>
                  <a:gd name="connsiteY5" fmla="*/ 1443038 h 1647045"/>
                  <a:gd name="connsiteX6" fmla="*/ 385576 w 2567851"/>
                  <a:gd name="connsiteY6" fmla="*/ 1590961 h 1647045"/>
                  <a:gd name="connsiteX7" fmla="*/ 528451 w 2567851"/>
                  <a:gd name="connsiteY7" fmla="*/ 1645825 h 1647045"/>
                  <a:gd name="connsiteX8" fmla="*/ 739430 w 2567851"/>
                  <a:gd name="connsiteY8" fmla="*/ 1604296 h 1647045"/>
                  <a:gd name="connsiteX9" fmla="*/ 1023560 w 2567851"/>
                  <a:gd name="connsiteY9" fmla="*/ 1517809 h 1647045"/>
                  <a:gd name="connsiteX10" fmla="*/ 1384082 w 2567851"/>
                  <a:gd name="connsiteY10" fmla="*/ 1394841 h 1647045"/>
                  <a:gd name="connsiteX11" fmla="*/ 1872619 w 2567851"/>
                  <a:gd name="connsiteY11" fmla="*/ 1318355 h 1647045"/>
                  <a:gd name="connsiteX12" fmla="*/ 2169989 w 2567851"/>
                  <a:gd name="connsiteY12" fmla="*/ 1359884 h 1647045"/>
                  <a:gd name="connsiteX13" fmla="*/ 2331152 w 2567851"/>
                  <a:gd name="connsiteY13" fmla="*/ 1359884 h 1647045"/>
                  <a:gd name="connsiteX14" fmla="*/ 2500602 w 2567851"/>
                  <a:gd name="connsiteY14" fmla="*/ 1351598 h 1647045"/>
                  <a:gd name="connsiteX15" fmla="*/ 2557085 w 2567851"/>
                  <a:gd name="connsiteY15" fmla="*/ 1316641 h 1647045"/>
                  <a:gd name="connsiteX16" fmla="*/ 2533844 w 2567851"/>
                  <a:gd name="connsiteY16" fmla="*/ 1195292 h 1647045"/>
                  <a:gd name="connsiteX17" fmla="*/ 2312864 w 2567851"/>
                  <a:gd name="connsiteY17" fmla="*/ 1005745 h 1647045"/>
                  <a:gd name="connsiteX18" fmla="*/ 1980537 w 2567851"/>
                  <a:gd name="connsiteY18" fmla="*/ 763048 h 1647045"/>
                  <a:gd name="connsiteX19" fmla="*/ 1706408 w 2567851"/>
                  <a:gd name="connsiteY19" fmla="*/ 548640 h 1647045"/>
                  <a:gd name="connsiteX20" fmla="*/ 1422372 w 2567851"/>
                  <a:gd name="connsiteY20" fmla="*/ 328803 h 1647045"/>
                  <a:gd name="connsiteX21" fmla="*/ 960695 w 2567851"/>
                  <a:gd name="connsiteY21" fmla="*/ 0 h 1647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67851" h="1647045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7C04F5C9-F7C6-4B5D-AA5A-252D9DDBAB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327427" y="1016602"/>
                <a:ext cx="1676495" cy="1223010"/>
              </a:xfrm>
              <a:custGeom>
                <a:avLst/>
                <a:gdLst>
                  <a:gd name="connsiteX0" fmla="*/ 1676495 w 1676495"/>
                  <a:gd name="connsiteY0" fmla="*/ 1223010 h 1223010"/>
                  <a:gd name="connsiteX1" fmla="*/ 1421702 w 1676495"/>
                  <a:gd name="connsiteY1" fmla="*/ 1000697 h 1223010"/>
                  <a:gd name="connsiteX2" fmla="*/ 1024604 w 1676495"/>
                  <a:gd name="connsiteY2" fmla="*/ 744665 h 1223010"/>
                  <a:gd name="connsiteX3" fmla="*/ 444722 w 1676495"/>
                  <a:gd name="connsiteY3" fmla="*/ 345758 h 1223010"/>
                  <a:gd name="connsiteX4" fmla="*/ 0 w 1676495"/>
                  <a:gd name="connsiteY4" fmla="*/ 0 h 1223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6495" h="122301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7337B922-7D88-47CA-A9FD-0841B3735E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031727" y="1004887"/>
                <a:ext cx="3028800" cy="2065359"/>
              </a:xfrm>
              <a:custGeom>
                <a:avLst/>
                <a:gdLst>
                  <a:gd name="connsiteX0" fmla="*/ 525127 w 3028800"/>
                  <a:gd name="connsiteY0" fmla="*/ 0 h 2065359"/>
                  <a:gd name="connsiteX1" fmla="*/ 256141 w 3028800"/>
                  <a:gd name="connsiteY1" fmla="*/ 229648 h 2065359"/>
                  <a:gd name="connsiteX2" fmla="*/ 115552 w 3028800"/>
                  <a:gd name="connsiteY2" fmla="*/ 438531 h 2065359"/>
                  <a:gd name="connsiteX3" fmla="*/ 29446 w 3028800"/>
                  <a:gd name="connsiteY3" fmla="*/ 723424 h 2065359"/>
                  <a:gd name="connsiteX4" fmla="*/ 776 w 3028800"/>
                  <a:gd name="connsiteY4" fmla="*/ 1034606 h 2065359"/>
                  <a:gd name="connsiteX5" fmla="*/ 48592 w 3028800"/>
                  <a:gd name="connsiteY5" fmla="*/ 1288352 h 2065359"/>
                  <a:gd name="connsiteX6" fmla="*/ 146699 w 3028800"/>
                  <a:gd name="connsiteY6" fmla="*/ 1496568 h 2065359"/>
                  <a:gd name="connsiteX7" fmla="*/ 254332 w 3028800"/>
                  <a:gd name="connsiteY7" fmla="*/ 1721549 h 2065359"/>
                  <a:gd name="connsiteX8" fmla="*/ 338056 w 3028800"/>
                  <a:gd name="connsiteY8" fmla="*/ 1905857 h 2065359"/>
                  <a:gd name="connsiteX9" fmla="*/ 407398 w 3028800"/>
                  <a:gd name="connsiteY9" fmla="*/ 2008823 h 2065359"/>
                  <a:gd name="connsiteX10" fmla="*/ 476740 w 3028800"/>
                  <a:gd name="connsiteY10" fmla="*/ 2059114 h 2065359"/>
                  <a:gd name="connsiteX11" fmla="*/ 596374 w 3028800"/>
                  <a:gd name="connsiteY11" fmla="*/ 2047113 h 2065359"/>
                  <a:gd name="connsiteX12" fmla="*/ 804496 w 3028800"/>
                  <a:gd name="connsiteY12" fmla="*/ 1903476 h 2065359"/>
                  <a:gd name="connsiteX13" fmla="*/ 1084435 w 3028800"/>
                  <a:gd name="connsiteY13" fmla="*/ 1721549 h 2065359"/>
                  <a:gd name="connsiteX14" fmla="*/ 1369138 w 3028800"/>
                  <a:gd name="connsiteY14" fmla="*/ 1611439 h 2065359"/>
                  <a:gd name="connsiteX15" fmla="*/ 1603643 w 3028800"/>
                  <a:gd name="connsiteY15" fmla="*/ 1554004 h 2065359"/>
                  <a:gd name="connsiteX16" fmla="*/ 1897966 w 3028800"/>
                  <a:gd name="connsiteY16" fmla="*/ 1498949 h 2065359"/>
                  <a:gd name="connsiteX17" fmla="*/ 2146759 w 3028800"/>
                  <a:gd name="connsiteY17" fmla="*/ 1513332 h 2065359"/>
                  <a:gd name="connsiteX18" fmla="*/ 2292682 w 3028800"/>
                  <a:gd name="connsiteY18" fmla="*/ 1537240 h 2065359"/>
                  <a:gd name="connsiteX19" fmla="*/ 2584623 w 3028800"/>
                  <a:gd name="connsiteY19" fmla="*/ 1594676 h 2065359"/>
                  <a:gd name="connsiteX20" fmla="*/ 2795126 w 3028800"/>
                  <a:gd name="connsiteY20" fmla="*/ 1620964 h 2065359"/>
                  <a:gd name="connsiteX21" fmla="*/ 2972005 w 3028800"/>
                  <a:gd name="connsiteY21" fmla="*/ 1234631 h 20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028800" h="2065359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099EA02-8097-44CE-ABA3-D27A4AA00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2354" y="1198466"/>
              <a:ext cx="1161937" cy="1049976"/>
            </a:xfrm>
            <a:custGeom>
              <a:avLst/>
              <a:gdLst>
                <a:gd name="connsiteX0" fmla="*/ 279459 w 1161937"/>
                <a:gd name="connsiteY0" fmla="*/ 64453 h 1049976"/>
                <a:gd name="connsiteX1" fmla="*/ 99437 w 1161937"/>
                <a:gd name="connsiteY1" fmla="*/ 232093 h 1049976"/>
                <a:gd name="connsiteX2" fmla="*/ 2472 w 1161937"/>
                <a:gd name="connsiteY2" fmla="*/ 507746 h 1049976"/>
                <a:gd name="connsiteX3" fmla="*/ 17712 w 1161937"/>
                <a:gd name="connsiteY3" fmla="*/ 734917 h 1049976"/>
                <a:gd name="connsiteX4" fmla="*/ 85530 w 1161937"/>
                <a:gd name="connsiteY4" fmla="*/ 905320 h 1049976"/>
                <a:gd name="connsiteX5" fmla="*/ 388806 w 1161937"/>
                <a:gd name="connsiteY5" fmla="*/ 1048004 h 1049976"/>
                <a:gd name="connsiteX6" fmla="*/ 755709 w 1161937"/>
                <a:gd name="connsiteY6" fmla="*/ 984282 h 1049976"/>
                <a:gd name="connsiteX7" fmla="*/ 984214 w 1161937"/>
                <a:gd name="connsiteY7" fmla="*/ 856837 h 1049976"/>
                <a:gd name="connsiteX8" fmla="*/ 1144806 w 1161937"/>
                <a:gd name="connsiteY8" fmla="*/ 651859 h 1049976"/>
                <a:gd name="connsiteX9" fmla="*/ 1144806 w 1161937"/>
                <a:gd name="connsiteY9" fmla="*/ 435737 h 1049976"/>
                <a:gd name="connsiteX10" fmla="*/ 894203 w 1161937"/>
                <a:gd name="connsiteY10" fmla="*/ 110173 h 1049976"/>
                <a:gd name="connsiteX11" fmla="*/ 645219 w 1161937"/>
                <a:gd name="connsiteY11" fmla="*/ 11494 h 1049976"/>
                <a:gd name="connsiteX12" fmla="*/ 469102 w 1161937"/>
                <a:gd name="connsiteY12" fmla="*/ 3207 h 1049976"/>
                <a:gd name="connsiteX13" fmla="*/ 279459 w 1161937"/>
                <a:gd name="connsiteY13" fmla="*/ 64453 h 1049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1937" h="1049976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7B9352D-F916-42DA-A39C-C6F0C72BB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50030" y="1304029"/>
              <a:ext cx="846327" cy="774726"/>
            </a:xfrm>
            <a:custGeom>
              <a:avLst/>
              <a:gdLst>
                <a:gd name="connsiteX0" fmla="*/ 223506 w 846327"/>
                <a:gd name="connsiteY0" fmla="*/ 47187 h 774726"/>
                <a:gd name="connsiteX1" fmla="*/ 29100 w 846327"/>
                <a:gd name="connsiteY1" fmla="*/ 283216 h 774726"/>
                <a:gd name="connsiteX2" fmla="*/ 29100 w 846327"/>
                <a:gd name="connsiteY2" fmla="*/ 589064 h 774726"/>
                <a:gd name="connsiteX3" fmla="*/ 155402 w 846327"/>
                <a:gd name="connsiteY3" fmla="*/ 735368 h 774726"/>
                <a:gd name="connsiteX4" fmla="*/ 402957 w 846327"/>
                <a:gd name="connsiteY4" fmla="*/ 770325 h 774726"/>
                <a:gd name="connsiteX5" fmla="*/ 638891 w 846327"/>
                <a:gd name="connsiteY5" fmla="*/ 698887 h 774726"/>
                <a:gd name="connsiteX6" fmla="*/ 818342 w 846327"/>
                <a:gd name="connsiteY6" fmla="*/ 519341 h 774726"/>
                <a:gd name="connsiteX7" fmla="*/ 844917 w 846327"/>
                <a:gd name="connsiteY7" fmla="*/ 356463 h 774726"/>
                <a:gd name="connsiteX8" fmla="*/ 675467 w 846327"/>
                <a:gd name="connsiteY8" fmla="*/ 70523 h 774726"/>
                <a:gd name="connsiteX9" fmla="*/ 343140 w 846327"/>
                <a:gd name="connsiteY9" fmla="*/ 7372 h 774726"/>
                <a:gd name="connsiteX10" fmla="*/ 223506 w 846327"/>
                <a:gd name="connsiteY10" fmla="*/ 47187 h 774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6327" h="774726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BECF786-5D3B-4D7B-941E-FE96E6478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06972" y="1445833"/>
              <a:ext cx="477596" cy="447528"/>
            </a:xfrm>
            <a:custGeom>
              <a:avLst/>
              <a:gdLst>
                <a:gd name="connsiteX0" fmla="*/ 88185 w 477596"/>
                <a:gd name="connsiteY0" fmla="*/ 75022 h 447528"/>
                <a:gd name="connsiteX1" fmla="*/ 79 w 477596"/>
                <a:gd name="connsiteY1" fmla="*/ 236280 h 447528"/>
                <a:gd name="connsiteX2" fmla="*/ 69897 w 477596"/>
                <a:gd name="connsiteY2" fmla="*/ 370964 h 447528"/>
                <a:gd name="connsiteX3" fmla="*/ 172958 w 477596"/>
                <a:gd name="connsiteY3" fmla="*/ 429162 h 447528"/>
                <a:gd name="connsiteX4" fmla="*/ 309165 w 477596"/>
                <a:gd name="connsiteY4" fmla="*/ 440782 h 447528"/>
                <a:gd name="connsiteX5" fmla="*/ 432990 w 477596"/>
                <a:gd name="connsiteY5" fmla="*/ 316957 h 447528"/>
                <a:gd name="connsiteX6" fmla="*/ 476996 w 477596"/>
                <a:gd name="connsiteY6" fmla="*/ 164843 h 447528"/>
                <a:gd name="connsiteX7" fmla="*/ 383937 w 477596"/>
                <a:gd name="connsiteY7" fmla="*/ 26826 h 447528"/>
                <a:gd name="connsiteX8" fmla="*/ 88185 w 477596"/>
                <a:gd name="connsiteY8" fmla="*/ 75022 h 447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7596" h="447528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F19012F-4A59-4866-B2D1-60B1A896B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4816" y="1004887"/>
              <a:ext cx="2861881" cy="1271168"/>
            </a:xfrm>
            <a:custGeom>
              <a:avLst/>
              <a:gdLst>
                <a:gd name="connsiteX0" fmla="*/ 0 w 2861881"/>
                <a:gd name="connsiteY0" fmla="*/ 0 h 1271168"/>
                <a:gd name="connsiteX1" fmla="*/ 176879 w 2861881"/>
                <a:gd name="connsiteY1" fmla="*/ 115157 h 1271168"/>
                <a:gd name="connsiteX2" fmla="*/ 400812 w 2861881"/>
                <a:gd name="connsiteY2" fmla="*/ 277178 h 1271168"/>
                <a:gd name="connsiteX3" fmla="*/ 652367 w 2861881"/>
                <a:gd name="connsiteY3" fmla="*/ 421958 h 1271168"/>
                <a:gd name="connsiteX4" fmla="*/ 1110615 w 2861881"/>
                <a:gd name="connsiteY4" fmla="*/ 690848 h 1271168"/>
                <a:gd name="connsiteX5" fmla="*/ 1410843 w 2861881"/>
                <a:gd name="connsiteY5" fmla="*/ 830580 h 1271168"/>
                <a:gd name="connsiteX6" fmla="*/ 1585341 w 2861881"/>
                <a:gd name="connsiteY6" fmla="*/ 917067 h 1271168"/>
                <a:gd name="connsiteX7" fmla="*/ 1896047 w 2861881"/>
                <a:gd name="connsiteY7" fmla="*/ 1114901 h 1271168"/>
                <a:gd name="connsiteX8" fmla="*/ 2042255 w 2861881"/>
                <a:gd name="connsiteY8" fmla="*/ 1204627 h 1271168"/>
                <a:gd name="connsiteX9" fmla="*/ 2276570 w 2861881"/>
                <a:gd name="connsiteY9" fmla="*/ 1271111 h 1271168"/>
                <a:gd name="connsiteX10" fmla="*/ 2568988 w 2861881"/>
                <a:gd name="connsiteY10" fmla="*/ 1128141 h 1271168"/>
                <a:gd name="connsiteX11" fmla="*/ 2726817 w 2861881"/>
                <a:gd name="connsiteY11" fmla="*/ 882110 h 1271168"/>
                <a:gd name="connsiteX12" fmla="*/ 2861882 w 2861881"/>
                <a:gd name="connsiteY12" fmla="*/ 574929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1881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A9DE6B4-5329-41C6-9FB0-2E88732A1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5128" y="1004887"/>
              <a:ext cx="2636234" cy="919096"/>
            </a:xfrm>
            <a:custGeom>
              <a:avLst/>
              <a:gdLst>
                <a:gd name="connsiteX0" fmla="*/ 0 w 2636234"/>
                <a:gd name="connsiteY0" fmla="*/ 0 h 919096"/>
                <a:gd name="connsiteX1" fmla="*/ 417862 w 2636234"/>
                <a:gd name="connsiteY1" fmla="*/ 274415 h 919096"/>
                <a:gd name="connsiteX2" fmla="*/ 980218 w 2636234"/>
                <a:gd name="connsiteY2" fmla="*/ 607981 h 919096"/>
                <a:gd name="connsiteX3" fmla="*/ 1473137 w 2636234"/>
                <a:gd name="connsiteY3" fmla="*/ 792290 h 919096"/>
                <a:gd name="connsiteX4" fmla="*/ 1827276 w 2636234"/>
                <a:gd name="connsiteY4" fmla="*/ 914400 h 919096"/>
                <a:gd name="connsiteX5" fmla="*/ 2119218 w 2636234"/>
                <a:gd name="connsiteY5" fmla="*/ 847344 h 919096"/>
                <a:gd name="connsiteX6" fmla="*/ 2269998 w 2636234"/>
                <a:gd name="connsiteY6" fmla="*/ 610362 h 919096"/>
                <a:gd name="connsiteX7" fmla="*/ 2413540 w 2636234"/>
                <a:gd name="connsiteY7" fmla="*/ 361379 h 919096"/>
                <a:gd name="connsiteX8" fmla="*/ 2636235 w 2636234"/>
                <a:gd name="connsiteY8" fmla="*/ 66961 h 91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6234" h="919096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5B645CC-35E5-4026-A374-3213D0173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7625" y="1004887"/>
              <a:ext cx="2292381" cy="625711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2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17ABE3A-3743-4935-8680-30474904B8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40696" y="1004887"/>
              <a:ext cx="1865852" cy="421548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5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35BA021-8EE3-4AAC-886D-84BD02C5D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98062" y="1004887"/>
              <a:ext cx="1358265" cy="286935"/>
            </a:xfrm>
            <a:custGeom>
              <a:avLst/>
              <a:gdLst>
                <a:gd name="connsiteX0" fmla="*/ 0 w 1358265"/>
                <a:gd name="connsiteY0" fmla="*/ 11621 h 286935"/>
                <a:gd name="connsiteX1" fmla="*/ 200978 w 1358265"/>
                <a:gd name="connsiteY1" fmla="*/ 163830 h 286935"/>
                <a:gd name="connsiteX2" fmla="*/ 499586 w 1358265"/>
                <a:gd name="connsiteY2" fmla="*/ 258604 h 286935"/>
                <a:gd name="connsiteX3" fmla="*/ 780955 w 1358265"/>
                <a:gd name="connsiteY3" fmla="*/ 284417 h 286935"/>
                <a:gd name="connsiteX4" fmla="*/ 1027843 w 1358265"/>
                <a:gd name="connsiteY4" fmla="*/ 215456 h 286935"/>
                <a:gd name="connsiteX5" fmla="*/ 1358265 w 1358265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5" h="286935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74FDD7A-185B-4C48-925E-B353DDF0A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784276" y="1004887"/>
              <a:ext cx="890968" cy="167300"/>
            </a:xfrm>
            <a:custGeom>
              <a:avLst/>
              <a:gdLst>
                <a:gd name="connsiteX0" fmla="*/ 890968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ECAF353-692D-4440-A095-A282E677A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65548" y="2182176"/>
              <a:ext cx="1677721" cy="3076193"/>
            </a:xfrm>
            <a:custGeom>
              <a:avLst/>
              <a:gdLst>
                <a:gd name="connsiteX0" fmla="*/ 1665434 w 1677721"/>
                <a:gd name="connsiteY0" fmla="*/ 3076194 h 3076193"/>
                <a:gd name="connsiteX1" fmla="*/ 1068693 w 1677721"/>
                <a:gd name="connsiteY1" fmla="*/ 3054382 h 3076193"/>
                <a:gd name="connsiteX2" fmla="*/ 852952 w 1677721"/>
                <a:gd name="connsiteY2" fmla="*/ 3054382 h 3076193"/>
                <a:gd name="connsiteX3" fmla="*/ 519481 w 1677721"/>
                <a:gd name="connsiteY3" fmla="*/ 3002471 h 3076193"/>
                <a:gd name="connsiteX4" fmla="*/ 400610 w 1677721"/>
                <a:gd name="connsiteY4" fmla="*/ 2945892 h 3076193"/>
                <a:gd name="connsiteX5" fmla="*/ 184868 w 1677721"/>
                <a:gd name="connsiteY5" fmla="*/ 2706910 h 3076193"/>
                <a:gd name="connsiteX6" fmla="*/ 59138 w 1677721"/>
                <a:gd name="connsiteY6" fmla="*/ 2451830 h 3076193"/>
                <a:gd name="connsiteX7" fmla="*/ 274 w 1677721"/>
                <a:gd name="connsiteY7" fmla="*/ 2128552 h 3076193"/>
                <a:gd name="connsiteX8" fmla="*/ 172200 w 1677721"/>
                <a:gd name="connsiteY8" fmla="*/ 1672590 h 3076193"/>
                <a:gd name="connsiteX9" fmla="*/ 446806 w 1677721"/>
                <a:gd name="connsiteY9" fmla="*/ 1445133 h 3076193"/>
                <a:gd name="connsiteX10" fmla="*/ 633686 w 1677721"/>
                <a:gd name="connsiteY10" fmla="*/ 1381601 h 3076193"/>
                <a:gd name="connsiteX11" fmla="*/ 840188 w 1677721"/>
                <a:gd name="connsiteY11" fmla="*/ 1260348 h 3076193"/>
                <a:gd name="connsiteX12" fmla="*/ 904768 w 1677721"/>
                <a:gd name="connsiteY12" fmla="*/ 1108615 h 3076193"/>
                <a:gd name="connsiteX13" fmla="*/ 926294 w 1677721"/>
                <a:gd name="connsiteY13" fmla="*/ 955453 h 3076193"/>
                <a:gd name="connsiteX14" fmla="*/ 912959 w 1677721"/>
                <a:gd name="connsiteY14" fmla="*/ 763905 h 3076193"/>
                <a:gd name="connsiteX15" fmla="*/ 949535 w 1677721"/>
                <a:gd name="connsiteY15" fmla="*/ 651320 h 3076193"/>
                <a:gd name="connsiteX16" fmla="*/ 1089934 w 1677721"/>
                <a:gd name="connsiteY16" fmla="*/ 510826 h 3076193"/>
                <a:gd name="connsiteX17" fmla="*/ 1324535 w 1677721"/>
                <a:gd name="connsiteY17" fmla="*/ 323278 h 3076193"/>
                <a:gd name="connsiteX18" fmla="*/ 1677721 w 1677721"/>
                <a:gd name="connsiteY18" fmla="*/ 0 h 307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77721" h="3076193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8A28F31-C1FD-4B00-8A52-48952AB4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40193" y="2492025"/>
              <a:ext cx="1468691" cy="2607257"/>
            </a:xfrm>
            <a:custGeom>
              <a:avLst/>
              <a:gdLst>
                <a:gd name="connsiteX0" fmla="*/ 1450689 w 1468691"/>
                <a:gd name="connsiteY0" fmla="*/ 2568321 h 2607257"/>
                <a:gd name="connsiteX1" fmla="*/ 1210183 w 1468691"/>
                <a:gd name="connsiteY1" fmla="*/ 2590609 h 2607257"/>
                <a:gd name="connsiteX2" fmla="*/ 905573 w 1468691"/>
                <a:gd name="connsiteY2" fmla="*/ 2606802 h 2607257"/>
                <a:gd name="connsiteX3" fmla="*/ 558292 w 1468691"/>
                <a:gd name="connsiteY3" fmla="*/ 2587181 h 2607257"/>
                <a:gd name="connsiteX4" fmla="*/ 467138 w 1468691"/>
                <a:gd name="connsiteY4" fmla="*/ 2568702 h 2607257"/>
                <a:gd name="connsiteX5" fmla="*/ 206343 w 1468691"/>
                <a:gd name="connsiteY5" fmla="*/ 2407063 h 2607257"/>
                <a:gd name="connsiteX6" fmla="*/ 78613 w 1468691"/>
                <a:gd name="connsiteY6" fmla="*/ 2211896 h 2607257"/>
                <a:gd name="connsiteX7" fmla="*/ 2032 w 1468691"/>
                <a:gd name="connsiteY7" fmla="*/ 1936623 h 2607257"/>
                <a:gd name="connsiteX8" fmla="*/ 21177 w 1468691"/>
                <a:gd name="connsiteY8" fmla="*/ 1749933 h 2607257"/>
                <a:gd name="connsiteX9" fmla="*/ 116903 w 1468691"/>
                <a:gd name="connsiteY9" fmla="*/ 1594295 h 2607257"/>
                <a:gd name="connsiteX10" fmla="*/ 241300 w 1468691"/>
                <a:gd name="connsiteY10" fmla="*/ 1512951 h 2607257"/>
                <a:gd name="connsiteX11" fmla="*/ 475805 w 1468691"/>
                <a:gd name="connsiteY11" fmla="*/ 1500949 h 2607257"/>
                <a:gd name="connsiteX12" fmla="*/ 664781 w 1468691"/>
                <a:gd name="connsiteY12" fmla="*/ 1541621 h 2607257"/>
                <a:gd name="connsiteX13" fmla="*/ 803560 w 1468691"/>
                <a:gd name="connsiteY13" fmla="*/ 1541621 h 2607257"/>
                <a:gd name="connsiteX14" fmla="*/ 942340 w 1468691"/>
                <a:gd name="connsiteY14" fmla="*/ 1429131 h 2607257"/>
                <a:gd name="connsiteX15" fmla="*/ 1018921 w 1468691"/>
                <a:gd name="connsiteY15" fmla="*/ 1163383 h 2607257"/>
                <a:gd name="connsiteX16" fmla="*/ 1061974 w 1468691"/>
                <a:gd name="connsiteY16" fmla="*/ 811530 h 2607257"/>
                <a:gd name="connsiteX17" fmla="*/ 1114647 w 1468691"/>
                <a:gd name="connsiteY17" fmla="*/ 574548 h 2607257"/>
                <a:gd name="connsiteX18" fmla="*/ 1243806 w 1468691"/>
                <a:gd name="connsiteY18" fmla="*/ 284893 h 2607257"/>
                <a:gd name="connsiteX19" fmla="*/ 1468691 w 1468691"/>
                <a:gd name="connsiteY19" fmla="*/ 0 h 2607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68691" h="2607257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1E3F6DD-B482-497A-843E-010612C85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58181" y="2783204"/>
              <a:ext cx="1175182" cy="2095685"/>
            </a:xfrm>
            <a:custGeom>
              <a:avLst/>
              <a:gdLst>
                <a:gd name="connsiteX0" fmla="*/ 1175183 w 1175182"/>
                <a:gd name="connsiteY0" fmla="*/ 1950434 h 2095685"/>
                <a:gd name="connsiteX1" fmla="*/ 696075 w 1175182"/>
                <a:gd name="connsiteY1" fmla="*/ 2077307 h 2095685"/>
                <a:gd name="connsiteX2" fmla="*/ 349175 w 1175182"/>
                <a:gd name="connsiteY2" fmla="*/ 2089309 h 2095685"/>
                <a:gd name="connsiteX3" fmla="*/ 73997 w 1175182"/>
                <a:gd name="connsiteY3" fmla="*/ 1987582 h 2095685"/>
                <a:gd name="connsiteX4" fmla="*/ 2179 w 1175182"/>
                <a:gd name="connsiteY4" fmla="*/ 1818037 h 2095685"/>
                <a:gd name="connsiteX5" fmla="*/ 18086 w 1175182"/>
                <a:gd name="connsiteY5" fmla="*/ 1694402 h 2095685"/>
                <a:gd name="connsiteX6" fmla="*/ 161627 w 1175182"/>
                <a:gd name="connsiteY6" fmla="*/ 1594676 h 2095685"/>
                <a:gd name="connsiteX7" fmla="*/ 384893 w 1175182"/>
                <a:gd name="connsiteY7" fmla="*/ 1664494 h 2095685"/>
                <a:gd name="connsiteX8" fmla="*/ 648069 w 1175182"/>
                <a:gd name="connsiteY8" fmla="*/ 1684401 h 2095685"/>
                <a:gd name="connsiteX9" fmla="*/ 831520 w 1175182"/>
                <a:gd name="connsiteY9" fmla="*/ 1550765 h 2095685"/>
                <a:gd name="connsiteX10" fmla="*/ 909245 w 1175182"/>
                <a:gd name="connsiteY10" fmla="*/ 1315402 h 2095685"/>
                <a:gd name="connsiteX11" fmla="*/ 975062 w 1175182"/>
                <a:gd name="connsiteY11" fmla="*/ 876586 h 2095685"/>
                <a:gd name="connsiteX12" fmla="*/ 989064 w 1175182"/>
                <a:gd name="connsiteY12" fmla="*/ 591312 h 2095685"/>
                <a:gd name="connsiteX13" fmla="*/ 1158514 w 1175182"/>
                <a:gd name="connsiteY13" fmla="*/ 0 h 209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75182" h="2095685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Bottom Right">
            <a:extLst>
              <a:ext uri="{FF2B5EF4-FFF2-40B4-BE49-F238E27FC236}">
                <a16:creationId xmlns:a16="http://schemas.microsoft.com/office/drawing/2014/main" id="{A5761FD8-9CFD-4F5A-AB69-F179306BC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42" name="Graphic 157">
              <a:extLst>
                <a:ext uri="{FF2B5EF4-FFF2-40B4-BE49-F238E27FC236}">
                  <a16:creationId xmlns:a16="http://schemas.microsoft.com/office/drawing/2014/main" id="{853A7FDC-72AB-4F06-8A0A-EE5BE087D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4F1A41BD-2192-490D-9C88-AB9D242927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C2F4F134-CBCA-4B59-8D8A-AEF12063F7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399BC90-16E2-4AAD-9BB1-6FECCA22B7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393E4470-E7B4-49CF-9EEF-4F40E31F36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E25ED4C5-C452-433A-9E42-979F52F8B86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40B2D17D-9313-4262-BB14-4030DE291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3B17B98-027F-4155-A5F5-FED5D0F73C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EB1739-4A5E-4811-8CCC-6E261D292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0375" y="740211"/>
            <a:ext cx="5648013" cy="3163864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ru-RU" sz="3600" b="1" i="1">
                <a:solidFill>
                  <a:srgbClr val="FFFFFF"/>
                </a:solidFill>
                <a:latin typeface="Constantia"/>
              </a:rPr>
              <a:t>Первая медицинская помощь </a:t>
            </a:r>
            <a:endParaRPr lang="ru-RU" sz="3600">
              <a:solidFill>
                <a:srgbClr val="FFFFFF"/>
              </a:solidFill>
            </a:endParaRPr>
          </a:p>
          <a:p>
            <a:pPr algn="l">
              <a:lnSpc>
                <a:spcPct val="90000"/>
              </a:lnSpc>
            </a:pPr>
            <a:r>
              <a:rPr lang="ru-RU" sz="3600" b="1" i="1">
                <a:solidFill>
                  <a:srgbClr val="FFFFFF"/>
                </a:solidFill>
                <a:latin typeface="Constantia"/>
              </a:rPr>
              <a:t>при остановке сердца</a:t>
            </a:r>
            <a:endParaRPr lang="ru-RU" sz="3600">
              <a:solidFill>
                <a:srgbClr val="FFFFFF"/>
              </a:solidFill>
            </a:endParaRPr>
          </a:p>
          <a:p>
            <a:pPr algn="l">
              <a:lnSpc>
                <a:spcPct val="90000"/>
              </a:lnSpc>
            </a:pPr>
            <a:br>
              <a:rPr lang="en-US" sz="3600">
                <a:solidFill>
                  <a:srgbClr val="FFFFFF"/>
                </a:solidFill>
              </a:rPr>
            </a:br>
            <a:endParaRPr lang="en-US" sz="3600">
              <a:solidFill>
                <a:srgbClr val="FFFF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144" y="4074515"/>
            <a:ext cx="5687350" cy="1279124"/>
          </a:xfrm>
        </p:spPr>
        <p:txBody>
          <a:bodyPr>
            <a:normAutofit/>
          </a:bodyPr>
          <a:lstStyle/>
          <a:p>
            <a:pPr algn="l"/>
            <a:endParaRPr lang="ru-RU" sz="1900">
              <a:solidFill>
                <a:srgbClr val="FFFFFF"/>
              </a:solidFill>
            </a:endParaRPr>
          </a:p>
        </p:txBody>
      </p:sp>
      <p:grpSp>
        <p:nvGrpSpPr>
          <p:cNvPr id="52" name="Cross">
            <a:extLst>
              <a:ext uri="{FF2B5EF4-FFF2-40B4-BE49-F238E27FC236}">
                <a16:creationId xmlns:a16="http://schemas.microsoft.com/office/drawing/2014/main" id="{361195DA-BFB4-4917-BAFD-7D3D669EF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247183" y="4013703"/>
            <a:ext cx="118872" cy="118872"/>
            <a:chOff x="1175347" y="3733800"/>
            <a:chExt cx="118872" cy="11887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BA6C567-3C4A-4D67-9D01-9CC2623D4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180C785-A181-4425-9C06-6670254CB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47A131F-D5DE-41A5-B4CF-4F345319B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AF4666D-BD98-40A5-A75F-478B98201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19633" y="-3086"/>
            <a:ext cx="994583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8680585-71F9-4721-A998-4974171D2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9442" y="6172200"/>
            <a:ext cx="1111576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2BC95C2-2EEC-4F59-ABA8-660B0D059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83014" y="5197178"/>
            <a:ext cx="31587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7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36" y="15178"/>
            <a:ext cx="1649214" cy="3331254"/>
            <a:chOff x="4473129" y="923925"/>
            <a:chExt cx="3308947" cy="5012817"/>
          </a:xfrm>
          <a:noFill/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6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57950" y="3276600"/>
            <a:ext cx="2646945" cy="3581398"/>
            <a:chOff x="4114800" y="1423987"/>
            <a:chExt cx="3961542" cy="4007547"/>
          </a:xfrm>
          <a:noFill/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5" name="Picture 4" descr="Закрытая нерве ячейка">
            <a:extLst>
              <a:ext uri="{FF2B5EF4-FFF2-40B4-BE49-F238E27FC236}">
                <a16:creationId xmlns:a16="http://schemas.microsoft.com/office/drawing/2014/main" id="{878A0C9D-0FE2-C43A-A52D-B5444825E5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5" r="1" b="1"/>
          <a:stretch/>
        </p:blipFill>
        <p:spPr>
          <a:xfrm>
            <a:off x="20" y="10"/>
            <a:ext cx="9141694" cy="6856614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F23DAFF7-4C98-4E0E-8986-198D54B6C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857250" y="857250"/>
            <a:ext cx="6858000" cy="5143500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/>
              </a:gs>
              <a:gs pos="0">
                <a:schemeClr val="tx1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B05CE7-4911-3129-B57F-F00039FD9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240" y="565846"/>
            <a:ext cx="3718596" cy="3755144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Реанимация</a:t>
            </a:r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 это восстановление или временное замещение резко нарушенных или утраченных жизненно важных функций организма</a:t>
            </a:r>
          </a:p>
          <a:p>
            <a:pPr>
              <a:lnSpc>
                <a:spcPct val="90000"/>
              </a:lnSpc>
            </a:pPr>
            <a:b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41" name="Top Left">
            <a:extLst>
              <a:ext uri="{FF2B5EF4-FFF2-40B4-BE49-F238E27FC236}">
                <a16:creationId xmlns:a16="http://schemas.microsoft.com/office/drawing/2014/main" id="{18579DB9-24B0-487B-81E3-8D02AD5F8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36" y="15178"/>
            <a:ext cx="1649214" cy="3331254"/>
            <a:chOff x="4473129" y="923925"/>
            <a:chExt cx="3308947" cy="5012817"/>
          </a:xfrm>
          <a:noFill/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180CB2C-161F-4538-9214-24AF97B01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E25AFBE-8731-4348-B66F-FD7E38F76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F6C27D8-4E47-470F-B6B5-407CE7D1D7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66348964-B561-445E-A6A4-730FBA428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5D1A3FD-B031-4670-8F09-29E8E38D45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80BD3287-1860-4987-8CA5-8728EDBB6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1FEEEA6-82B5-4005-A3D5-FC2A152FDD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8F281804-17FE-49B9-9065-1A44CD473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737BB70B-7AAF-4229-8400-5AFF12A236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9B992201-AA48-4BE7-ADC2-908B16934F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840E3649-4ED2-4501-AF92-DEC3DFF5C8D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68B38FD5-4195-4693-8AB7-D01C58D21E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F0635352-3FD2-43A8-832C-705F1CB917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FBEAF61E-74F7-41BA-9576-39B1961501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AB31D9B5-1401-4F40-BEE6-D492919954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8EDD38F5-BC63-401D-8C72-8D41A360A9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5CE5B18-7300-438F-80EB-4F4E431C8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05238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32D15CB3-AC64-41F7-86F8-22A111F3D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68" y="-1543"/>
            <a:ext cx="1649215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B8FAC53-55F6-4B51-8FAD-977E5E7D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C29D267-CD4D-4FD7-8F45-1C8FB4235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EFC9A2B-D1CA-4247-836D-EAB80EB5ED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4F9AB28-B3F0-425B-8E51-E16DDB8536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91B00CE-2CF5-4DF1-A345-4516E2E83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B332657-F1E9-428F-BA70-8DD848E55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66A6EF8-94C7-4127-9EF9-584AD6885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B1C2001-8549-4C7B-86AB-049B0C99EF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A0D48A-20CA-A162-21C3-43E66B658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635" y="168425"/>
            <a:ext cx="7491125" cy="149940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400" b="1" i="1">
                <a:latin typeface="Times New Roman"/>
                <a:cs typeface="Times New Roman"/>
              </a:rPr>
              <a:t>Клиническая смерть</a:t>
            </a:r>
            <a:endParaRPr lang="ru-RU" sz="3400"/>
          </a:p>
          <a:p>
            <a:pPr algn="ctr">
              <a:lnSpc>
                <a:spcPct val="90000"/>
              </a:lnSpc>
            </a:pPr>
            <a:br>
              <a:rPr lang="en-US" sz="3400"/>
            </a:br>
            <a:endParaRPr lang="en-US" sz="3400"/>
          </a:p>
        </p:txBody>
      </p:sp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921D9B61-CDA2-49D1-82AA-534691496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81232" y="3278144"/>
            <a:ext cx="31587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A202591B-301C-460E-801A-4C116AC08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257EC7EC-4934-4A65-B3AA-6AE3BD0739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201FEC27-F3E2-41E5-8C3B-FF66A13D84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CBFE67A7-A995-43D6-8414-EBB2A758A0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DB28E40-FF5E-459D-B516-A16554BBBF2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9724247A-6615-4D27-80F0-3392762826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495168B2-CEF6-486B-AD0C-D063CDD988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E27C133D-9749-4B34-9018-29F3FF86C0F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0388060-18B7-4BD6-A3C5-F6B8E1467E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E9AC056F-BAA6-6615-8031-A6563D2588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350215"/>
              </p:ext>
            </p:extLst>
          </p:nvPr>
        </p:nvGraphicFramePr>
        <p:xfrm>
          <a:off x="450229" y="1847031"/>
          <a:ext cx="8236568" cy="427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6839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42" name="Top Left">
            <a:extLst>
              <a:ext uri="{FF2B5EF4-FFF2-40B4-BE49-F238E27FC236}">
                <a16:creationId xmlns:a16="http://schemas.microsoft.com/office/drawing/2014/main" id="{FADD1535-ED83-48B3-8EB1-671A080F0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36" y="-3086"/>
            <a:ext cx="1649215" cy="3349518"/>
            <a:chOff x="10849" y="-3086"/>
            <a:chExt cx="2198951" cy="3349518"/>
          </a:xfrm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70C64DB-421C-4FFD-8EB1-A7D1A5DC1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C04BFFB-0C30-49E1-B4F0-243531219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368C7354-F4EF-4BC5-BF44-01614E0B9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45981B8-FB15-43E7-B1CE-AE4A5E9B1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5F05D22-2B12-4452-A804-346878D55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7B26EE6B-DF99-4B8A-8859-82A92A598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E8FB053-1663-44BA-8128-0C19BD762A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5E5E4F4-4EE0-49E3-98E5-F1E2BB91A7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D4C0EC-44BB-2669-E493-63F6666EF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636" y="559813"/>
            <a:ext cx="3293105" cy="16645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 b="1" i="1">
                <a:latin typeface="Times New Roman"/>
                <a:cs typeface="Times New Roman"/>
              </a:rPr>
              <a:t>Клиническая смерть</a:t>
            </a:r>
            <a:endParaRPr lang="ru-RU" sz="2800"/>
          </a:p>
          <a:p>
            <a:pPr>
              <a:lnSpc>
                <a:spcPct val="90000"/>
              </a:lnSpc>
            </a:pPr>
            <a:br>
              <a:rPr lang="en-US" sz="2800"/>
            </a:br>
            <a:endParaRPr lang="en-US" sz="28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0FEAD7-064D-A9B0-EBAA-5E8A352C0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317" y="2384474"/>
            <a:ext cx="3292893" cy="372861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800">
                <a:cs typeface="Arial"/>
              </a:rPr>
              <a:t>Признаки клинической смерти: </a:t>
            </a:r>
            <a:endParaRPr lang="ru-RU" sz="800"/>
          </a:p>
          <a:p>
            <a:pPr>
              <a:lnSpc>
                <a:spcPct val="100000"/>
              </a:lnSpc>
            </a:pPr>
            <a:r>
              <a:rPr lang="ru-RU" sz="800">
                <a:cs typeface="Arial"/>
              </a:rPr>
              <a:t> потеря сознания, </a:t>
            </a:r>
            <a:endParaRPr lang="ru-RU" sz="800"/>
          </a:p>
          <a:p>
            <a:pPr>
              <a:lnSpc>
                <a:spcPct val="100000"/>
              </a:lnSpc>
            </a:pPr>
            <a:r>
              <a:rPr lang="ru-RU" sz="800">
                <a:cs typeface="Arial"/>
              </a:rPr>
              <a:t> отсутствие дыхания, </a:t>
            </a:r>
            <a:endParaRPr lang="ru-RU" sz="800"/>
          </a:p>
          <a:p>
            <a:pPr>
              <a:lnSpc>
                <a:spcPct val="100000"/>
              </a:lnSpc>
            </a:pPr>
            <a:r>
              <a:rPr lang="ru-RU" sz="800">
                <a:cs typeface="Arial"/>
              </a:rPr>
              <a:t> отсутствие реакции зрачков на свет,</a:t>
            </a:r>
            <a:endParaRPr lang="ru-RU" sz="800"/>
          </a:p>
          <a:p>
            <a:pPr>
              <a:lnSpc>
                <a:spcPct val="100000"/>
              </a:lnSpc>
            </a:pPr>
            <a:r>
              <a:rPr lang="ru-RU" sz="800">
                <a:cs typeface="Arial"/>
              </a:rPr>
              <a:t> отсутствие пульса на сонной артерии.</a:t>
            </a:r>
            <a:endParaRPr lang="ru-RU" sz="800"/>
          </a:p>
          <a:p>
            <a:pPr marL="0" indent="0">
              <a:lnSpc>
                <a:spcPct val="100000"/>
              </a:lnSpc>
              <a:buNone/>
            </a:pPr>
            <a:br>
              <a:rPr lang="en-US" sz="800"/>
            </a:br>
            <a:endParaRPr lang="en-US" sz="800">
              <a:cs typeface="Arial"/>
            </a:endParaRPr>
          </a:p>
          <a:p>
            <a:pPr>
              <a:lnSpc>
                <a:spcPct val="100000"/>
              </a:lnSpc>
            </a:pPr>
            <a:r>
              <a:rPr lang="ru-RU" sz="800">
                <a:cs typeface="Arial"/>
              </a:rPr>
              <a:t>Самое главное при клинической смерти - добиться, чтобы появился пульс (восстановилось сердцебиение и дыхание) и только потом если нужно останавливать кровотечение, накладывать повязки и шины.</a:t>
            </a:r>
            <a:endParaRPr lang="ru-RU" sz="800"/>
          </a:p>
          <a:p>
            <a:pPr marL="0" indent="0">
              <a:lnSpc>
                <a:spcPct val="100000"/>
              </a:lnSpc>
              <a:buNone/>
            </a:pPr>
            <a:br>
              <a:rPr lang="en-US" sz="800"/>
            </a:br>
            <a:endParaRPr lang="en-US" sz="800">
              <a:cs typeface="Arial"/>
            </a:endParaRPr>
          </a:p>
          <a:p>
            <a:pPr>
              <a:lnSpc>
                <a:spcPct val="100000"/>
              </a:lnSpc>
            </a:pPr>
            <a:r>
              <a:rPr lang="ru-RU" sz="800">
                <a:cs typeface="Arial"/>
              </a:rPr>
              <a:t>При клинической смерти необходимы немедленный массаж сердца и искусственная вентиляция легких (искусственное дыхание).</a:t>
            </a:r>
            <a:endParaRPr lang="ru-RU" sz="800"/>
          </a:p>
          <a:p>
            <a:pPr marL="0" indent="0">
              <a:lnSpc>
                <a:spcPct val="100000"/>
              </a:lnSpc>
              <a:buNone/>
            </a:pPr>
            <a:br>
              <a:rPr lang="en-US" sz="800"/>
            </a:br>
            <a:endParaRPr lang="en-US" sz="800">
              <a:cs typeface="Arial"/>
            </a:endParaRPr>
          </a:p>
        </p:txBody>
      </p:sp>
      <p:pic>
        <p:nvPicPr>
          <p:cNvPr id="5" name="Picture 4" descr="Кардиограмма">
            <a:extLst>
              <a:ext uri="{FF2B5EF4-FFF2-40B4-BE49-F238E27FC236}">
                <a16:creationId xmlns:a16="http://schemas.microsoft.com/office/drawing/2014/main" id="{DA16F779-1C42-083C-0708-A9A7005204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103" r="31841"/>
          <a:stretch/>
        </p:blipFill>
        <p:spPr>
          <a:xfrm>
            <a:off x="4497471" y="10"/>
            <a:ext cx="4646529" cy="6857990"/>
          </a:xfrm>
          <a:prstGeom prst="rect">
            <a:avLst/>
          </a:prstGeom>
        </p:spPr>
      </p:pic>
      <p:grpSp>
        <p:nvGrpSpPr>
          <p:cNvPr id="52" name="Bottom Right">
            <a:extLst>
              <a:ext uri="{FF2B5EF4-FFF2-40B4-BE49-F238E27FC236}">
                <a16:creationId xmlns:a16="http://schemas.microsoft.com/office/drawing/2014/main" id="{01081332-6CA1-49C2-A979-7709509AD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53" name="Graphic 157">
              <a:extLst>
                <a:ext uri="{FF2B5EF4-FFF2-40B4-BE49-F238E27FC236}">
                  <a16:creationId xmlns:a16="http://schemas.microsoft.com/office/drawing/2014/main" id="{826B0664-73BC-4FCB-A447-57F7F6764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23242A3E-DBD8-44D5-930F-DA776CA069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F331C242-2FF0-40D4-BF95-4A27680F26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B500FE3B-EB2C-4A5D-ABA7-35137B2BA5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6E1EA3BF-3A9F-4CD0-9640-6FF67F4430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17F4411F-5B81-451C-A006-8754E1618A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4E4D64BD-20E2-44CF-AEB4-A87A43376B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0B309630-6603-4319-BAB8-93102ABEB3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540FCD4-859A-4602-9CBC-C697E3877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70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4" name="Top left">
            <a:extLst>
              <a:ext uri="{FF2B5EF4-FFF2-40B4-BE49-F238E27FC236}">
                <a16:creationId xmlns:a16="http://schemas.microsoft.com/office/drawing/2014/main" id="{E8ABCFC2-1187-4EFE-87CB-D1ABA0F5D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36" y="-3086"/>
            <a:ext cx="1649215" cy="3349518"/>
            <a:chOff x="10849" y="-3086"/>
            <a:chExt cx="2198951" cy="3349518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4CE539D-89D1-484C-B390-9D6005029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85D0A74-51B8-440F-8ADF-3F2ED1C84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5C9E45B-6B92-475E-8B2E-97729EE8FC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7E3A49B-F12C-4355-84DE-0EF54227A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DE6BF50-27B1-444D-9E81-752674A04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8B7A474-F527-47C3-94C4-A0F446276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D1AF5A9-1A6C-4F55-B975-879BF9EE31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039866D-1864-499B-9BD7-C8178A07F0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CB504E-9389-69BB-44CA-55A5EFED7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635" y="168425"/>
            <a:ext cx="3596462" cy="209178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400" b="1" i="1">
                <a:latin typeface="Times New Roman"/>
                <a:cs typeface="Times New Roman"/>
              </a:rPr>
              <a:t>Непрямой массаж сердца</a:t>
            </a:r>
            <a:endParaRPr lang="ru-RU" sz="3400"/>
          </a:p>
          <a:p>
            <a:pPr>
              <a:lnSpc>
                <a:spcPct val="90000"/>
              </a:lnSpc>
            </a:pPr>
            <a:br>
              <a:rPr lang="en-US" sz="3400"/>
            </a:br>
            <a:endParaRPr lang="en-US" sz="34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7978A4-FFDE-751B-C15A-9657BE220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6529" y="169025"/>
            <a:ext cx="3733428" cy="20911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1200">
                <a:cs typeface="Arial"/>
              </a:rPr>
              <a:t>При выполнении непрямого массажа сердца следует положить ладонь одной руки в точку проекции сердца на грудине, а сверху на нее другую ладонь, пальцы держать приподнятыми, большие пальцы должны смотреть в разные стороны.</a:t>
            </a:r>
          </a:p>
          <a:p>
            <a:pPr>
              <a:lnSpc>
                <a:spcPct val="100000"/>
              </a:lnSpc>
            </a:pPr>
            <a:br>
              <a:rPr lang="en-US" sz="1200"/>
            </a:br>
            <a:endParaRPr lang="en-US" sz="1200"/>
          </a:p>
        </p:txBody>
      </p:sp>
      <p:pic>
        <p:nvPicPr>
          <p:cNvPr id="4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B83FDD65-FF7E-8D23-F265-C629B3E4F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177" y="3220974"/>
            <a:ext cx="3847920" cy="3078336"/>
          </a:xfrm>
          <a:prstGeom prst="rect">
            <a:avLst/>
          </a:prstGeom>
        </p:spPr>
      </p:pic>
      <p:pic>
        <p:nvPicPr>
          <p:cNvPr id="5" name="Рисунок 5" descr="Изображение выглядит как диаграмма&#10;&#10;Автоматически созданное описание">
            <a:extLst>
              <a:ext uri="{FF2B5EF4-FFF2-40B4-BE49-F238E27FC236}">
                <a16:creationId xmlns:a16="http://schemas.microsoft.com/office/drawing/2014/main" id="{E205F31C-231E-5F15-7C7F-628FF09CDB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902" y="4134856"/>
            <a:ext cx="3847920" cy="2164455"/>
          </a:xfrm>
          <a:prstGeom prst="rect">
            <a:avLst/>
          </a:prstGeom>
        </p:spPr>
      </p:pic>
      <p:grpSp>
        <p:nvGrpSpPr>
          <p:cNvPr id="24" name="Bottom Right">
            <a:extLst>
              <a:ext uri="{FF2B5EF4-FFF2-40B4-BE49-F238E27FC236}">
                <a16:creationId xmlns:a16="http://schemas.microsoft.com/office/drawing/2014/main" id="{CE5E50B5-764C-4CF0-BE62-6330BDB19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9C1BDBFA-B254-41ED-90D6-17F930A079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E84A133-F5D3-4950-9DC9-A3DEEEBC95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682FFBFE-D99F-4065-9AEC-88E664DB84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421980AE-6D2C-4DAE-A7A8-520458372D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63B2229E-2951-41E8-AD53-08D8005238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82D20C4F-2AC9-44DD-9092-45ACB8A175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08C98BF0-6D5F-4454-8756-16602535A0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B6F1B3E8-AAFA-43AA-9872-DF033CCBF6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CAE8F4B-267D-4381-A9FD-CEF14AE693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9469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F91F4035-959D-40EA-9ED3-54D7D9F4F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36" y="-3086"/>
            <a:ext cx="1649215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045E2AF-1845-4545-A9FF-7D3216584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BE7A2A2-15E6-4A15-B530-5E032A5FF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3B03F4F-8EDD-464C-81E1-C164C24659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8F01ECD-47F6-44CD-B4AB-0FBD81524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10932A3-4E58-4C01-9A56-C81D17B10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85BB675-7BE0-4CA1-9AD5-ED4D025B2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BF42C07-1CBF-40FB-9E81-0F5B321491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D2ED55B-6CCB-4D83-829D-7A094A260A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9F0835-AB85-4FC9-643A-DFE279299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636" y="559813"/>
            <a:ext cx="7684568" cy="147119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100" b="1" i="1">
                <a:latin typeface="Times New Roman"/>
                <a:cs typeface="Times New Roman"/>
              </a:rPr>
              <a:t>Непрямой массаж сердца</a:t>
            </a:r>
            <a:endParaRPr lang="ru-RU" sz="3100"/>
          </a:p>
          <a:p>
            <a:pPr>
              <a:lnSpc>
                <a:spcPct val="90000"/>
              </a:lnSpc>
            </a:pPr>
            <a:br>
              <a:rPr lang="en-US" sz="3100"/>
            </a:br>
            <a:endParaRPr lang="en-US" sz="3100"/>
          </a:p>
        </p:txBody>
      </p:sp>
      <p:pic>
        <p:nvPicPr>
          <p:cNvPr id="4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CA0C14A7-4CFC-9AC7-CD54-481A7198D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636" y="2811968"/>
            <a:ext cx="3725453" cy="2794089"/>
          </a:xfrm>
          <a:prstGeom prst="rect">
            <a:avLst/>
          </a:prstGeom>
        </p:spPr>
      </p:pic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8C79A14-3318-47D6-94E0-D72F5E6F5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85302" y="3276601"/>
            <a:ext cx="3158701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011FF69-E5EB-4D05-9167-FE7DA4CF1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9905169A-D272-4155-9E47-5703960833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A1116A2A-960D-43CF-8696-9D4FD7BD6C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31F80BC2-A486-4B4F-917D-CE7920E066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98188E1-7424-46DB-AEAE-8392162B754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64B6B101-6F39-41E0-99FA-32DDD9AFD8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5DA8B34-60DC-484F-A43B-470626EB66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F51478F3-89B4-4150-9B1C-EDC4B61E27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DC5B79A9-93A6-4C42-87F3-DC4DBA1522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4B5EEC1-94B8-4DD2-B1B7-F7FF10989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AC74A2-BE5B-7D8D-83DF-75F62EBC9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1" y="2304938"/>
            <a:ext cx="3725452" cy="380815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1600">
                <a:cs typeface="Arial"/>
              </a:rPr>
              <a:t>Руки не следует отнимать от груди после каждого надавливания, но перед каждым новым надавливанием необходимо дать грудной клетке подняться в исходное положение, с тем чтобы не препятствовать наполнению полостей сердца кровью.</a:t>
            </a:r>
          </a:p>
          <a:p>
            <a:pPr marL="0" indent="0">
              <a:buNone/>
            </a:pPr>
            <a:endParaRPr lang="en-US" sz="16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6738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5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36" name="Top left">
            <a:extLst>
              <a:ext uri="{FF2B5EF4-FFF2-40B4-BE49-F238E27FC236}">
                <a16:creationId xmlns:a16="http://schemas.microsoft.com/office/drawing/2014/main" id="{34B438D8-EF7C-445C-8B7F-953BEB1BC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36" y="-3086"/>
            <a:ext cx="1649215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FE087E2-E4B7-42FA-A441-7EDEE41B0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61B2EF2-665F-429A-9CFB-08C14FAC99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B0B1C71-6C49-4F64-8859-9CC59D7D9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6BBF9FA-27D4-45DF-8D9C-623EA4106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F2F0D01-71CB-4693-A192-5BA045A5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740E1FB-ACD1-41FC-9828-9B5D2CAA7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BABC85-DC43-42B8-8AAA-9198D7A62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48F9955-240E-4180-81B8-5909B1A91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6CE0D2-774A-574B-655B-EF79A7033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636" y="559813"/>
            <a:ext cx="2991277" cy="22368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100" b="1" i="1">
                <a:latin typeface="Times New Roman"/>
                <a:cs typeface="Times New Roman"/>
              </a:rPr>
              <a:t>Непрямой массаж сердца</a:t>
            </a:r>
            <a:endParaRPr lang="ru-RU" sz="3100"/>
          </a:p>
          <a:p>
            <a:pPr>
              <a:lnSpc>
                <a:spcPct val="90000"/>
              </a:lnSpc>
            </a:pPr>
            <a:br>
              <a:rPr lang="en-US" sz="3100"/>
            </a:br>
            <a:endParaRPr lang="en-US" sz="31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B4B92F-4E4E-AC93-79C1-95C9C3C92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317" y="2955401"/>
            <a:ext cx="2991084" cy="315768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1600">
                <a:cs typeface="Arial"/>
              </a:rPr>
              <a:t>Ритм надавливаний на грудную клетку должен соответствовать частоте сердечных сокращений  в состоянии покоя, примерно 1 раз в секунду. </a:t>
            </a:r>
          </a:p>
          <a:p>
            <a:pPr>
              <a:lnSpc>
                <a:spcPct val="100000"/>
              </a:lnSpc>
            </a:pPr>
            <a:r>
              <a:rPr lang="ru-RU" sz="1600">
                <a:cs typeface="Arial"/>
              </a:rPr>
              <a:t>Минимальное время проведения непрямого массажа сердца даже при отсутствии его эффективности не менее 15-20 минут.</a:t>
            </a:r>
            <a:endParaRPr lang="ru-RU" sz="1600"/>
          </a:p>
          <a:p>
            <a:pPr marL="0" indent="0">
              <a:lnSpc>
                <a:spcPct val="100000"/>
              </a:lnSpc>
              <a:buNone/>
            </a:pPr>
            <a:endParaRPr lang="en-US" sz="1600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23F443B8-5C0D-30DB-6179-D1E3476FA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2177" y="751737"/>
            <a:ext cx="4790392" cy="5349271"/>
          </a:xfrm>
          <a:prstGeom prst="rect">
            <a:avLst/>
          </a:prstGeom>
        </p:spPr>
      </p:pic>
      <p:grpSp>
        <p:nvGrpSpPr>
          <p:cNvPr id="37" name="Bottom Right">
            <a:extLst>
              <a:ext uri="{FF2B5EF4-FFF2-40B4-BE49-F238E27FC236}">
                <a16:creationId xmlns:a16="http://schemas.microsoft.com/office/drawing/2014/main" id="{284021E3-6F46-410C-BF43-B2DED7365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85302" y="3276601"/>
            <a:ext cx="3158701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48AF179-3265-4A10-A62C-92B7E186C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30DF5C12-B34D-4E70-8FD0-D98069994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9589785B-0300-4D1C-BEFB-DCA5AA0450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7F41DF3E-3189-428F-B4FE-AACA351306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7C51D846-61EF-4EB5-BE03-65A572A2EAB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C5417C86-AA6B-4AD4-BD75-694E8E073E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1D5067E-85F6-4202-AFB5-41F9C9EA74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A9598395-257E-4B18-949B-50F109866B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39DDA522-37EB-48B3-9B62-748F75D368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9D8F012-98AD-4320-BA44-DE1CE4E4D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9994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DAAE10-2B5C-895C-3E3B-151D5B3FB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636" y="559813"/>
            <a:ext cx="3844814" cy="16645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 b="1" i="1">
                <a:latin typeface="Times New Roman"/>
                <a:cs typeface="Times New Roman"/>
              </a:rPr>
              <a:t>Искусственная вентиляция легких</a:t>
            </a:r>
            <a:endParaRPr lang="ru-RU" sz="2800"/>
          </a:p>
          <a:p>
            <a:pPr>
              <a:lnSpc>
                <a:spcPct val="90000"/>
              </a:lnSpc>
            </a:pPr>
            <a:br>
              <a:rPr lang="en-US" sz="2800"/>
            </a:br>
            <a:endParaRPr lang="en-US" sz="28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91D5EB-60CA-074D-0F73-A28599BBC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317" y="2384474"/>
            <a:ext cx="3844566" cy="372861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ru-RU" sz="1600">
                <a:cs typeface="Arial"/>
              </a:rPr>
              <a:t>При искусственной вентиляции лёгких необходимо обеспечить проходимость дыхательных путей: зажать нос пострадавшего, запрокинуть голову, делать выдох в лёгкие.</a:t>
            </a:r>
            <a:endParaRPr lang="ru-RU" sz="1600"/>
          </a:p>
          <a:p>
            <a:pPr marL="0" indent="0">
              <a:buNone/>
            </a:pPr>
            <a:br>
              <a:rPr lang="en-US" sz="1600"/>
            </a:br>
            <a:endParaRPr lang="en-US" sz="1600"/>
          </a:p>
        </p:txBody>
      </p:sp>
      <p:grpSp>
        <p:nvGrpSpPr>
          <p:cNvPr id="15" name="Top left">
            <a:extLst>
              <a:ext uri="{FF2B5EF4-FFF2-40B4-BE49-F238E27FC236}">
                <a16:creationId xmlns:a16="http://schemas.microsoft.com/office/drawing/2014/main" id="{D9BFC6E3-BFC5-435F-B231-919AC7AA8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68" y="-1543"/>
            <a:ext cx="1649215" cy="3349518"/>
            <a:chOff x="10849" y="-3086"/>
            <a:chExt cx="2198951" cy="3349518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8B2D39C-5084-469B-AAA9-7ECB32B8C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BA65C34-45E3-49C6-9C6B-1BDD92AD30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188B9D-685B-4059-9E82-8104EC17A0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8E5B119-DCB5-482C-A638-08104B0E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A8543E9-D2FE-44F2-9918-71554CDE77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981EB26F-9CAB-4302-9B9C-B0378763B9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F4335DF-1F94-4A9A-B20D-F4D21BE46C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3FEE928-33F3-45B8-8217-1D00F2A34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5" name="Bottom Right">
            <a:extLst>
              <a:ext uri="{FF2B5EF4-FFF2-40B4-BE49-F238E27FC236}">
                <a16:creationId xmlns:a16="http://schemas.microsoft.com/office/drawing/2014/main" id="{5ADC205B-38F3-4C98-B23C-A449996FF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81232" y="3278144"/>
            <a:ext cx="3158700" cy="3581399"/>
            <a:chOff x="7980400" y="3276601"/>
            <a:chExt cx="4211600" cy="3581399"/>
          </a:xfrm>
        </p:grpSpPr>
        <p:grpSp>
          <p:nvGrpSpPr>
            <p:cNvPr id="26" name="Graphic 157">
              <a:extLst>
                <a:ext uri="{FF2B5EF4-FFF2-40B4-BE49-F238E27FC236}">
                  <a16:creationId xmlns:a16="http://schemas.microsoft.com/office/drawing/2014/main" id="{A148F051-08BF-4243-A1A6-3AEA451DC5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2679950D-1FFE-4C2A-8D8A-FBAE77AF2B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9F7AFAA-1FEA-4C2D-987B-1F0DABF93B5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B8084F40-0502-4CFE-9C8F-47FB07DF08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B3E6BE5F-65F7-4660-803C-FD07857537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15A5C2A0-7E7A-4740-912F-53923A277E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DE2C7B60-17F1-4999-842B-2A5D820E28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61F29B38-EC01-4FB6-A374-09B791BA9B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DB60466-D407-4A61-AAB6-2C7C56E71B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6" name="Рисунок 6" descr="Изображение выглядит как в помещении, человек&#10;&#10;Автоматически созданное описание">
            <a:extLst>
              <a:ext uri="{FF2B5EF4-FFF2-40B4-BE49-F238E27FC236}">
                <a16:creationId xmlns:a16="http://schemas.microsoft.com/office/drawing/2014/main" id="{6A61B69C-000B-4A55-364D-201F1E2FFD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74" r="38870" b="1"/>
          <a:stretch/>
        </p:blipFill>
        <p:spPr>
          <a:xfrm>
            <a:off x="5043171" y="790701"/>
            <a:ext cx="1719756" cy="2555731"/>
          </a:xfrm>
          <a:prstGeom prst="rect">
            <a:avLst/>
          </a:prstGeom>
        </p:spPr>
      </p:pic>
      <p:pic>
        <p:nvPicPr>
          <p:cNvPr id="5" name="Рисунок 5" descr="Изображение выглядит как человек&#10;&#10;Автоматически созданное описание">
            <a:extLst>
              <a:ext uri="{FF2B5EF4-FFF2-40B4-BE49-F238E27FC236}">
                <a16:creationId xmlns:a16="http://schemas.microsoft.com/office/drawing/2014/main" id="{854E660A-7BB0-AA8F-301E-9B113ABCC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555" r="32584" b="-1"/>
          <a:stretch/>
        </p:blipFill>
        <p:spPr>
          <a:xfrm>
            <a:off x="6908285" y="790710"/>
            <a:ext cx="1719755" cy="2555731"/>
          </a:xfrm>
          <a:prstGeom prst="rect">
            <a:avLst/>
          </a:prstGeom>
        </p:spPr>
      </p:pic>
      <p:pic>
        <p:nvPicPr>
          <p:cNvPr id="4" name="Рисунок 4" descr="Изображение выглядит как диаграмма&#10;&#10;Автоматически созданное описание">
            <a:extLst>
              <a:ext uri="{FF2B5EF4-FFF2-40B4-BE49-F238E27FC236}">
                <a16:creationId xmlns:a16="http://schemas.microsoft.com/office/drawing/2014/main" id="{E5743D80-53B3-0CE5-06F2-022A030DA9F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64" r="1" b="2512"/>
          <a:stretch/>
        </p:blipFill>
        <p:spPr>
          <a:xfrm>
            <a:off x="5042066" y="3527828"/>
            <a:ext cx="3585960" cy="258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705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6B72B514-4AB8-43DF-84D4-951DBF368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36" y="-3086"/>
            <a:ext cx="1649215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18CBCFF-BD6B-4455-9B70-EFE805CA2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C930A72-C529-4D5D-B460-A5A5375F98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92FE3B2-9E8F-4022-93E8-BAAD0D50B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F85196A-D084-4219-B329-E5A7032CF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8174307-CBF0-4926-99C3-3072804B3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3DDE618-1CD3-4BE5-8742-5D51BBF30D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D73DBA2-8AAA-4F85-81B5-99B96A471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A346AE2-9E14-4CFB-8DD3-0B1633621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0CD243-E1C4-B08E-018E-65EAFF2FD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636" y="559813"/>
            <a:ext cx="4204019" cy="16645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1800" b="1" i="1">
                <a:latin typeface="Times New Roman"/>
                <a:cs typeface="Times New Roman"/>
              </a:rPr>
              <a:t>Сочетание проведения </a:t>
            </a:r>
            <a:endParaRPr lang="ru-RU" sz="1800"/>
          </a:p>
          <a:p>
            <a:pPr>
              <a:lnSpc>
                <a:spcPct val="90000"/>
              </a:lnSpc>
            </a:pPr>
            <a:r>
              <a:rPr lang="ru-RU" sz="1800" b="1" i="1">
                <a:latin typeface="Times New Roman"/>
                <a:cs typeface="Times New Roman"/>
              </a:rPr>
              <a:t>непрямого массажа сердца и искусственной вентиляции легких</a:t>
            </a:r>
            <a:endParaRPr lang="ru-RU" sz="1800"/>
          </a:p>
          <a:p>
            <a:pPr>
              <a:lnSpc>
                <a:spcPct val="90000"/>
              </a:lnSpc>
            </a:pPr>
            <a:br>
              <a:rPr lang="en-US" sz="1800"/>
            </a:br>
            <a:endParaRPr lang="en-US" sz="18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79E6C0-E430-B156-7944-51C21B5DB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316" y="2384474"/>
            <a:ext cx="4203748" cy="372861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1400">
                <a:cs typeface="Arial"/>
              </a:rPr>
              <a:t>Вначале делают 4 вдоха, затем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en-US" sz="1400"/>
            </a:br>
            <a:endParaRPr lang="en-US" sz="1400">
              <a:cs typeface="Arial"/>
            </a:endParaRPr>
          </a:p>
          <a:p>
            <a:pPr>
              <a:lnSpc>
                <a:spcPct val="100000"/>
              </a:lnSpc>
            </a:pPr>
            <a:r>
              <a:rPr lang="ru-RU" sz="1400">
                <a:cs typeface="Arial"/>
              </a:rPr>
              <a:t>если оживляет ОДИН, то</a:t>
            </a:r>
            <a:endParaRPr lang="ru-RU" sz="1400"/>
          </a:p>
          <a:p>
            <a:pPr>
              <a:lnSpc>
                <a:spcPct val="100000"/>
              </a:lnSpc>
            </a:pPr>
            <a:r>
              <a:rPr lang="ru-RU" sz="1400">
                <a:cs typeface="Arial"/>
              </a:rPr>
              <a:t>на каждые 15 надавливаний на грудину нужно делать 2 нагнетания воздуха в легкие;</a:t>
            </a:r>
            <a:endParaRPr lang="ru-RU" sz="1400"/>
          </a:p>
          <a:p>
            <a:pPr marL="0" indent="0">
              <a:lnSpc>
                <a:spcPct val="100000"/>
              </a:lnSpc>
              <a:buNone/>
            </a:pPr>
            <a:endParaRPr lang="en-US" sz="1400">
              <a:cs typeface="Arial"/>
            </a:endParaRPr>
          </a:p>
          <a:p>
            <a:pPr>
              <a:lnSpc>
                <a:spcPct val="100000"/>
              </a:lnSpc>
            </a:pPr>
            <a:r>
              <a:rPr lang="ru-RU" sz="1400">
                <a:cs typeface="Arial"/>
              </a:rPr>
              <a:t>если оживляют ДВОЕ, то один делает массаж сердца, а другой – искусственное дыхание: чередуют 5 надавливаний на грудину и одно вдувание в легкие.</a:t>
            </a:r>
            <a:endParaRPr lang="ru-RU" sz="1400"/>
          </a:p>
          <a:p>
            <a:pPr marL="0" indent="0">
              <a:lnSpc>
                <a:spcPct val="100000"/>
              </a:lnSpc>
              <a:buNone/>
            </a:pPr>
            <a:br>
              <a:rPr lang="en-US" sz="1400"/>
            </a:br>
            <a:endParaRPr lang="en-US" sz="1400">
              <a:cs typeface="Arial"/>
            </a:endParaRP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351E537C-26A5-0B14-72E9-F2E3E609C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9470" y="1430186"/>
            <a:ext cx="3613099" cy="3992374"/>
          </a:xfrm>
          <a:prstGeom prst="rect">
            <a:avLst/>
          </a:prstGeom>
        </p:spPr>
      </p:pic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DD2E06CA-048F-403F-AD47-B098C0A25D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85302" y="3276601"/>
            <a:ext cx="3158701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24E2410-B321-4174-8C27-7749F2A57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EE03354E-6E8A-4926-8545-B6B873F1F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5BBCAC88-02AA-4773-A48A-D144EA52EE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6C51D753-137C-455D-97D4-ACCB464D937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02ABCEE4-D638-4555-AC4A-7E190462FA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2F383AB0-7670-4584-8F01-4324D54BB9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4CD1567B-7D6D-497B-8CA8-14D96E0106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CF3C4A9D-7E63-4D24-B697-23D58B3160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315D2559-8BE6-439C-83F0-CE5BF53C94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A374A4F-696B-4911-BE1B-B180D09A17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34182308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LightSeed_2SEEDS">
      <a:dk1>
        <a:srgbClr val="000000"/>
      </a:dk1>
      <a:lt1>
        <a:srgbClr val="FFFFFF"/>
      </a:lt1>
      <a:dk2>
        <a:srgbClr val="412D24"/>
      </a:dk2>
      <a:lt2>
        <a:srgbClr val="E8E6E2"/>
      </a:lt2>
      <a:accent1>
        <a:srgbClr val="778FC1"/>
      </a:accent1>
      <a:accent2>
        <a:srgbClr val="73ABBF"/>
      </a:accent2>
      <a:accent3>
        <a:srgbClr val="9690CC"/>
      </a:accent3>
      <a:accent4>
        <a:srgbClr val="C17779"/>
      </a:accent4>
      <a:accent5>
        <a:srgbClr val="C4997D"/>
      </a:accent5>
      <a:accent6>
        <a:srgbClr val="B1A46D"/>
      </a:accent6>
      <a:hlink>
        <a:srgbClr val="938159"/>
      </a:hlink>
      <a:folHlink>
        <a:srgbClr val="7F7F7F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ExploreVTI</vt:lpstr>
      <vt:lpstr>Первая медицинская помощь  при остановке сердца  </vt:lpstr>
      <vt:lpstr>Реанимация – это восстановление или временное замещение резко нарушенных или утраченных жизненно важных функций организма  </vt:lpstr>
      <vt:lpstr>Клиническая смерть  </vt:lpstr>
      <vt:lpstr>Клиническая смерть  </vt:lpstr>
      <vt:lpstr>Непрямой массаж сердца  </vt:lpstr>
      <vt:lpstr>Непрямой массаж сердца  </vt:lpstr>
      <vt:lpstr>Непрямой массаж сердца  </vt:lpstr>
      <vt:lpstr>Искусственная вентиляция легких  </vt:lpstr>
      <vt:lpstr>Сочетание проведения  непрямого массажа сердца и искусственной вентиляции легких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43</cp:revision>
  <dcterms:created xsi:type="dcterms:W3CDTF">2023-05-29T08:34:03Z</dcterms:created>
  <dcterms:modified xsi:type="dcterms:W3CDTF">2023-05-29T08:48:36Z</dcterms:modified>
</cp:coreProperties>
</file>