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8AE437-A4F2-7323-17FC-CADF2EF1FF35}" v="67" dt="2023-06-01T03:20:29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6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1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0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7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9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1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5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79D2D73E-B42D-0B39-8136-4A25DAFD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9" y="907577"/>
            <a:ext cx="3800474" cy="17094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ct val="0"/>
              </a:spcAft>
            </a:pPr>
            <a:r>
              <a:rPr lang="en-US" sz="4200"/>
              <a:t>Витамины</a:t>
            </a:r>
          </a:p>
          <a:p>
            <a:pPr>
              <a:lnSpc>
                <a:spcPct val="90000"/>
              </a:lnSpc>
              <a:spcAft>
                <a:spcPct val="0"/>
              </a:spcAft>
            </a:pPr>
            <a:endParaRPr lang="en-US" sz="4200"/>
          </a:p>
          <a:p>
            <a:pPr>
              <a:lnSpc>
                <a:spcPct val="90000"/>
              </a:lnSpc>
            </a:pPr>
            <a:endParaRPr lang="en-US" sz="42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6818" y="2736850"/>
            <a:ext cx="5090240" cy="2978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-228600"/>
            <a:r>
              <a:rPr lang="en-US"/>
              <a:t>эти микроэлементы необходимы организму для нормального функционирования. Давайте рассмотрим их более подробно.</a:t>
            </a:r>
            <a:br>
              <a:rPr lang="en-US"/>
            </a:br>
            <a:br>
              <a:rPr lang="en-US"/>
            </a:br>
            <a:endParaRPr lang="en-US"/>
          </a:p>
          <a:p>
            <a:pPr indent="-228600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6EA6B6D-04DC-F910-05EC-295839112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4" r="18660" b="15"/>
          <a:stretch/>
        </p:blipFill>
        <p:spPr>
          <a:xfrm>
            <a:off x="-1785" y="-17766"/>
            <a:ext cx="4795925" cy="3479045"/>
          </a:xfrm>
          <a:custGeom>
            <a:avLst/>
            <a:gdLst/>
            <a:ahLst/>
            <a:cxnLst/>
            <a:rect l="l" t="t" r="r" b="b"/>
            <a:pathLst>
              <a:path w="6394567" h="3479045">
                <a:moveTo>
                  <a:pt x="0" y="0"/>
                </a:moveTo>
                <a:lnTo>
                  <a:pt x="6394567" y="0"/>
                </a:lnTo>
                <a:lnTo>
                  <a:pt x="2477593" y="3073542"/>
                </a:lnTo>
                <a:lnTo>
                  <a:pt x="2435111" y="3105189"/>
                </a:lnTo>
                <a:cubicBezTo>
                  <a:pt x="2103481" y="3339382"/>
                  <a:pt x="1723470" y="3461518"/>
                  <a:pt x="1342352" y="3477290"/>
                </a:cubicBezTo>
                <a:cubicBezTo>
                  <a:pt x="1302651" y="3478932"/>
                  <a:pt x="1262940" y="3479421"/>
                  <a:pt x="1223270" y="3478762"/>
                </a:cubicBezTo>
                <a:cubicBezTo>
                  <a:pt x="786893" y="3471515"/>
                  <a:pt x="355525" y="3325396"/>
                  <a:pt x="277" y="3048974"/>
                </a:cubicBezTo>
                <a:lnTo>
                  <a:pt x="0" y="30487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A06B62-8BB1-9677-4094-5FB84178B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DD035-BD39-212E-CA5E-485710DAA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0" y="1143000"/>
            <a:ext cx="2943224" cy="1612290"/>
          </a:xfrm>
        </p:spPr>
        <p:txBody>
          <a:bodyPr anchor="ctr">
            <a:normAutofit/>
          </a:bodyPr>
          <a:lstStyle/>
          <a:p>
            <a:endParaRPr lang="ru-RU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F2E31251-ED3F-CD3C-23AE-D6BD237F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333566"/>
            <a:ext cx="4054664" cy="419086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19540CA-F4EB-ABDB-5EF9-8B74370FD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0" y="2736850"/>
            <a:ext cx="2943224" cy="29781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latin typeface="Calibri"/>
                <a:cs typeface="Calibri"/>
              </a:rPr>
              <a:t>Витамины  -  органические вещества, необходимые для регуляции обмена веществ и нормального течения процессов жизнедеятельности организма, содержащиеся в пище, необходимые для образования ферментов и других биологически активных веществ</a:t>
            </a:r>
            <a:br>
              <a:rPr lang="ru-RU" sz="1000" b="1">
                <a:latin typeface="Calibri"/>
                <a:cs typeface="Calibri"/>
              </a:rPr>
            </a:br>
            <a:r>
              <a:rPr lang="ru-RU" sz="1000" b="1">
                <a:latin typeface="Calibri"/>
                <a:cs typeface="Calibri"/>
              </a:rPr>
              <a:t>Авитаминоз-  заболевание, связанное с отсутствием витаминов в организме</a:t>
            </a:r>
            <a:endParaRPr lang="en-US" sz="1000"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ru-RU" sz="1000"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latin typeface="Calibri"/>
                <a:cs typeface="Calibri"/>
              </a:rPr>
              <a:t>Гиповитаминоз- снижение количества витаминов в организме</a:t>
            </a:r>
            <a:endParaRPr lang="en-US" sz="1000"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ru-RU" sz="1000">
              <a:latin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latin typeface="Calibri"/>
                <a:cs typeface="Calibri"/>
              </a:rPr>
              <a:t>Гипервитаминоз- избыток витаминов в организме</a:t>
            </a:r>
            <a:endParaRPr lang="en-US" sz="100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ru-RU" sz="1000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74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D8E37F-B926-4EDC-B832-034AD1BBD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23A0B-C54F-1B49-7FE0-552013AB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162049"/>
            <a:ext cx="4867323" cy="1238250"/>
          </a:xfrm>
        </p:spPr>
        <p:txBody>
          <a:bodyPr anchor="ctr">
            <a:normAutofit/>
          </a:bodyPr>
          <a:lstStyle/>
          <a:p>
            <a:r>
              <a:rPr lang="ru-RU" b="0">
                <a:ea typeface="+mj-lt"/>
                <a:cs typeface="+mj-lt"/>
              </a:rPr>
              <a:t>Витамин 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8454AC-F57F-8D3B-714D-94AD361AB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8" y="2736850"/>
            <a:ext cx="3116738" cy="29781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ea typeface="+mn-lt"/>
                <a:cs typeface="+mn-lt"/>
              </a:rPr>
              <a:t>Пожалуй, самый известный витамин из всех, которые сейчас существуют. Витамин А необходим для здоровья зрения, укрепления костей и зубов, улучшения иммунитета и кожи человека.</a:t>
            </a:r>
            <a:endParaRPr lang="ru-RU" dirty="0"/>
          </a:p>
        </p:txBody>
      </p:sp>
      <p:pic>
        <p:nvPicPr>
          <p:cNvPr id="5" name="Picture 4" descr="Цветная пилюли в столбик для создания гистограммы">
            <a:extLst>
              <a:ext uri="{FF2B5EF4-FFF2-40B4-BE49-F238E27FC236}">
                <a16:creationId xmlns:a16="http://schemas.microsoft.com/office/drawing/2014/main" id="{9D38CBD3-2FE9-2AC7-3ABE-C379B7720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8" r="-2" b="-2"/>
          <a:stretch/>
        </p:blipFill>
        <p:spPr>
          <a:xfrm>
            <a:off x="2897002" y="2156616"/>
            <a:ext cx="6246998" cy="4701384"/>
          </a:xfrm>
          <a:custGeom>
            <a:avLst/>
            <a:gdLst/>
            <a:ahLst/>
            <a:cxnLst/>
            <a:rect l="l" t="t" r="r" b="b"/>
            <a:pathLst>
              <a:path w="8329331" h="4701384">
                <a:moveTo>
                  <a:pt x="7047184" y="406"/>
                </a:moveTo>
                <a:cubicBezTo>
                  <a:pt x="7473044" y="7480"/>
                  <a:pt x="7895572" y="106955"/>
                  <a:pt x="8282506" y="294946"/>
                </a:cubicBezTo>
                <a:lnTo>
                  <a:pt x="8329331" y="319324"/>
                </a:lnTo>
                <a:lnTo>
                  <a:pt x="8329331" y="4701384"/>
                </a:lnTo>
                <a:lnTo>
                  <a:pt x="0" y="4701384"/>
                </a:lnTo>
                <a:lnTo>
                  <a:pt x="5251843" y="580406"/>
                </a:lnTo>
                <a:lnTo>
                  <a:pt x="5312648" y="535110"/>
                </a:lnTo>
                <a:cubicBezTo>
                  <a:pt x="5787318" y="199904"/>
                  <a:pt x="6331234" y="25089"/>
                  <a:pt x="6876738" y="2514"/>
                </a:cubicBezTo>
                <a:cubicBezTo>
                  <a:pt x="6933561" y="163"/>
                  <a:pt x="6990402" y="-537"/>
                  <a:pt x="7047184" y="40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229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4086F5-5AAC-F692-73E3-87A47A65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82C37-3C24-EE94-B7D9-5E3B2366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048691"/>
            <a:ext cx="3771900" cy="1962150"/>
          </a:xfrm>
        </p:spPr>
        <p:txBody>
          <a:bodyPr anchor="ctr">
            <a:normAutofit/>
          </a:bodyPr>
          <a:lstStyle/>
          <a:p>
            <a:r>
              <a:rPr lang="ru-RU" sz="4200" b="0">
                <a:ea typeface="+mj-lt"/>
                <a:cs typeface="+mj-lt"/>
              </a:rPr>
              <a:t>Витамин С</a:t>
            </a:r>
            <a:endParaRPr lang="ru-RU" sz="4200"/>
          </a:p>
        </p:txBody>
      </p:sp>
      <p:pic>
        <p:nvPicPr>
          <p:cNvPr id="5" name="Picture 4" descr="шаблон трехмерной грапефруитс">
            <a:extLst>
              <a:ext uri="{FF2B5EF4-FFF2-40B4-BE49-F238E27FC236}">
                <a16:creationId xmlns:a16="http://schemas.microsoft.com/office/drawing/2014/main" id="{3D5F0D60-BD8A-F0F8-6B88-E69FF812A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1" r="4889" b="10"/>
          <a:stretch/>
        </p:blipFill>
        <p:spPr>
          <a:xfrm>
            <a:off x="-1785" y="-17766"/>
            <a:ext cx="4795925" cy="3479045"/>
          </a:xfrm>
          <a:custGeom>
            <a:avLst/>
            <a:gdLst/>
            <a:ahLst/>
            <a:cxnLst/>
            <a:rect l="l" t="t" r="r" b="b"/>
            <a:pathLst>
              <a:path w="6394567" h="3479045">
                <a:moveTo>
                  <a:pt x="0" y="0"/>
                </a:moveTo>
                <a:lnTo>
                  <a:pt x="6394567" y="0"/>
                </a:lnTo>
                <a:lnTo>
                  <a:pt x="2477593" y="3073542"/>
                </a:lnTo>
                <a:lnTo>
                  <a:pt x="2435111" y="3105189"/>
                </a:lnTo>
                <a:cubicBezTo>
                  <a:pt x="2103481" y="3339382"/>
                  <a:pt x="1723470" y="3461518"/>
                  <a:pt x="1342352" y="3477290"/>
                </a:cubicBezTo>
                <a:cubicBezTo>
                  <a:pt x="1302651" y="3478932"/>
                  <a:pt x="1262940" y="3479421"/>
                  <a:pt x="1223270" y="3478762"/>
                </a:cubicBezTo>
                <a:cubicBezTo>
                  <a:pt x="786893" y="3471515"/>
                  <a:pt x="355525" y="3325396"/>
                  <a:pt x="277" y="3048974"/>
                </a:cubicBezTo>
                <a:lnTo>
                  <a:pt x="0" y="304873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AB0CD1E-D47A-F522-5CE5-1E6E21B58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0" y="1143000"/>
            <a:ext cx="2943225" cy="45720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700">
                <a:ea typeface="+mn-lt"/>
                <a:cs typeface="+mn-lt"/>
              </a:rPr>
              <a:t>Наверняка это вам уже известно, но витамин С – один из наиболее популярных витаминов из-за его способности улучшать иммунитет, участвовать в синтезе коллагена, восстанавливать кислородный баланс в крови и обладать антиоксидантными свойствами. Его можно получить с ягод и фруктов, особенно цитрусовых.</a:t>
            </a:r>
            <a:endParaRPr lang="ru-RU" sz="1700"/>
          </a:p>
        </p:txBody>
      </p:sp>
    </p:spTree>
    <p:extLst>
      <p:ext uri="{BB962C8B-B14F-4D97-AF65-F5344CB8AC3E}">
        <p14:creationId xmlns:p14="http://schemas.microsoft.com/office/powerpoint/2010/main" val="233111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D2D73E-B42D-0B39-8136-4A25DAFD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F62E9-88AE-2C96-840F-D38C5BD9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907577"/>
            <a:ext cx="3800474" cy="1709436"/>
          </a:xfrm>
        </p:spPr>
        <p:txBody>
          <a:bodyPr anchor="ctr">
            <a:normAutofit/>
          </a:bodyPr>
          <a:lstStyle/>
          <a:p>
            <a:r>
              <a:rPr lang="ru-RU" sz="4200" b="0">
                <a:ea typeface="+mj-lt"/>
                <a:cs typeface="+mj-lt"/>
              </a:rPr>
              <a:t>Витамин В1</a:t>
            </a:r>
            <a:endParaRPr lang="ru-RU" sz="4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9E8C1-69E4-234D-0C5C-DBC3B032F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736850"/>
            <a:ext cx="3800475" cy="2978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700" dirty="0">
                <a:ea typeface="+mn-lt"/>
                <a:cs typeface="+mn-lt"/>
              </a:rPr>
              <a:t>Ещё называют тиамином. Этот витамин ответственен за обмен веществ, помогает почечной системе и нервной системе функционировать правильно. Если вы хотите получить больше витамина В1, варьируйте свой рацион – мыслите о рисе, макаронах, яйцах, орехах и фундуке.</a:t>
            </a:r>
            <a:endParaRPr lang="ru-RU" sz="1700" dirty="0"/>
          </a:p>
        </p:txBody>
      </p:sp>
      <p:pic>
        <p:nvPicPr>
          <p:cNvPr id="5" name="Picture 4" descr="Смузи из сельдерея">
            <a:extLst>
              <a:ext uri="{FF2B5EF4-FFF2-40B4-BE49-F238E27FC236}">
                <a16:creationId xmlns:a16="http://schemas.microsoft.com/office/drawing/2014/main" id="{F3921B28-0B97-5B1B-486C-0C65F6A76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8" r="21225" b="-4"/>
          <a:stretch/>
        </p:blipFill>
        <p:spPr>
          <a:xfrm>
            <a:off x="-1785" y="-17766"/>
            <a:ext cx="4795925" cy="3479045"/>
          </a:xfrm>
          <a:custGeom>
            <a:avLst/>
            <a:gdLst/>
            <a:ahLst/>
            <a:cxnLst/>
            <a:rect l="l" t="t" r="r" b="b"/>
            <a:pathLst>
              <a:path w="6394567" h="3479045">
                <a:moveTo>
                  <a:pt x="0" y="0"/>
                </a:moveTo>
                <a:lnTo>
                  <a:pt x="6394567" y="0"/>
                </a:lnTo>
                <a:lnTo>
                  <a:pt x="2477593" y="3073542"/>
                </a:lnTo>
                <a:lnTo>
                  <a:pt x="2435111" y="3105189"/>
                </a:lnTo>
                <a:cubicBezTo>
                  <a:pt x="2103481" y="3339382"/>
                  <a:pt x="1723470" y="3461518"/>
                  <a:pt x="1342352" y="3477290"/>
                </a:cubicBezTo>
                <a:cubicBezTo>
                  <a:pt x="1302651" y="3478932"/>
                  <a:pt x="1262940" y="3479421"/>
                  <a:pt x="1223270" y="3478762"/>
                </a:cubicBezTo>
                <a:cubicBezTo>
                  <a:pt x="786893" y="3471515"/>
                  <a:pt x="355525" y="3325396"/>
                  <a:pt x="277" y="3048974"/>
                </a:cubicBezTo>
                <a:lnTo>
                  <a:pt x="0" y="30487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228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00CB3E-22D8-C88A-E699-CC9736BC9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C1775-7E68-D579-3457-1F6BF95A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1132367"/>
            <a:ext cx="5706055" cy="1257299"/>
          </a:xfrm>
        </p:spPr>
        <p:txBody>
          <a:bodyPr anchor="ctr">
            <a:normAutofit/>
          </a:bodyPr>
          <a:lstStyle/>
          <a:p>
            <a:r>
              <a:rPr lang="ru-RU" sz="4200" b="0">
                <a:ea typeface="+mj-lt"/>
                <a:cs typeface="+mj-lt"/>
              </a:rPr>
              <a:t>Витамин В3</a:t>
            </a:r>
            <a:endParaRPr lang="ru-RU" sz="4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25E526-838B-DBE7-6600-D159BFBCE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H="1">
            <a:off x="4370479" y="3434599"/>
            <a:ext cx="4805422" cy="3479258"/>
          </a:xfrm>
          <a:custGeom>
            <a:avLst/>
            <a:gdLst>
              <a:gd name="connsiteX0" fmla="*/ 53408 w 6407229"/>
              <a:gd name="connsiteY0" fmla="*/ 3479258 h 3479258"/>
              <a:gd name="connsiteX1" fmla="*/ 6407229 w 6407229"/>
              <a:gd name="connsiteY1" fmla="*/ 3368352 h 3479258"/>
              <a:gd name="connsiteX2" fmla="*/ 2513111 w 6407229"/>
              <a:gd name="connsiteY2" fmla="*/ 401274 h 3479258"/>
              <a:gd name="connsiteX3" fmla="*/ 2468202 w 6407229"/>
              <a:gd name="connsiteY3" fmla="*/ 369022 h 3479258"/>
              <a:gd name="connsiteX4" fmla="*/ 1321050 w 6407229"/>
              <a:gd name="connsiteY4" fmla="*/ 613 h 3479258"/>
              <a:gd name="connsiteX5" fmla="*/ 1196752 w 6407229"/>
              <a:gd name="connsiteY5" fmla="*/ 1245 h 3479258"/>
              <a:gd name="connsiteX6" fmla="*/ 56027 w 6407229"/>
              <a:gd name="connsiteY6" fmla="*/ 376720 h 3479258"/>
              <a:gd name="connsiteX7" fmla="*/ 0 w 6407229"/>
              <a:gd name="connsiteY7" fmla="*/ 419528 h 347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7229" h="3479258">
                <a:moveTo>
                  <a:pt x="53408" y="3479258"/>
                </a:moveTo>
                <a:lnTo>
                  <a:pt x="6407229" y="3368352"/>
                </a:lnTo>
                <a:lnTo>
                  <a:pt x="2513111" y="401274"/>
                </a:lnTo>
                <a:lnTo>
                  <a:pt x="2468202" y="369022"/>
                </a:lnTo>
                <a:cubicBezTo>
                  <a:pt x="2117855" y="130665"/>
                  <a:pt x="1719063" y="10130"/>
                  <a:pt x="1321050" y="613"/>
                </a:cubicBezTo>
                <a:cubicBezTo>
                  <a:pt x="1279590" y="-379"/>
                  <a:pt x="1238139" y="-165"/>
                  <a:pt x="1196752" y="1245"/>
                </a:cubicBezTo>
                <a:cubicBezTo>
                  <a:pt x="793227" y="14995"/>
                  <a:pt x="395796" y="142529"/>
                  <a:pt x="56027" y="376720"/>
                </a:cubicBezTo>
                <a:lnTo>
                  <a:pt x="0" y="419528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3B463D-8241-FCF4-5687-F30B87BD7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736850"/>
            <a:ext cx="3771900" cy="29781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500" dirty="0">
                <a:ea typeface="+mn-lt"/>
                <a:cs typeface="+mn-lt"/>
              </a:rPr>
              <a:t>Никотиновая кислота, как говорят другими словами витамин В3, важен при производстве гормонов и в дыхательной системе. При отсутствии хорошей дозы такого витамина в вашей </a:t>
            </a:r>
            <a:r>
              <a:rPr lang="ru-RU" sz="1500" dirty="0" err="1">
                <a:ea typeface="+mn-lt"/>
                <a:cs typeface="+mn-lt"/>
              </a:rPr>
              <a:t>жизни,f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сердцевые</a:t>
            </a:r>
            <a:r>
              <a:rPr lang="ru-RU" sz="1500" dirty="0">
                <a:ea typeface="+mn-lt"/>
                <a:cs typeface="+mn-lt"/>
              </a:rPr>
              <a:t> болезни, артрит и иммунодефицитные заболевания могут настигнуть вас. Витамин В3 можно получить с помощью некоторых видов мяса, а также кунжутного масла, орехов и фундука.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07091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D2D73E-B42D-0B39-8136-4A25DAFD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045E5-C16C-599A-1478-2AC5B761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907577"/>
            <a:ext cx="3800474" cy="1709436"/>
          </a:xfrm>
        </p:spPr>
        <p:txBody>
          <a:bodyPr anchor="ctr">
            <a:normAutofit/>
          </a:bodyPr>
          <a:lstStyle/>
          <a:p>
            <a:r>
              <a:rPr lang="ru-RU" sz="4200" b="0">
                <a:ea typeface="+mj-lt"/>
                <a:cs typeface="+mj-lt"/>
              </a:rPr>
              <a:t>Витамин E </a:t>
            </a:r>
            <a:endParaRPr lang="ru-RU" sz="4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2DD0CA-AD99-8ECA-B9A4-DA25FAB3D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736850"/>
            <a:ext cx="3800475" cy="2978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500" dirty="0">
                <a:ea typeface="+mn-lt"/>
                <a:cs typeface="+mn-lt"/>
              </a:rPr>
              <a:t>Витамин Е часто используется в косметике для прекрасной кожи и регенерации клеток. Масла отличаются высоким содержанием витамина Е в своём составе, такие как растительное масло, кукурузное масло и абрикосовое масло. Однако известно также, что витамин Е необходим для кроветворения, роста мышц и улучшения здоровья нервной системы.</a:t>
            </a:r>
            <a:endParaRPr lang="ru-RU" sz="1500" dirty="0"/>
          </a:p>
        </p:txBody>
      </p:sp>
      <p:pic>
        <p:nvPicPr>
          <p:cNvPr id="5" name="Picture 4" descr="Домашняя бананово-кокосовая каша">
            <a:extLst>
              <a:ext uri="{FF2B5EF4-FFF2-40B4-BE49-F238E27FC236}">
                <a16:creationId xmlns:a16="http://schemas.microsoft.com/office/drawing/2014/main" id="{14B92360-618F-7F2F-844B-6C38249A0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6" r="1772" b="5"/>
          <a:stretch/>
        </p:blipFill>
        <p:spPr>
          <a:xfrm>
            <a:off x="-1785" y="-17766"/>
            <a:ext cx="4795925" cy="3479045"/>
          </a:xfrm>
          <a:custGeom>
            <a:avLst/>
            <a:gdLst/>
            <a:ahLst/>
            <a:cxnLst/>
            <a:rect l="l" t="t" r="r" b="b"/>
            <a:pathLst>
              <a:path w="6394567" h="3479045">
                <a:moveTo>
                  <a:pt x="0" y="0"/>
                </a:moveTo>
                <a:lnTo>
                  <a:pt x="6394567" y="0"/>
                </a:lnTo>
                <a:lnTo>
                  <a:pt x="2477593" y="3073542"/>
                </a:lnTo>
                <a:lnTo>
                  <a:pt x="2435111" y="3105189"/>
                </a:lnTo>
                <a:cubicBezTo>
                  <a:pt x="2103481" y="3339382"/>
                  <a:pt x="1723470" y="3461518"/>
                  <a:pt x="1342352" y="3477290"/>
                </a:cubicBezTo>
                <a:cubicBezTo>
                  <a:pt x="1302651" y="3478932"/>
                  <a:pt x="1262940" y="3479421"/>
                  <a:pt x="1223270" y="3478762"/>
                </a:cubicBezTo>
                <a:cubicBezTo>
                  <a:pt x="786893" y="3471515"/>
                  <a:pt x="355525" y="3325396"/>
                  <a:pt x="277" y="3048974"/>
                </a:cubicBezTo>
                <a:lnTo>
                  <a:pt x="0" y="30487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488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D2D73E-B42D-0B39-8136-4A25DAFD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9F187-9B6A-2467-09BB-EA0CD33A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907577"/>
            <a:ext cx="3800474" cy="1709436"/>
          </a:xfrm>
        </p:spPr>
        <p:txBody>
          <a:bodyPr anchor="ctr">
            <a:normAutofit/>
          </a:bodyPr>
          <a:lstStyle/>
          <a:p>
            <a:r>
              <a:rPr lang="ru-RU" sz="4200" b="0">
                <a:latin typeface="Arial"/>
                <a:cs typeface="Arial"/>
              </a:rPr>
              <a:t>Сохранение витаминов </a:t>
            </a:r>
          </a:p>
          <a:p>
            <a:endParaRPr lang="ru-RU" sz="4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28E0F-18B0-7925-1B4A-7334B564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736850"/>
            <a:ext cx="3800475" cy="2978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/>
                <a:cs typeface="Arial"/>
              </a:rPr>
              <a:t>Сохранение витаминов зависит от условий и длительности  хранения, кулинарной обработки.</a:t>
            </a:r>
            <a:endParaRPr lang="en-US" sz="10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/>
                <a:cs typeface="Arial"/>
              </a:rPr>
              <a:t>Наиболее устойчивые витамины  </a:t>
            </a:r>
            <a:r>
              <a:rPr lang="ru-RU" sz="1000" b="1" dirty="0">
                <a:latin typeface="Arial"/>
                <a:cs typeface="Arial"/>
              </a:rPr>
              <a:t>А</a:t>
            </a:r>
            <a:r>
              <a:rPr lang="ru-RU" sz="1000" dirty="0">
                <a:latin typeface="Arial"/>
                <a:cs typeface="Arial"/>
              </a:rPr>
              <a:t>  и группы </a:t>
            </a:r>
            <a:r>
              <a:rPr lang="ru-RU" sz="1000" b="1" dirty="0">
                <a:latin typeface="Arial"/>
                <a:cs typeface="Arial"/>
              </a:rPr>
              <a:t>В</a:t>
            </a:r>
            <a:r>
              <a:rPr lang="ru-RU" sz="1000" dirty="0">
                <a:latin typeface="Arial"/>
                <a:cs typeface="Arial"/>
              </a:rPr>
              <a:t>.</a:t>
            </a:r>
            <a:endParaRPr lang="en-US" sz="10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/>
                <a:cs typeface="Arial"/>
              </a:rPr>
              <a:t>Витамин </a:t>
            </a:r>
            <a:r>
              <a:rPr lang="ru-RU" sz="1000" b="1" dirty="0">
                <a:latin typeface="Arial"/>
                <a:cs typeface="Arial"/>
              </a:rPr>
              <a:t>А </a:t>
            </a:r>
            <a:r>
              <a:rPr lang="ru-RU" sz="1000" dirty="0">
                <a:latin typeface="Arial"/>
                <a:cs typeface="Arial"/>
              </a:rPr>
              <a:t>быстро разрушается во время варки и сушке. Термическая </a:t>
            </a:r>
            <a:r>
              <a:rPr lang="ru-RU" sz="1000" dirty="0" err="1">
                <a:latin typeface="Arial"/>
                <a:cs typeface="Arial"/>
              </a:rPr>
              <a:t>обра-ботка</a:t>
            </a:r>
            <a:r>
              <a:rPr lang="ru-RU" sz="1000" dirty="0">
                <a:latin typeface="Arial"/>
                <a:cs typeface="Arial"/>
              </a:rPr>
              <a:t> пищи ведет к снижению в ней витаминов группы </a:t>
            </a:r>
            <a:r>
              <a:rPr lang="ru-RU" sz="1000" b="1" dirty="0">
                <a:latin typeface="Arial"/>
                <a:cs typeface="Arial"/>
              </a:rPr>
              <a:t> В  </a:t>
            </a:r>
            <a:r>
              <a:rPr lang="ru-RU" sz="1000" dirty="0">
                <a:latin typeface="Arial"/>
                <a:cs typeface="Arial"/>
              </a:rPr>
              <a:t>до 60 % в мясе и до 20 % в растительной пище.</a:t>
            </a:r>
            <a:endParaRPr lang="en-US" sz="10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/>
                <a:cs typeface="Arial"/>
              </a:rPr>
              <a:t>Витамин </a:t>
            </a:r>
            <a:r>
              <a:rPr lang="ru-RU" sz="1000" b="1" dirty="0">
                <a:latin typeface="Arial"/>
                <a:cs typeface="Arial"/>
              </a:rPr>
              <a:t>С</a:t>
            </a:r>
            <a:r>
              <a:rPr lang="ru-RU" sz="1000" dirty="0">
                <a:latin typeface="Arial"/>
                <a:cs typeface="Arial"/>
              </a:rPr>
              <a:t> быстро разрушается при варке и соприкосновении с воздухом и металлическими поверхностями. Овощи необходимо очищать перед варкой. Варить недолго в закрытой посуде употреблять сразу после варки. Не </a:t>
            </a:r>
            <a:r>
              <a:rPr lang="ru-RU" sz="1000" dirty="0" err="1">
                <a:latin typeface="Arial"/>
                <a:cs typeface="Arial"/>
              </a:rPr>
              <a:t>использо-вать</a:t>
            </a:r>
            <a:r>
              <a:rPr lang="ru-RU" sz="1000" dirty="0">
                <a:latin typeface="Arial"/>
                <a:cs typeface="Arial"/>
              </a:rPr>
              <a:t> металлическую посуду.</a:t>
            </a:r>
            <a:endParaRPr lang="en-US" sz="10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/>
                <a:cs typeface="Arial"/>
              </a:rPr>
              <a:t>Потеря витаминов происходит и при длительном хранении овощей и фруктов. В течение всего года следует по возможности разнообразить рацион,  за счет свежей зелени- салата, укропа, петрушки.</a:t>
            </a:r>
            <a:endParaRPr lang="en-US" sz="10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ru-RU" sz="100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ru-RU" sz="1000"/>
          </a:p>
        </p:txBody>
      </p:sp>
      <p:pic>
        <p:nvPicPr>
          <p:cNvPr id="5" name="Picture 4" descr="Овощи на витрине на рынке">
            <a:extLst>
              <a:ext uri="{FF2B5EF4-FFF2-40B4-BE49-F238E27FC236}">
                <a16:creationId xmlns:a16="http://schemas.microsoft.com/office/drawing/2014/main" id="{72E67FC3-7A68-E12E-FAED-8BD772B03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4" r="5" b="5"/>
          <a:stretch/>
        </p:blipFill>
        <p:spPr>
          <a:xfrm>
            <a:off x="-1785" y="-17766"/>
            <a:ext cx="4795925" cy="3479045"/>
          </a:xfrm>
          <a:custGeom>
            <a:avLst/>
            <a:gdLst/>
            <a:ahLst/>
            <a:cxnLst/>
            <a:rect l="l" t="t" r="r" b="b"/>
            <a:pathLst>
              <a:path w="6394567" h="3479045">
                <a:moveTo>
                  <a:pt x="0" y="0"/>
                </a:moveTo>
                <a:lnTo>
                  <a:pt x="6394567" y="0"/>
                </a:lnTo>
                <a:lnTo>
                  <a:pt x="2477593" y="3073542"/>
                </a:lnTo>
                <a:lnTo>
                  <a:pt x="2435111" y="3105189"/>
                </a:lnTo>
                <a:cubicBezTo>
                  <a:pt x="2103481" y="3339382"/>
                  <a:pt x="1723470" y="3461518"/>
                  <a:pt x="1342352" y="3477290"/>
                </a:cubicBezTo>
                <a:cubicBezTo>
                  <a:pt x="1302651" y="3478932"/>
                  <a:pt x="1262940" y="3479421"/>
                  <a:pt x="1223270" y="3478762"/>
                </a:cubicBezTo>
                <a:cubicBezTo>
                  <a:pt x="786893" y="3471515"/>
                  <a:pt x="355525" y="3325396"/>
                  <a:pt x="277" y="3048974"/>
                </a:cubicBezTo>
                <a:lnTo>
                  <a:pt x="0" y="30487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6411840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LightSeedRightStep">
      <a:dk1>
        <a:srgbClr val="000000"/>
      </a:dk1>
      <a:lt1>
        <a:srgbClr val="FFFFFF"/>
      </a:lt1>
      <a:dk2>
        <a:srgbClr val="203039"/>
      </a:dk2>
      <a:lt2>
        <a:srgbClr val="E2E3E8"/>
      </a:lt2>
      <a:accent1>
        <a:srgbClr val="A9A17A"/>
      </a:accent1>
      <a:accent2>
        <a:srgbClr val="99A86B"/>
      </a:accent2>
      <a:accent3>
        <a:srgbClr val="8AAA7A"/>
      </a:accent3>
      <a:accent4>
        <a:srgbClr val="6FAF75"/>
      </a:accent4>
      <a:accent5>
        <a:srgbClr val="7AA992"/>
      </a:accent5>
      <a:accent6>
        <a:srgbClr val="6DABA6"/>
      </a:accent6>
      <a:hlink>
        <a:srgbClr val="6975AE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SwellVTI</vt:lpstr>
      <vt:lpstr>Витамины  </vt:lpstr>
      <vt:lpstr>Презентация PowerPoint</vt:lpstr>
      <vt:lpstr>Витамин А</vt:lpstr>
      <vt:lpstr>Витамин С</vt:lpstr>
      <vt:lpstr>Витамин В1</vt:lpstr>
      <vt:lpstr>Витамин В3</vt:lpstr>
      <vt:lpstr>Витамин E </vt:lpstr>
      <vt:lpstr>Сохранение витаминов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41</cp:revision>
  <dcterms:created xsi:type="dcterms:W3CDTF">2023-06-01T03:12:49Z</dcterms:created>
  <dcterms:modified xsi:type="dcterms:W3CDTF">2023-06-01T03:20:31Z</dcterms:modified>
</cp:coreProperties>
</file>