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C26C00-4B2C-4413-6D67-48F9BB71424B}" v="103" dt="2023-06-01T03:54:52.9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5/31/2023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7296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5962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5365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5/31/2023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555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2629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6124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3113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1966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3187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6142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6315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5/31/2023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54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62" r:id="rId5"/>
    <p:sldLayoutId id="2147483667" r:id="rId6"/>
    <p:sldLayoutId id="2147483663" r:id="rId7"/>
    <p:sldLayoutId id="2147483664" r:id="rId8"/>
    <p:sldLayoutId id="2147483665" r:id="rId9"/>
    <p:sldLayoutId id="2147483666" r:id="rId10"/>
    <p:sldLayoutId id="214748366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F8A656C-0806-4677-A38B-DA5DF0F3C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467"/>
            <a:ext cx="9143999" cy="68664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746BE9-E055-1CA3-E8E6-A81B89C44F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</a:blip>
          <a:srcRect l="5101" r="24587" b="6250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BEF8C6D-8BB3-473A-9607-D7381CC5C0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20652" y="643467"/>
            <a:ext cx="4140747" cy="5215839"/>
          </a:xfrm>
          <a:prstGeom prst="roundRect">
            <a:avLst>
              <a:gd name="adj" fmla="val 265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92785" y="795509"/>
            <a:ext cx="3778212" cy="3011340"/>
          </a:xfrm>
        </p:spPr>
        <p:txBody>
          <a:bodyPr>
            <a:normAutofit/>
          </a:bodyPr>
          <a:lstStyle/>
          <a:p>
            <a:r>
              <a:rPr lang="ru-RU" sz="3800">
                <a:cs typeface="Calibri Light"/>
              </a:rPr>
              <a:t>Заболевания выделительной системы</a:t>
            </a:r>
            <a:endParaRPr lang="ru-RU" sz="380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92785" y="3898924"/>
            <a:ext cx="3778212" cy="1777878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DCFDFFB9-D302-4A05-A770-D33232254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30073" y="906791"/>
            <a:ext cx="2240924" cy="2987899"/>
          </a:xfrm>
          <a:prstGeom prst="arc">
            <a:avLst>
              <a:gd name="adj1" fmla="val 16200000"/>
              <a:gd name="adj2" fmla="val 114657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6100024" y="863980"/>
            <a:ext cx="2987899" cy="2240924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8D2C86-2BDF-25E2-7770-83AC39C0F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1221" y="479493"/>
            <a:ext cx="4094129" cy="1325563"/>
          </a:xfrm>
        </p:spPr>
        <p:txBody>
          <a:bodyPr>
            <a:normAutofit/>
          </a:bodyPr>
          <a:lstStyle/>
          <a:p>
            <a:r>
              <a:rPr lang="ru-RU">
                <a:latin typeface="Arial"/>
                <a:cs typeface="Arial"/>
              </a:rPr>
              <a:t>Мочекаменная болезнь</a:t>
            </a:r>
            <a:endParaRPr lang="ru-RU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004647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4" descr="Изображение выглядит как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84C1EC67-0874-05E0-B827-462BD4A559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386" y="1448342"/>
            <a:ext cx="3583036" cy="3791572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51174580-BDCB-B2C6-D466-A7B6DD313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1221" y="1984443"/>
            <a:ext cx="4094129" cy="41925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1000" dirty="0">
                <a:latin typeface="Arial"/>
                <a:cs typeface="Arial"/>
              </a:rPr>
              <a:t>Одно из заболеваний органов мочевыделения — мочекаменная болезнь. Это заболевание, вызванное нарушением обмена веществ, и камни появляются в тех случаях, когда моча перенасыщена солями или в ней не хватает тех веществ, которые препятствуют образованию камней. Чаще всего камни состоят из солей кальция.</a:t>
            </a:r>
            <a:endParaRPr lang="ru-RU" sz="1000" dirty="0"/>
          </a:p>
          <a:p>
            <a:r>
              <a:rPr lang="ru-RU" sz="1000" dirty="0">
                <a:latin typeface="Arial"/>
                <a:cs typeface="Arial"/>
              </a:rPr>
              <a:t>Камни затрудняют отток мочи из почек, их острые края раздражают слизистые оболочки мочевыводящих путей, вызывая сильную боль.</a:t>
            </a:r>
            <a:endParaRPr lang="ru-RU" sz="1000" dirty="0"/>
          </a:p>
          <a:p>
            <a:r>
              <a:rPr lang="ru-RU" sz="1000" dirty="0">
                <a:latin typeface="Arial"/>
                <a:cs typeface="Arial"/>
              </a:rPr>
              <a:t>Камни сильно различаются по величине и могут быть как совсем маленькими (песок), так и очень большими, заполняющими всю почечную лоханку. Крупные камни приходится извлекать хирургическим путём или дробить ультразвуковыми волнами.</a:t>
            </a:r>
          </a:p>
          <a:p>
            <a:endParaRPr lang="ru-RU" sz="1000">
              <a:latin typeface="Arial"/>
              <a:cs typeface="Arial"/>
            </a:endParaRPr>
          </a:p>
          <a:p>
            <a:r>
              <a:rPr lang="ru-RU" sz="1000" dirty="0">
                <a:latin typeface="Arial"/>
                <a:cs typeface="Arial"/>
              </a:rPr>
              <a:t>Меры предупреждения мочекаменной болезни сводятся к уменьшению содержания в крови веществ, из которых образуются камни, с помощью лечебной диеты или путём применения лекарственных препаратов.</a:t>
            </a: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139658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39352" y="5486400"/>
            <a:ext cx="2004648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4" descr="Изображение выглядит как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E3DC388F-1E68-45D1-C0F2-5C1CFA3B8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789" y="2048772"/>
            <a:ext cx="3583036" cy="2587748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13" name="Arc 12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1537" y="650160"/>
            <a:ext cx="2240924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322E74-3608-60A3-64EE-79E395CAE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79493"/>
            <a:ext cx="3943350" cy="1325563"/>
          </a:xfrm>
        </p:spPr>
        <p:txBody>
          <a:bodyPr>
            <a:normAutofit/>
          </a:bodyPr>
          <a:lstStyle/>
          <a:p>
            <a:r>
              <a:rPr lang="ru-RU">
                <a:latin typeface="Arial"/>
                <a:cs typeface="Arial"/>
              </a:rPr>
              <a:t>Пиелонефрит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A102CB-AEA0-2A72-2B5F-100C443DA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84443"/>
            <a:ext cx="3943350" cy="419252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ru-RU" sz="1300">
                <a:latin typeface="Arial"/>
                <a:cs typeface="Arial"/>
              </a:rPr>
              <a:t>Если в почки проникают болезнетворные бактерии, они могут вызвать заболевание восполительное заболевание пиелонефрит.</a:t>
            </a:r>
            <a:endParaRPr lang="ru-RU" sz="1300"/>
          </a:p>
          <a:p>
            <a:r>
              <a:rPr lang="ru-RU" sz="1300">
                <a:latin typeface="Arial"/>
                <a:cs typeface="Arial"/>
              </a:rPr>
              <a:t>При воспалительном процессе в почках может разрушатся однослойный эпителий капсул нефронов и из крови в мочу начинают проникать крупные молекулы и клетки крови (так в моче появляются белки, эритроциты, лейкоциты — т.е. появляется кровь в моче).</a:t>
            </a:r>
            <a:endParaRPr lang="ru-RU" sz="1300"/>
          </a:p>
          <a:p>
            <a:r>
              <a:rPr lang="ru-RU" sz="1300">
                <a:latin typeface="Arial"/>
                <a:cs typeface="Arial"/>
              </a:rPr>
              <a:t>В то же время, при повреждении стенок почечных канальцев ухудшается обратное всасывание в кровь необходимых веществ, в частности солей (эти вещества выводятся с мочой, что вызывает их нехватку в организме).</a:t>
            </a:r>
            <a:endParaRPr lang="ru-RU" sz="1300"/>
          </a:p>
          <a:p>
            <a:pPr marL="0" indent="0">
              <a:buNone/>
            </a:pPr>
            <a:endParaRPr lang="ru-RU" sz="1300"/>
          </a:p>
        </p:txBody>
      </p:sp>
    </p:spTree>
    <p:extLst>
      <p:ext uri="{BB962C8B-B14F-4D97-AF65-F5344CB8AC3E}">
        <p14:creationId xmlns:p14="http://schemas.microsoft.com/office/powerpoint/2010/main" val="7455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53E60C6D-4E85-4E14-BCDF-BF15C241F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7ED5BD-08DC-208D-3435-6718885E8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3470" y="486184"/>
            <a:ext cx="4047928" cy="1325563"/>
          </a:xfrm>
        </p:spPr>
        <p:txBody>
          <a:bodyPr>
            <a:normAutofit/>
          </a:bodyPr>
          <a:lstStyle/>
          <a:p>
            <a:r>
              <a:rPr lang="ru-RU" sz="2800">
                <a:latin typeface="Arial"/>
                <a:cs typeface="Arial"/>
              </a:rPr>
              <a:t>Цистит</a:t>
            </a:r>
            <a:endParaRPr lang="ru-RU" sz="2800"/>
          </a:p>
          <a:p>
            <a:br>
              <a:rPr lang="en-US" sz="2800"/>
            </a:br>
            <a:endParaRPr lang="en-US" sz="2800"/>
          </a:p>
        </p:txBody>
      </p:sp>
      <p:pic>
        <p:nvPicPr>
          <p:cNvPr id="4" name="Рисунок 4" descr="Изображение выглядит как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43D7FD79-1B07-19A3-2C27-9A9DDA42F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764" y="1281969"/>
            <a:ext cx="3416775" cy="1366710"/>
          </a:xfrm>
          <a:custGeom>
            <a:avLst/>
            <a:gdLst/>
            <a:ahLst/>
            <a:cxnLst/>
            <a:rect l="l" t="t" r="r" b="b"/>
            <a:pathLst>
              <a:path w="4438338" h="2323972">
                <a:moveTo>
                  <a:pt x="69905" y="0"/>
                </a:moveTo>
                <a:lnTo>
                  <a:pt x="4368433" y="0"/>
                </a:lnTo>
                <a:cubicBezTo>
                  <a:pt x="4407040" y="0"/>
                  <a:pt x="4438338" y="31298"/>
                  <a:pt x="4438338" y="69905"/>
                </a:cubicBezTo>
                <a:lnTo>
                  <a:pt x="4438338" y="2254067"/>
                </a:lnTo>
                <a:cubicBezTo>
                  <a:pt x="4438338" y="2292674"/>
                  <a:pt x="4407040" y="2323972"/>
                  <a:pt x="4368433" y="2323972"/>
                </a:cubicBezTo>
                <a:lnTo>
                  <a:pt x="69905" y="2323972"/>
                </a:lnTo>
                <a:cubicBezTo>
                  <a:pt x="31298" y="2323972"/>
                  <a:pt x="0" y="2292674"/>
                  <a:pt x="0" y="2254067"/>
                </a:cubicBezTo>
                <a:lnTo>
                  <a:pt x="0" y="69905"/>
                </a:lnTo>
                <a:cubicBezTo>
                  <a:pt x="0" y="31298"/>
                  <a:pt x="31298" y="0"/>
                  <a:pt x="69905" y="0"/>
                </a:cubicBezTo>
                <a:close/>
              </a:path>
            </a:pathLst>
          </a:custGeom>
        </p:spPr>
      </p:pic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D42D292-4C48-479B-9E59-E29CD9871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004647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5" descr="Изображение выглядит как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E97C0E18-8334-B9F9-E20A-A17216D94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764" y="3611385"/>
            <a:ext cx="3416775" cy="2562581"/>
          </a:xfrm>
          <a:custGeom>
            <a:avLst/>
            <a:gdLst/>
            <a:ahLst/>
            <a:cxnLst/>
            <a:rect l="l" t="t" r="r" b="b"/>
            <a:pathLst>
              <a:path w="4555700" h="2733294">
                <a:moveTo>
                  <a:pt x="82217" y="0"/>
                </a:moveTo>
                <a:lnTo>
                  <a:pt x="4473483" y="0"/>
                </a:lnTo>
                <a:cubicBezTo>
                  <a:pt x="4518890" y="0"/>
                  <a:pt x="4555700" y="36810"/>
                  <a:pt x="4555700" y="82217"/>
                </a:cubicBezTo>
                <a:lnTo>
                  <a:pt x="4555700" y="2651077"/>
                </a:lnTo>
                <a:cubicBezTo>
                  <a:pt x="4555700" y="2696484"/>
                  <a:pt x="4518890" y="2733294"/>
                  <a:pt x="4473483" y="2733294"/>
                </a:cubicBezTo>
                <a:lnTo>
                  <a:pt x="82217" y="2733294"/>
                </a:lnTo>
                <a:cubicBezTo>
                  <a:pt x="36810" y="2733294"/>
                  <a:pt x="0" y="2696484"/>
                  <a:pt x="0" y="2651077"/>
                </a:cubicBezTo>
                <a:lnTo>
                  <a:pt x="0" y="82217"/>
                </a:lnTo>
                <a:cubicBezTo>
                  <a:pt x="0" y="36810"/>
                  <a:pt x="36810" y="0"/>
                  <a:pt x="82217" y="0"/>
                </a:cubicBezTo>
                <a:close/>
              </a:path>
            </a:pathLst>
          </a:cu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5EAF36CA-592C-5582-5B05-556663758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3470" y="1946684"/>
            <a:ext cx="4047928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ru-RU" sz="1300">
                <a:latin typeface="Arial"/>
                <a:cs typeface="Arial"/>
              </a:rPr>
              <a:t>Цистит — это воспаление мочевого пузыря. У здорового человека моча стерильна, но бактерии могут попадать в мочевой пузырь по мочеиспускательному каналу и вызывать инфекционный процесс. У женщин цистит возникает чаще, т.к. мочеиспускательный канал у них короче.</a:t>
            </a:r>
            <a:endParaRPr lang="ru-RU" sz="1300"/>
          </a:p>
          <a:p>
            <a:r>
              <a:rPr lang="ru-RU" sz="1300">
                <a:latin typeface="Arial"/>
                <a:cs typeface="Arial"/>
              </a:rPr>
              <a:t>В 70-80% случаев микробом, вызывающим цистит, становится кишечная палочка — условно-патогенная бактерия, постоянно имеющаяся в кишечнике. При несоблюдении правил гигиены половых органов кишечные палочки и проникают в мочевыводящие пути.</a:t>
            </a:r>
            <a:endParaRPr lang="ru-RU" sz="1300"/>
          </a:p>
          <a:p>
            <a:endParaRPr lang="ru-RU" sz="1300">
              <a:latin typeface="Arial"/>
              <a:cs typeface="Arial"/>
            </a:endParaRPr>
          </a:p>
          <a:p>
            <a:r>
              <a:rPr lang="ru-RU" sz="1300">
                <a:latin typeface="Arial"/>
                <a:cs typeface="Arial"/>
              </a:rPr>
              <a:t>Цистит, как и пиелонефрит, лечат антибиотиками.</a:t>
            </a:r>
          </a:p>
          <a:p>
            <a:br>
              <a:rPr lang="en-US" sz="1300"/>
            </a:br>
            <a:endParaRPr lang="en-US" sz="1300"/>
          </a:p>
          <a:p>
            <a:pPr marL="0" indent="0">
              <a:buNone/>
            </a:pPr>
            <a:endParaRPr lang="en-US" sz="1300"/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533DF362-939D-4EEE-8DC4-6B54607E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95198">
            <a:off x="1154762" y="162676"/>
            <a:ext cx="3062575" cy="4083433"/>
          </a:xfrm>
          <a:prstGeom prst="arc">
            <a:avLst>
              <a:gd name="adj1" fmla="val 17445962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7027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B161DF-E457-41D5-83AD-378B43003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9F8628-93B4-475A-0D44-8218ACC8E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3470" y="486184"/>
            <a:ext cx="4047928" cy="1325563"/>
          </a:xfrm>
        </p:spPr>
        <p:txBody>
          <a:bodyPr>
            <a:normAutofit/>
          </a:bodyPr>
          <a:lstStyle/>
          <a:p>
            <a:r>
              <a:rPr lang="ru-RU" sz="3700">
                <a:latin typeface="Arial"/>
                <a:cs typeface="Arial"/>
              </a:rPr>
              <a:t>Острая почечная недостаточность</a:t>
            </a:r>
            <a:endParaRPr lang="ru-RU" sz="3700"/>
          </a:p>
        </p:txBody>
      </p:sp>
      <p:pic>
        <p:nvPicPr>
          <p:cNvPr id="8" name="Рисунок 8" descr="Изображение выглядит как человек, в помещении, синий&#10;&#10;Автоматически созданное описание">
            <a:extLst>
              <a:ext uri="{FF2B5EF4-FFF2-40B4-BE49-F238E27FC236}">
                <a16:creationId xmlns:a16="http://schemas.microsoft.com/office/drawing/2014/main" id="{FA2C0F9A-0341-B7B2-0C04-B1BAB56BFE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72" b="-3"/>
          <a:stretch/>
        </p:blipFill>
        <p:spPr>
          <a:xfrm>
            <a:off x="482599" y="579155"/>
            <a:ext cx="3848098" cy="2642068"/>
          </a:xfrm>
          <a:custGeom>
            <a:avLst/>
            <a:gdLst/>
            <a:ahLst/>
            <a:cxnLst/>
            <a:rect l="l" t="t" r="r" b="b"/>
            <a:pathLst>
              <a:path w="4252881" h="4252881">
                <a:moveTo>
                  <a:pt x="95137" y="0"/>
                </a:moveTo>
                <a:lnTo>
                  <a:pt x="4157744" y="0"/>
                </a:lnTo>
                <a:cubicBezTo>
                  <a:pt x="4210287" y="0"/>
                  <a:pt x="4252881" y="42594"/>
                  <a:pt x="4252881" y="95137"/>
                </a:cubicBezTo>
                <a:lnTo>
                  <a:pt x="4252881" y="4157744"/>
                </a:lnTo>
                <a:cubicBezTo>
                  <a:pt x="4252881" y="4210287"/>
                  <a:pt x="4210287" y="4252881"/>
                  <a:pt x="4157744" y="4252881"/>
                </a:cubicBezTo>
                <a:lnTo>
                  <a:pt x="95137" y="4252881"/>
                </a:lnTo>
                <a:cubicBezTo>
                  <a:pt x="42594" y="4252881"/>
                  <a:pt x="0" y="4210287"/>
                  <a:pt x="0" y="4157744"/>
                </a:cubicBezTo>
                <a:lnTo>
                  <a:pt x="0" y="95137"/>
                </a:lnTo>
                <a:cubicBezTo>
                  <a:pt x="0" y="42594"/>
                  <a:pt x="42594" y="0"/>
                  <a:pt x="95137" y="0"/>
                </a:cubicBezTo>
                <a:close/>
              </a:path>
            </a:pathLst>
          </a:custGeom>
        </p:spPr>
      </p:pic>
      <p:pic>
        <p:nvPicPr>
          <p:cNvPr id="7" name="Рисунок 7" descr="Изображение выглядит как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6E0E4EF8-48D2-4391-3F55-3F598F5E5B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114" r="2" b="16959"/>
          <a:stretch/>
        </p:blipFill>
        <p:spPr>
          <a:xfrm>
            <a:off x="503974" y="3543301"/>
            <a:ext cx="3826723" cy="2642068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07D50C9-F568-423A-A839-B49874AAE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9624" y="4590068"/>
            <a:ext cx="468550" cy="624734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594D82-B5E8-E51B-6FDB-3E5B43A4B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3470" y="1946684"/>
            <a:ext cx="4047928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ru-RU" sz="800">
                <a:latin typeface="Arial"/>
                <a:cs typeface="Arial"/>
              </a:rPr>
              <a:t>Очень опасна для жизни человека острая почечная недостаточность — быстрое снижение способности почек очищать кровь от продуктов обмена. Причиной острой почечной недостаточности могут быть повреждение почек, нарушение их кровоснабжения, почечные камни, отравления и др.</a:t>
            </a:r>
            <a:endParaRPr lang="ru-RU" sz="800"/>
          </a:p>
          <a:p>
            <a:r>
              <a:rPr lang="ru-RU" sz="800">
                <a:latin typeface="Arial"/>
                <a:cs typeface="Arial"/>
              </a:rPr>
              <a:t>Трансплантация почки</a:t>
            </a:r>
            <a:endParaRPr lang="ru-RU" sz="800"/>
          </a:p>
          <a:p>
            <a:r>
              <a:rPr lang="ru-RU" sz="800">
                <a:latin typeface="Arial"/>
                <a:cs typeface="Arial"/>
              </a:rPr>
              <a:t>Если вылечить болезнь почек невозможно, то приходится прибегать к пересадке донорской почки. Донорских почек для пересадки недостаточно и пациенты дожидаются своей очереди, проводя не менее 3 раз в неделю очистку крови (гемодиализ). </a:t>
            </a:r>
            <a:endParaRPr lang="ru-RU" sz="800"/>
          </a:p>
          <a:p>
            <a:r>
              <a:rPr lang="ru-RU" sz="800">
                <a:latin typeface="Arial"/>
                <a:cs typeface="Arial"/>
              </a:rPr>
              <a:t>Гемодиализ — это метод очищение крови, во время которого удаляют из организма токсические вещества, нормализуют нарушения водного и электролитного балансов. Это осуществляют путем фильтрацию плазмы крови через полупроницаемую мембрану аппарата «искусственная почка».</a:t>
            </a:r>
            <a:endParaRPr lang="ru-RU" sz="800"/>
          </a:p>
          <a:p>
            <a:r>
              <a:rPr lang="ru-RU" sz="800">
                <a:latin typeface="Arial"/>
                <a:cs typeface="Arial"/>
              </a:rPr>
              <a:t>Донорская почка сохраняется в специальном растворе при пониженной температуре сутки и даже более. Однако, чем больше времени прошло до пересадки почки, тем хуже она будет выполнять свои функции после операции.</a:t>
            </a:r>
            <a:endParaRPr lang="ru-RU" sz="800"/>
          </a:p>
          <a:p>
            <a:r>
              <a:rPr lang="ru-RU" sz="800">
                <a:latin typeface="Arial"/>
                <a:cs typeface="Arial"/>
              </a:rPr>
              <a:t>Более 90% людей, которым пересадили почку, возвращаются к нормальной жизни в течение трёх месяцев после операции. Сейчас среди нас живут люди, которым чужая почка верно служит более двух десятков лет.</a:t>
            </a:r>
            <a:br>
              <a:rPr lang="en-US" sz="800"/>
            </a:br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714757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11F12B-98CE-2030-CC21-F4AE771CE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4168866" cy="1325563"/>
          </a:xfrm>
        </p:spPr>
        <p:txBody>
          <a:bodyPr>
            <a:normAutofit/>
          </a:bodyPr>
          <a:lstStyle/>
          <a:p>
            <a:r>
              <a:rPr lang="ru-RU" sz="2200">
                <a:latin typeface="Arial"/>
                <a:cs typeface="Arial"/>
              </a:rPr>
              <a:t>Предупреждение заболеваний органов мочевыделительной системы</a:t>
            </a:r>
            <a:endParaRPr lang="ru-RU" sz="220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6521" y="1"/>
            <a:ext cx="851299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5EB29A-4DF9-E66E-28A6-D70AF982A7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4168866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ru-RU" sz="900">
                <a:latin typeface="Arial"/>
                <a:cs typeface="Arial"/>
              </a:rPr>
              <a:t>Микроорганизмы, поражающие разные отделы мочевыделительной системы (почки, мочеточники, мочевой пузырь, мочеиспускательный канал), могут проникать через кровь, если в организме человека есть очаги инфекции, возникающие при заболеваниях горла, зубов и ротовой полости.</a:t>
            </a:r>
            <a:endParaRPr lang="ru-RU" sz="900"/>
          </a:p>
          <a:p>
            <a:r>
              <a:rPr lang="ru-RU" sz="900">
                <a:latin typeface="Arial"/>
                <a:cs typeface="Arial"/>
              </a:rPr>
              <a:t>Часто причиной заболеваний почек и мочевыводящих путей могут быть так называемые восходящие инфекции (при несоблюдении личной гигиены болезнетворные микробы проникают через мочеиспускательный канал в мочевой пузырь и распространяются на другие участки мочевыделительной системы, вызывая их воспаление).</a:t>
            </a:r>
            <a:endParaRPr lang="ru-RU" sz="900"/>
          </a:p>
          <a:p>
            <a:r>
              <a:rPr lang="ru-RU" sz="900">
                <a:latin typeface="Arial"/>
                <a:cs typeface="Arial"/>
              </a:rPr>
              <a:t>Также воспалительным процессам и распространению микробов способствует общее переохлаждение организма, простуды.</a:t>
            </a:r>
            <a:endParaRPr lang="ru-RU" sz="900"/>
          </a:p>
          <a:p>
            <a:endParaRPr lang="ru-RU" sz="900"/>
          </a:p>
          <a:p>
            <a:r>
              <a:rPr lang="ru-RU" sz="900">
                <a:latin typeface="Arial"/>
                <a:cs typeface="Arial"/>
              </a:rPr>
              <a:t>Почки, особенно у детей, чувствительны к различным ядовитым веществам (в том числе лекарственные препараты, применяемые в больших дозах (сульфаниламиды, антибиотики)). Эти вещества поступающие в кровь выводятся через почки, вызывая нарушения их работы.</a:t>
            </a:r>
            <a:endParaRPr lang="ru-RU" sz="900"/>
          </a:p>
          <a:p>
            <a:endParaRPr lang="ru-RU" sz="900"/>
          </a:p>
          <a:p>
            <a:r>
              <a:rPr lang="ru-RU" sz="900">
                <a:latin typeface="Arial"/>
                <a:cs typeface="Arial"/>
              </a:rPr>
              <a:t>Предупреждение почечных заболеваний требует соблюдения гигиенических правил: правильного питания, своевременного лечения зубов и заболеваний горла, закаливания, осторожного обращения с лекарствами, ядами, соблюдения личной гигиены.</a:t>
            </a:r>
            <a:endParaRPr lang="ru-RU" sz="900"/>
          </a:p>
          <a:p>
            <a:br>
              <a:rPr lang="en-US" sz="900"/>
            </a:br>
            <a:endParaRPr lang="en-US" sz="9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5982" y="2624479"/>
            <a:ext cx="609320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85863" y="1516981"/>
            <a:ext cx="2387600" cy="17907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5982" y="0"/>
            <a:ext cx="1736438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79347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54162" y="4112081"/>
            <a:ext cx="889838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4565205" y="4145122"/>
            <a:ext cx="3062574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5982" y="4962670"/>
            <a:ext cx="1982514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3159053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Стандартная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Festival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ShapesVTI</vt:lpstr>
      <vt:lpstr>Заболевания выделительной системы</vt:lpstr>
      <vt:lpstr>Мочекаменная болезнь</vt:lpstr>
      <vt:lpstr>Пиелонефрит</vt:lpstr>
      <vt:lpstr>Цистит  </vt:lpstr>
      <vt:lpstr>Острая почечная недостаточность</vt:lpstr>
      <vt:lpstr>Предупреждение заболеваний органов мочевыделительной системы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/>
  <cp:revision>42</cp:revision>
  <dcterms:created xsi:type="dcterms:W3CDTF">2023-06-01T03:49:40Z</dcterms:created>
  <dcterms:modified xsi:type="dcterms:W3CDTF">2023-06-01T03:55:06Z</dcterms:modified>
</cp:coreProperties>
</file>