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35EFB-3B31-55A1-9B36-2489DE8E0321}" v="85" dt="2023-06-01T05:04:15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92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>
            <a:extLst>
              <a:ext uri="{FF2B5EF4-FFF2-40B4-BE49-F238E27FC236}">
                <a16:creationId xmlns:a16="http://schemas.microsoft.com/office/drawing/2014/main" id="{6CF09560-03C4-BB07-6758-21B2EC0B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CEB5CD-7823-5B7F-9FDD-6D162B4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B42F6-9A31-A39D-B021-57D533F1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0BAC00-F0AB-90CD-6781-5F34CE48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BD1CD-AB02-4F5F-ABB2-6A908EFD4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66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2ABB3B-DC64-FAD2-5F02-C942744DFD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A99820-F4BD-78DB-F05F-67D1E8B8D9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2F0D4D-50CA-3AA2-02CE-2A2EF71B0F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60A074E-6FF1-4CFB-A2AA-56D602C21D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07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3A80-2717-3492-2904-A42ADB7C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B168-C892-BDAD-AAE0-C7410CD1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E42A-39F2-5777-A883-2AD754E2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58030-85C7-4F58-8FA7-6AD981C5D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737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2F2A7F-03A5-8CB4-0BAD-C14BA94E71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E7C8E0-52FB-5CC2-C2DB-5A2F9CE262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4DA3E3-10D3-2781-3C0B-F197512427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246A4AC-20DF-4B98-9551-5C002E7C65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66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7FA62-6843-09FB-9CB1-665C0CEFF7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7AF3BA-0687-415C-95F5-B9AA1E4A6E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A97073-DD79-BC82-16A1-D908FA50DF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3D1FC87-C861-4CDE-93E8-A197EE0C8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74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24AC53-DCB3-9D13-1F70-8736936A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E89344-8182-6CDC-78F4-E8B6F17C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3E73F0-EE47-64B5-79A8-2B5E395A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DC97-37F5-4AFA-AEE7-BFAF348F94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442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0F90F9-5D7F-173F-8B29-1154540B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30D909-9AA7-4F3D-82E4-C34DF27F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CAC86D-3457-C88D-D6D7-C6F684D2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7802C-0B21-43C1-83C4-3717A2A5A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15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D9C8B5-5744-E5E9-77F8-AA2354F9D2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4A070-833E-D951-70B9-81AA3BB530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6BF2-7653-80CC-B21D-903467A74F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E54AEA-AF9C-4032-8447-BA3CAC7DF9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6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>
            <a:extLst>
              <a:ext uri="{FF2B5EF4-FFF2-40B4-BE49-F238E27FC236}">
                <a16:creationId xmlns:a16="http://schemas.microsoft.com/office/drawing/2014/main" id="{E3F84C9A-8861-FECC-8225-F438DDC43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008219D-8053-DA9C-97EF-D0F82820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AF16D6-C47F-5D05-2E3C-0EB6EF42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458F342-01D4-9111-788E-5D194035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D885B-F2CB-47F1-B293-D0F7B51D0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97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B29A6-0773-F84F-5F54-C0DC72A5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F1A7-A219-8177-C29D-62DF47E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672A-2C1B-22CC-2DF2-C93D4ABF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C28E3-BF38-4B3C-940A-C86E43045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53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307EA-BB2D-3263-07C7-CB48E839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F1600-58C2-96AF-B964-8C13B0EC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8E34-F3D6-C84B-F163-9E43BD09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D09D-8C58-4E10-AD29-5F179DA5E0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8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8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4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AD8F3C3C-5268-DC39-1637-2DE001AC03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BEE50-BCD3-9BF7-8A30-1657570E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7C067-EF09-EF5E-7CC9-6DA23592C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88D1-93D3-73B5-E301-EBB74A77B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328CF-73E9-8A58-235C-23464FF60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25AEC-2B1B-33D3-A3C4-56FB5590A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D96E10F7-B9EF-4B27-BE13-0329218E2A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22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23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8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6981" y="1080000"/>
            <a:ext cx="4730400" cy="218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i="1" cap="all">
                <a:latin typeface="Arial Narrow"/>
              </a:rPr>
              <a:t>ПОЛОВАЯ СИСТЕМА ЧЕЛОВЕКА</a:t>
            </a:r>
            <a:endParaRPr lang="ru-RU">
              <a:latin typeface="Arial Narrow"/>
            </a:endParaRPr>
          </a:p>
          <a:p>
            <a:pPr>
              <a:lnSpc>
                <a:spcPct val="90000"/>
              </a:lnSpc>
            </a:pPr>
            <a:endParaRPr lang="ru-RU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981" y="4068000"/>
            <a:ext cx="4730400" cy="17105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ru-RU" sz="1100" b="1">
                <a:latin typeface="Arial"/>
                <a:cs typeface="Arial"/>
              </a:rPr>
              <a:t>Оплодотворение — процесс, в результате которого сперматозоид сближается с яйцеклеткой и их ядра (в каждом из которых находится по 23 хромосомы), сливаются в единое целое — зиготу — клетку, ядро которой содержит 46 хромосом (по 23 от матери и отца) и которая многократно делясь, даёт начало новому организму.</a:t>
            </a:r>
            <a:endParaRPr lang="ru-RU" sz="1100">
              <a:latin typeface="Arial"/>
              <a:cs typeface="Arial"/>
            </a:endParaRPr>
          </a:p>
          <a:p>
            <a:pPr>
              <a:lnSpc>
                <a:spcPct val="115000"/>
              </a:lnSpc>
            </a:pPr>
            <a:endParaRPr lang="ru-RU" sz="1100">
              <a:cs typeface="Calibri"/>
            </a:endParaRPr>
          </a:p>
        </p:txBody>
      </p:sp>
      <p:pic>
        <p:nvPicPr>
          <p:cNvPr id="115" name="Picture 3">
            <a:extLst>
              <a:ext uri="{FF2B5EF4-FFF2-40B4-BE49-F238E27FC236}">
                <a16:creationId xmlns:a16="http://schemas.microsoft.com/office/drawing/2014/main" id="{362798FD-7792-06F0-508E-01BF261F7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5" r="51465" b="-2"/>
          <a:stretch/>
        </p:blipFill>
        <p:spPr>
          <a:xfrm>
            <a:off x="20" y="10"/>
            <a:ext cx="2897961" cy="6857989"/>
          </a:xfrm>
          <a:prstGeom prst="rect">
            <a:avLst/>
          </a:prstGeom>
        </p:spPr>
      </p:pic>
      <p:cxnSp>
        <p:nvCxnSpPr>
          <p:cNvPr id="116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9681" y="369087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DA602-3042-BCEE-68EE-B7D2D918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99" y="395288"/>
            <a:ext cx="4738498" cy="1120439"/>
          </a:xfrm>
        </p:spPr>
        <p:txBody>
          <a:bodyPr wrap="square" anchor="b">
            <a:normAutofit/>
          </a:bodyPr>
          <a:lstStyle/>
          <a:p>
            <a:pPr algn="ctr"/>
            <a:endParaRPr lang="ru-RU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16C132CB-661F-4A80-B2A5-D78FF18C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09248" y="19645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53107-DA38-C4C8-D1B2-F84369E3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98" y="2413468"/>
            <a:ext cx="4738500" cy="3365032"/>
          </a:xfrm>
        </p:spPr>
        <p:txBody>
          <a:bodyPr vert="horz" lIns="91440" tIns="45720" rIns="91440" bIns="45720" rtlCol="0">
            <a:normAutofit/>
          </a:bodyPr>
          <a:lstStyle/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Главный орган мужской половой системы – СЕМЕННИКИ – это железы, в которых вырабатываются СПЕРМАТОЗОИДЫ. 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В 1 секунду у взрослого мужчины вырабатывается примерно 1500 сперматозоидов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Times New Roman"/>
                <a:cs typeface="Times New Roman"/>
              </a:rPr>
              <a:t>Семенники располагаются в специальном кожаном мешке –</a:t>
            </a:r>
            <a:r>
              <a:rPr lang="ru-RU" sz="1100" b="1">
                <a:latin typeface="Times New Roman"/>
                <a:cs typeface="Times New Roman"/>
              </a:rPr>
              <a:t> МОШОНКЕ</a:t>
            </a:r>
            <a:r>
              <a:rPr lang="ru-RU" sz="1100">
                <a:latin typeface="Times New Roman"/>
                <a:cs typeface="Times New Roman"/>
              </a:rPr>
              <a:t>, которая располагается снаружи тела. Это обусловлено тем, что нормальная температура созревания сперматозоидов равна 35 градусам, а как известно, температура тела человека равна 36,6 градусов. </a:t>
            </a:r>
            <a:endParaRPr lang="en-US" sz="11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Times New Roman"/>
                <a:cs typeface="Times New Roman"/>
              </a:rPr>
              <a:t>Протоки половых желез впадают в мочеиспускательный канал.</a:t>
            </a:r>
            <a:endParaRPr lang="en-US" sz="11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endParaRPr lang="ru-RU" sz="11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endParaRPr lang="ru-RU" sz="1100">
              <a:latin typeface="Arial Narrow"/>
            </a:endParaRPr>
          </a:p>
          <a:p>
            <a:pPr marL="359410" indent="-359410">
              <a:lnSpc>
                <a:spcPct val="140000"/>
              </a:lnSpc>
            </a:pPr>
            <a:endParaRPr lang="ru-RU" sz="110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725AE71-1165-E70A-6C56-DE537618D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2" r="19626"/>
          <a:stretch/>
        </p:blipFill>
        <p:spPr>
          <a:xfrm>
            <a:off x="6240758" y="10"/>
            <a:ext cx="29032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93773F-8E9F-4F3E-A7D2-0EBECA70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0BB5F4E-4425-774E-9E2D-C07A7FCB8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7568"/>
          <a:stretch/>
        </p:blipFill>
        <p:spPr>
          <a:xfrm>
            <a:off x="404550" y="540000"/>
            <a:ext cx="8334900" cy="577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47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CBC2E-C2D4-F5CB-0F2B-4A36A77E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536575"/>
            <a:ext cx="2919413" cy="1453003"/>
          </a:xfrm>
        </p:spPr>
        <p:txBody>
          <a:bodyPr wrap="square" anchor="b">
            <a:normAutofit/>
          </a:bodyPr>
          <a:lstStyle/>
          <a:p>
            <a:pPr algn="ctr"/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A23555-9837-466D-9123-97B89F6C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62018" y="242814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ECA3F-C9BA-BB45-EF35-31F5AB85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0" y="2877018"/>
            <a:ext cx="2227500" cy="2901482"/>
          </a:xfrm>
        </p:spPr>
        <p:txBody>
          <a:bodyPr vert="horz" lIns="91440" tIns="45720" rIns="91440" bIns="45720" rtlCol="0">
            <a:normAutofit/>
          </a:bodyPr>
          <a:lstStyle/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Созревание яйцеклетки в отличии от сперматозоида происходит циклично. Каждые 28 дней под действием гормонов гипофиза происходит созревание яйцеклеток.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1 цикл – 1 яйцеклетка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endParaRPr lang="ru-RU" sz="1100">
              <a:latin typeface="Arial Narrow"/>
            </a:endParaRPr>
          </a:p>
          <a:p>
            <a:pPr marL="359410" indent="-359410">
              <a:lnSpc>
                <a:spcPct val="140000"/>
              </a:lnSpc>
            </a:pPr>
            <a:endParaRPr lang="ru-RU" sz="110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1BC80A3-D136-2883-56BE-E9E154845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3" r="7894"/>
          <a:stretch/>
        </p:blipFill>
        <p:spPr>
          <a:xfrm>
            <a:off x="3734990" y="10"/>
            <a:ext cx="540901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3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7B001-C3DB-3A99-AABF-40FF0091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99" y="395288"/>
            <a:ext cx="4738498" cy="1120439"/>
          </a:xfrm>
        </p:spPr>
        <p:txBody>
          <a:bodyPr wrap="square" anchor="b">
            <a:normAutofit/>
          </a:bodyPr>
          <a:lstStyle/>
          <a:p>
            <a:pPr algn="ctr"/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C132CB-661F-4A80-B2A5-D78FF18C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09248" y="19645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53C70-C0B2-B80E-CE1F-775A48D9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98" y="2413468"/>
            <a:ext cx="4738500" cy="3365032"/>
          </a:xfrm>
        </p:spPr>
        <p:txBody>
          <a:bodyPr vert="horz" lIns="91440" tIns="45720" rIns="91440" bIns="45720" rtlCol="0">
            <a:normAutofit/>
          </a:bodyPr>
          <a:lstStyle/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Times New Roman"/>
                <a:cs typeface="Times New Roman"/>
              </a:rPr>
              <a:t>Период полового созревания очень восприимчив к действию негативных факторов. </a:t>
            </a:r>
            <a:endParaRPr lang="en-US" sz="14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Times New Roman"/>
                <a:cs typeface="Times New Roman"/>
              </a:rPr>
              <a:t>Поэтому необходимо вести здоровый образ жизни и правильно питаться.</a:t>
            </a:r>
            <a:endParaRPr lang="en-US" sz="14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Times New Roman"/>
                <a:cs typeface="Times New Roman"/>
              </a:rPr>
              <a:t> Никотин и алкоголь влияет на качество и количество половых клеток. </a:t>
            </a:r>
            <a:endParaRPr lang="en-US" sz="14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Times New Roman"/>
                <a:cs typeface="Times New Roman"/>
              </a:rPr>
              <a:t>Через 15 минут после выкуренной сигареты количество сперматозоидов уменьшается в 15-20 раз.</a:t>
            </a:r>
            <a:endParaRPr lang="en-US" sz="14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</a:pPr>
            <a:endParaRPr lang="ru-RU" sz="1400"/>
          </a:p>
        </p:txBody>
      </p:sp>
      <p:pic>
        <p:nvPicPr>
          <p:cNvPr id="5" name="Picture 4" descr="Ряд образцов для медицинских испытаний">
            <a:extLst>
              <a:ext uri="{FF2B5EF4-FFF2-40B4-BE49-F238E27FC236}">
                <a16:creationId xmlns:a16="http://schemas.microsoft.com/office/drawing/2014/main" id="{46C63C20-4EDE-F262-FDE5-801C16E4B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13" r="11338" b="4"/>
          <a:stretch/>
        </p:blipFill>
        <p:spPr>
          <a:xfrm>
            <a:off x="6240758" y="10"/>
            <a:ext cx="29032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C8061FD0-2C70-6A0E-5EE8-E1779BD2F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Беременность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AFFF1001-EFB7-0878-99EA-FCD846F86E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endParaRPr lang="ru-RU"/>
          </a:p>
        </p:txBody>
      </p:sp>
      <p:pic>
        <p:nvPicPr>
          <p:cNvPr id="43012" name="Picture 5" descr="https://assets.babycenter.com/ims/2015/07/pregnancy-week-40-mom_wide.jpg">
            <a:extLst>
              <a:ext uri="{FF2B5EF4-FFF2-40B4-BE49-F238E27FC236}">
                <a16:creationId xmlns:a16="http://schemas.microsoft.com/office/drawing/2014/main" id="{A0DAC571-6673-0D68-DF22-08133349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0360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1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AC68B-30DE-6CAA-8530-30910D49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0" y="536575"/>
            <a:ext cx="3059100" cy="1453003"/>
          </a:xfrm>
        </p:spPr>
        <p:txBody>
          <a:bodyPr wrap="square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000" b="1">
                <a:latin typeface="Times New Roman"/>
                <a:cs typeface="Times New Roman"/>
              </a:rPr>
              <a:t>Основная задача половой системы?</a:t>
            </a:r>
            <a:endParaRPr lang="en-US" sz="1000"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000">
                <a:latin typeface="Times New Roman"/>
                <a:cs typeface="Times New Roman"/>
              </a:rPr>
              <a:t>В половых системах выделяют</a:t>
            </a:r>
            <a:r>
              <a:rPr lang="ru-RU" sz="1000" b="1">
                <a:latin typeface="Times New Roman"/>
                <a:cs typeface="Times New Roman"/>
              </a:rPr>
              <a:t> внутренние </a:t>
            </a:r>
            <a:r>
              <a:rPr lang="ru-RU" sz="1000">
                <a:latin typeface="Times New Roman"/>
                <a:cs typeface="Times New Roman"/>
              </a:rPr>
              <a:t>и </a:t>
            </a:r>
            <a:r>
              <a:rPr lang="ru-RU" sz="1000" b="1">
                <a:latin typeface="Times New Roman"/>
                <a:cs typeface="Times New Roman"/>
              </a:rPr>
              <a:t>наружные</a:t>
            </a:r>
            <a:r>
              <a:rPr lang="ru-RU" sz="1000">
                <a:latin typeface="Times New Roman"/>
                <a:cs typeface="Times New Roman"/>
              </a:rPr>
              <a:t> органы.</a:t>
            </a:r>
            <a:endParaRPr lang="en-US" sz="1000"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1000"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</a:pPr>
            <a:endParaRPr lang="ru-RU" sz="1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9550" y="242814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C47747-1944-1AA9-03D3-A843E93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0" y="2877018"/>
            <a:ext cx="3059100" cy="290148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A6F56-5B66-4656-B01E-938834D6A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8F74491-4A22-F7E3-2C7C-EBC45CC2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345" y="2607379"/>
            <a:ext cx="3749914" cy="16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3EC4-73B7-3736-3108-8D21C875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740" y="395288"/>
            <a:ext cx="4738498" cy="1120439"/>
          </a:xfrm>
        </p:spPr>
        <p:txBody>
          <a:bodyPr wrap="square" anchor="b">
            <a:normAutofit/>
          </a:bodyPr>
          <a:lstStyle/>
          <a:p>
            <a:pPr algn="ctr"/>
            <a:endParaRPr lang="ru-RU"/>
          </a:p>
        </p:txBody>
      </p:sp>
      <p:pic>
        <p:nvPicPr>
          <p:cNvPr id="5" name="Picture 4" descr="Орангутан пересечение с подлокотниками">
            <a:extLst>
              <a:ext uri="{FF2B5EF4-FFF2-40B4-BE49-F238E27FC236}">
                <a16:creationId xmlns:a16="http://schemas.microsoft.com/office/drawing/2014/main" id="{46349563-DE7E-1497-6191-DECF731D3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3" r="35378" b="-2"/>
          <a:stretch/>
        </p:blipFill>
        <p:spPr>
          <a:xfrm>
            <a:off x="20" y="10"/>
            <a:ext cx="2897961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8489" y="19645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DCF11-595D-D68E-EB48-D2F7E14A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739" y="2413468"/>
            <a:ext cx="4738500" cy="3365032"/>
          </a:xfrm>
        </p:spPr>
        <p:txBody>
          <a:bodyPr vert="horz" lIns="91440" tIns="45720" rIns="91440" bIns="45720" rtlCol="0">
            <a:normAutofit/>
          </a:bodyPr>
          <a:lstStyle/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Times New Roman"/>
                <a:cs typeface="Times New Roman"/>
              </a:rPr>
              <a:t>Человек, как и все живые организмы способен к </a:t>
            </a:r>
            <a:r>
              <a:rPr lang="ru-RU" sz="1400" b="1">
                <a:latin typeface="Times New Roman"/>
                <a:cs typeface="Times New Roman"/>
              </a:rPr>
              <a:t>САМОВОСПРОИЗВЕДЕНИЮ</a:t>
            </a:r>
            <a:r>
              <a:rPr lang="ru-RU" sz="1400">
                <a:latin typeface="Times New Roman"/>
                <a:cs typeface="Times New Roman"/>
              </a:rPr>
              <a:t> – продолжение своего рода. Жизнь каждого организма начинается с </a:t>
            </a:r>
            <a:r>
              <a:rPr lang="ru-RU" sz="1400" b="1">
                <a:latin typeface="Times New Roman"/>
                <a:cs typeface="Times New Roman"/>
              </a:rPr>
              <a:t>ЗИГОТЫ.</a:t>
            </a:r>
            <a:endParaRPr lang="en-US" sz="14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endParaRPr lang="ru-RU" sz="14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Arial Narrow"/>
              </a:rPr>
              <a:t>Зигота образована в результате слияния двух половых клеток – </a:t>
            </a:r>
            <a:r>
              <a:rPr lang="ru-RU" sz="1400" b="1">
                <a:latin typeface="Arial Narrow"/>
              </a:rPr>
              <a:t>ГАМЕТ</a:t>
            </a:r>
            <a:r>
              <a:rPr lang="ru-RU" sz="1400">
                <a:latin typeface="Arial Narrow"/>
              </a:rPr>
              <a:t>.</a:t>
            </a:r>
            <a:endParaRPr lang="en-US" sz="14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Arial Narrow"/>
              </a:rPr>
              <a:t>Женские гаметы – </a:t>
            </a:r>
            <a:r>
              <a:rPr lang="ru-RU" sz="1400" b="1">
                <a:latin typeface="Arial Narrow"/>
              </a:rPr>
              <a:t>ЯЙЦЕКЛЕТКИ</a:t>
            </a:r>
            <a:endParaRPr lang="en-US" sz="14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400">
                <a:latin typeface="Arial Narrow"/>
              </a:rPr>
              <a:t>Мужские гаметы -  </a:t>
            </a:r>
            <a:r>
              <a:rPr lang="ru-RU" sz="1400" b="1">
                <a:latin typeface="Arial Narrow"/>
              </a:rPr>
              <a:t>СПЕРМАТОЗОИДЫ</a:t>
            </a:r>
            <a:endParaRPr lang="en-US" sz="1400">
              <a:latin typeface="Arial Narrow"/>
            </a:endParaRPr>
          </a:p>
          <a:p>
            <a:pPr marL="359410" indent="-359410">
              <a:lnSpc>
                <a:spcPct val="140000"/>
              </a:lnSpc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17488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0F3C2-CCF8-E309-AC25-0E7242DD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536575"/>
            <a:ext cx="2919413" cy="1453003"/>
          </a:xfrm>
        </p:spPr>
        <p:txBody>
          <a:bodyPr wrap="square" anchor="b">
            <a:normAutofit/>
          </a:bodyPr>
          <a:lstStyle/>
          <a:p>
            <a:pPr algn="ctr"/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A23555-9837-466D-9123-97B89F6C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62018" y="242814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0CABB-A5B1-B479-FA44-9FB77F65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0" y="2877018"/>
            <a:ext cx="2227500" cy="2901482"/>
          </a:xfrm>
        </p:spPr>
        <p:txBody>
          <a:bodyPr vert="horz" lIns="91440" tIns="45720" rIns="91440" bIns="45720" rtlCol="0">
            <a:normAutofit/>
          </a:bodyPr>
          <a:lstStyle/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600">
                <a:latin typeface="Times New Roman"/>
                <a:cs typeface="Times New Roman"/>
              </a:rPr>
              <a:t>Далее зигота превращается в </a:t>
            </a:r>
            <a:r>
              <a:rPr lang="ru-RU" sz="1600" b="1">
                <a:latin typeface="Times New Roman"/>
                <a:cs typeface="Times New Roman"/>
              </a:rPr>
              <a:t>ЭМБРИОН</a:t>
            </a:r>
            <a:r>
              <a:rPr lang="ru-RU" sz="1600">
                <a:latin typeface="Times New Roman"/>
                <a:cs typeface="Times New Roman"/>
              </a:rPr>
              <a:t>, который в процессе внутриутробного развития превращается в организм.</a:t>
            </a:r>
            <a:endParaRPr lang="en-US" sz="1600">
              <a:latin typeface="Times New Roman"/>
              <a:cs typeface="Times New Roman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endParaRPr lang="ru-RU" sz="1600">
              <a:latin typeface="Arial Narrow"/>
            </a:endParaRPr>
          </a:p>
          <a:p>
            <a:pPr marL="359410" indent="-359410">
              <a:lnSpc>
                <a:spcPct val="140000"/>
              </a:lnSpc>
            </a:pPr>
            <a:endParaRPr lang="ru-RU" sz="1600"/>
          </a:p>
        </p:txBody>
      </p:sp>
      <p:pic>
        <p:nvPicPr>
          <p:cNvPr id="4" name="Рисунок 4" descr="Изображение выглядит как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71141F6B-A3F6-110D-CC5F-94140ABED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2" r="33768" b="-1"/>
          <a:stretch/>
        </p:blipFill>
        <p:spPr>
          <a:xfrm>
            <a:off x="3734990" y="10"/>
            <a:ext cx="540901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93773F-8E9F-4F3E-A7D2-0EBECA70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62B1B09-55D3-7577-1572-73D952B93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7568"/>
          <a:stretch/>
        </p:blipFill>
        <p:spPr>
          <a:xfrm>
            <a:off x="404550" y="540000"/>
            <a:ext cx="8334900" cy="577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734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E05F6-7001-95B4-01DB-AF1619FC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079500"/>
            <a:ext cx="2928563" cy="4689475"/>
          </a:xfrm>
        </p:spPr>
        <p:txBody>
          <a:bodyPr anchor="ctr">
            <a:normAutofit/>
          </a:bodyPr>
          <a:lstStyle/>
          <a:p>
            <a:pPr marL="285750" indent="-28575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ru-RU" sz="2600" b="1">
                <a:latin typeface="Arial Narrow"/>
              </a:rPr>
              <a:t>Половые клетки отличаются от остальных клеток организма человека. В половых клетках содержится ПОЛОВИННЫЙ (ГАПЛОИДНЫЙ) набор хромосом</a:t>
            </a:r>
            <a:endParaRPr lang="en-US" sz="2600">
              <a:latin typeface="Arial Narrow"/>
            </a:endParaRPr>
          </a:p>
          <a:p>
            <a:pPr marL="285750" indent="-28575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ru-RU" sz="2600">
              <a:latin typeface="Arial Narrow"/>
            </a:endParaRPr>
          </a:p>
          <a:p>
            <a:pPr algn="ctr">
              <a:lnSpc>
                <a:spcPct val="90000"/>
              </a:lnSpc>
            </a:pPr>
            <a:endParaRPr lang="ru-RU" sz="2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302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7283F11-37E6-65F8-D1DE-0AE7452502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91099" y="1851618"/>
          <a:ext cx="3747156" cy="314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391">
                  <a:extLst>
                    <a:ext uri="{9D8B030D-6E8A-4147-A177-3AD203B41FA5}">
                      <a16:colId xmlns:a16="http://schemas.microsoft.com/office/drawing/2014/main" val="1330274022"/>
                    </a:ext>
                  </a:extLst>
                </a:gridCol>
                <a:gridCol w="797765">
                  <a:extLst>
                    <a:ext uri="{9D8B030D-6E8A-4147-A177-3AD203B41FA5}">
                      <a16:colId xmlns:a16="http://schemas.microsoft.com/office/drawing/2014/main" val="4020453318"/>
                    </a:ext>
                  </a:extLst>
                </a:gridCol>
              </a:tblGrid>
              <a:tr h="994812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ru-RU" sz="2700" u="none" strike="noStrike">
                          <a:effectLst/>
                        </a:rPr>
                        <a:t>количество хромосом</a:t>
                      </a:r>
                      <a:r>
                        <a:rPr lang="ru-RU" sz="2700">
                          <a:effectLst/>
                        </a:rPr>
                        <a:t>​</a:t>
                      </a:r>
                      <a:endParaRPr lang="ru-RU" sz="2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3910" marR="113910" marT="56955" marB="56955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672388"/>
                  </a:ext>
                </a:extLst>
              </a:tr>
              <a:tr h="57714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700" u="none" strike="noStrike">
                          <a:effectLst/>
                        </a:rPr>
                        <a:t>сперматозоиды</a:t>
                      </a:r>
                      <a:r>
                        <a:rPr lang="ru-RU" sz="2700">
                          <a:effectLst/>
                        </a:rPr>
                        <a:t>​</a:t>
                      </a:r>
                      <a:endParaRPr lang="ru-RU" sz="2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3910" marR="113910" marT="56955" marB="56955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700" u="none" strike="noStrike">
                          <a:effectLst/>
                        </a:rPr>
                        <a:t>23</a:t>
                      </a:r>
                      <a:r>
                        <a:rPr lang="ru-RU" sz="2700">
                          <a:effectLst/>
                        </a:rPr>
                        <a:t>​</a:t>
                      </a:r>
                      <a:endParaRPr lang="ru-RU" sz="2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3910" marR="113910" marT="56955" marB="56955" anchor="b"/>
                </a:tc>
                <a:extLst>
                  <a:ext uri="{0D108BD9-81ED-4DB2-BD59-A6C34878D82A}">
                    <a16:rowId xmlns:a16="http://schemas.microsoft.com/office/drawing/2014/main" val="3839833880"/>
                  </a:ext>
                </a:extLst>
              </a:tr>
              <a:tr h="57714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700" u="none" strike="noStrike">
                          <a:effectLst/>
                        </a:rPr>
                        <a:t>яйцеклетки</a:t>
                      </a:r>
                      <a:r>
                        <a:rPr lang="ru-RU" sz="2700">
                          <a:effectLst/>
                        </a:rPr>
                        <a:t>​</a:t>
                      </a:r>
                      <a:endParaRPr lang="ru-RU" sz="2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3910" marR="113910" marT="56955" marB="56955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700" u="none" strike="noStrike">
                          <a:effectLst/>
                        </a:rPr>
                        <a:t>23</a:t>
                      </a:r>
                      <a:r>
                        <a:rPr lang="ru-RU" sz="2700">
                          <a:effectLst/>
                        </a:rPr>
                        <a:t>​</a:t>
                      </a:r>
                      <a:endParaRPr lang="ru-RU" sz="2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3910" marR="113910" marT="56955" marB="56955" anchor="b"/>
                </a:tc>
                <a:extLst>
                  <a:ext uri="{0D108BD9-81ED-4DB2-BD59-A6C34878D82A}">
                    <a16:rowId xmlns:a16="http://schemas.microsoft.com/office/drawing/2014/main" val="3154273761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700" u="none" strike="noStrike">
                          <a:effectLst/>
                        </a:rPr>
                        <a:t>остальные клетки</a:t>
                      </a:r>
                      <a:r>
                        <a:rPr lang="ru-RU" sz="2700">
                          <a:effectLst/>
                        </a:rPr>
                        <a:t>​</a:t>
                      </a:r>
                      <a:endParaRPr lang="ru-RU" sz="2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3910" marR="113910" marT="56955" marB="56955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700" u="none" strike="noStrike">
                          <a:effectLst/>
                        </a:rPr>
                        <a:t>46</a:t>
                      </a:r>
                      <a:r>
                        <a:rPr lang="ru-RU" sz="2700">
                          <a:effectLst/>
                        </a:rPr>
                        <a:t>​</a:t>
                      </a:r>
                      <a:endParaRPr lang="ru-RU" sz="2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3910" marR="113910" marT="56955" marB="56955" anchor="b"/>
                </a:tc>
                <a:extLst>
                  <a:ext uri="{0D108BD9-81ED-4DB2-BD59-A6C34878D82A}">
                    <a16:rowId xmlns:a16="http://schemas.microsoft.com/office/drawing/2014/main" val="182786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81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4FDEA-09E6-4B20-47EF-8C56DBF7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0" y="540000"/>
            <a:ext cx="2646000" cy="2303213"/>
          </a:xfrm>
        </p:spPr>
        <p:txBody>
          <a:bodyPr anchor="ctr"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300">
                <a:latin typeface="Arial Narrow"/>
              </a:rPr>
              <a:t>Как и все млекопитающие, люди раздельнополые с выраженным половым диморфизмом.</a:t>
            </a:r>
            <a:endParaRPr lang="en-US" sz="1300">
              <a:latin typeface="Arial Narrow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300" b="1">
                <a:latin typeface="Arial Narrow"/>
              </a:rPr>
              <a:t>Половой диморфизм </a:t>
            </a:r>
            <a:r>
              <a:rPr lang="ru-RU" sz="1300">
                <a:latin typeface="Arial Narrow"/>
              </a:rPr>
              <a:t>– это различие во внешнем строении между самцом и самкой одного вида.</a:t>
            </a:r>
            <a:endParaRPr lang="en-US" sz="1300">
              <a:latin typeface="Arial Narrow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300">
                <a:latin typeface="Arial Narrow"/>
              </a:rPr>
              <a:t>Кроме внешнего строения пол человека отличается на генетическом уровне половыми хромосомами</a:t>
            </a:r>
            <a:endParaRPr lang="en-US" sz="1300">
              <a:latin typeface="Arial Narrow"/>
            </a:endParaRPr>
          </a:p>
          <a:p>
            <a:pPr algn="ctr">
              <a:lnSpc>
                <a:spcPct val="90000"/>
              </a:lnSpc>
            </a:pPr>
            <a:endParaRPr lang="ru-RU" sz="13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468563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9FD573-420C-8B63-7850-6A834479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4" y="450000"/>
            <a:ext cx="4580595" cy="2484000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4" name="Рисунок 4" descr="Изображение выглядит как небо, одежда, серфинг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4EF4D60-0E37-D45F-ACA8-B1ECC027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73"/>
          <a:stretch/>
        </p:blipFill>
        <p:spPr>
          <a:xfrm>
            <a:off x="20" y="3429000"/>
            <a:ext cx="9143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B04D-2E89-CF41-D2A3-7A352927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536575"/>
            <a:ext cx="2919413" cy="1453003"/>
          </a:xfrm>
        </p:spPr>
        <p:txBody>
          <a:bodyPr wrap="square" anchor="b">
            <a:normAutofit/>
          </a:bodyPr>
          <a:lstStyle/>
          <a:p>
            <a:pPr algn="ctr"/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A23555-9837-466D-9123-97B89F6C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62018" y="242814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490D1-5067-9244-4157-DB0947B5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0" y="2877018"/>
            <a:ext cx="2227500" cy="2901482"/>
          </a:xfrm>
        </p:spPr>
        <p:txBody>
          <a:bodyPr vert="horz" lIns="91440" tIns="45720" rIns="91440" bIns="45720" rtlCol="0">
            <a:normAutofit/>
          </a:bodyPr>
          <a:lstStyle/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 b="1">
                <a:latin typeface="Arial Narrow"/>
              </a:rPr>
              <a:t>Половые хромосомы: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МУЖСКИЕ – У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ЖЕНСКИЕ – Х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Так как набор хромосом </a:t>
            </a:r>
            <a:r>
              <a:rPr lang="ru-RU" sz="1100" b="1">
                <a:latin typeface="Arial Narrow"/>
              </a:rPr>
              <a:t>диплоидный</a:t>
            </a:r>
            <a:r>
              <a:rPr lang="ru-RU" sz="1100">
                <a:latin typeface="Arial Narrow"/>
              </a:rPr>
              <a:t>, т.е. двойной, то: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У женщины – </a:t>
            </a:r>
            <a:r>
              <a:rPr lang="ru-RU" sz="1100" b="1">
                <a:latin typeface="Arial Narrow"/>
              </a:rPr>
              <a:t>ХХ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100">
                <a:latin typeface="Arial Narrow"/>
              </a:rPr>
              <a:t>У мужчины – </a:t>
            </a:r>
            <a:r>
              <a:rPr lang="ru-RU" sz="1100" b="1">
                <a:latin typeface="Arial Narrow"/>
              </a:rPr>
              <a:t>ХУ</a:t>
            </a:r>
            <a:endParaRPr lang="en-US" sz="1100">
              <a:latin typeface="Arial Narrow"/>
            </a:endParaRPr>
          </a:p>
          <a:p>
            <a:pPr marL="359410" indent="-359410">
              <a:lnSpc>
                <a:spcPct val="140000"/>
              </a:lnSpc>
            </a:pPr>
            <a:endParaRPr lang="ru-RU" sz="1100"/>
          </a:p>
        </p:txBody>
      </p:sp>
      <p:pic>
        <p:nvPicPr>
          <p:cNvPr id="5" name="Picture 4" descr="Мел документ людей, представляющих разные пол">
            <a:extLst>
              <a:ext uri="{FF2B5EF4-FFF2-40B4-BE49-F238E27FC236}">
                <a16:creationId xmlns:a16="http://schemas.microsoft.com/office/drawing/2014/main" id="{8CC59DC3-C768-0D98-2D24-25EE2DA75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9" r="23718" b="4"/>
          <a:stretch/>
        </p:blipFill>
        <p:spPr>
          <a:xfrm>
            <a:off x="3734990" y="10"/>
            <a:ext cx="540901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ED79A-F203-A027-8307-3555616F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4FA23-7AF6-7F57-3529-02E04901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32ACCDE-BFF2-99A6-832F-E22CF576C63B}"/>
              </a:ext>
            </a:extLst>
          </p:cNvPr>
          <p:cNvSpPr>
            <a:spLocks/>
          </p:cNvSpPr>
          <p:nvPr/>
        </p:nvSpPr>
        <p:spPr bwMode="auto">
          <a:xfrm>
            <a:off x="5922963" y="484188"/>
            <a:ext cx="223837" cy="1355725"/>
          </a:xfrm>
          <a:custGeom>
            <a:avLst/>
            <a:gdLst>
              <a:gd name="T0" fmla="*/ 2147483647 w 141"/>
              <a:gd name="T1" fmla="*/ 0 h 854"/>
              <a:gd name="T2" fmla="*/ 2147483647 w 141"/>
              <a:gd name="T3" fmla="*/ 2147483647 h 854"/>
              <a:gd name="T4" fmla="*/ 2147483647 w 141"/>
              <a:gd name="T5" fmla="*/ 2147483647 h 854"/>
              <a:gd name="T6" fmla="*/ 2147483647 w 141"/>
              <a:gd name="T7" fmla="*/ 2147483647 h 854"/>
              <a:gd name="T8" fmla="*/ 2147483647 w 141"/>
              <a:gd name="T9" fmla="*/ 2147483647 h 854"/>
              <a:gd name="T10" fmla="*/ 2147483647 w 141"/>
              <a:gd name="T11" fmla="*/ 2147483647 h 854"/>
              <a:gd name="T12" fmla="*/ 2147483647 w 141"/>
              <a:gd name="T13" fmla="*/ 2147483647 h 854"/>
              <a:gd name="T14" fmla="*/ 2147483647 w 141"/>
              <a:gd name="T15" fmla="*/ 2147483647 h 854"/>
              <a:gd name="T16" fmla="*/ 2147483647 w 141"/>
              <a:gd name="T17" fmla="*/ 2147483647 h 854"/>
              <a:gd name="T18" fmla="*/ 2147483647 w 141"/>
              <a:gd name="T19" fmla="*/ 2147483647 h 854"/>
              <a:gd name="T20" fmla="*/ 2147483647 w 141"/>
              <a:gd name="T21" fmla="*/ 2147483647 h 8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1"/>
              <a:gd name="T34" fmla="*/ 0 h 854"/>
              <a:gd name="T35" fmla="*/ 141 w 141"/>
              <a:gd name="T36" fmla="*/ 854 h 8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1" h="854">
                <a:moveTo>
                  <a:pt x="141" y="0"/>
                </a:moveTo>
                <a:cubicBezTo>
                  <a:pt x="125" y="2"/>
                  <a:pt x="109" y="3"/>
                  <a:pt x="93" y="7"/>
                </a:cubicBezTo>
                <a:cubicBezTo>
                  <a:pt x="79" y="10"/>
                  <a:pt x="51" y="21"/>
                  <a:pt x="51" y="21"/>
                </a:cubicBezTo>
                <a:cubicBezTo>
                  <a:pt x="41" y="50"/>
                  <a:pt x="34" y="61"/>
                  <a:pt x="51" y="98"/>
                </a:cubicBezTo>
                <a:cubicBezTo>
                  <a:pt x="57" y="111"/>
                  <a:pt x="79" y="106"/>
                  <a:pt x="93" y="111"/>
                </a:cubicBezTo>
                <a:cubicBezTo>
                  <a:pt x="91" y="144"/>
                  <a:pt x="98" y="179"/>
                  <a:pt x="86" y="209"/>
                </a:cubicBezTo>
                <a:cubicBezTo>
                  <a:pt x="80" y="224"/>
                  <a:pt x="44" y="236"/>
                  <a:pt x="44" y="236"/>
                </a:cubicBezTo>
                <a:cubicBezTo>
                  <a:pt x="13" y="282"/>
                  <a:pt x="17" y="329"/>
                  <a:pt x="65" y="361"/>
                </a:cubicBezTo>
                <a:cubicBezTo>
                  <a:pt x="94" y="404"/>
                  <a:pt x="103" y="450"/>
                  <a:pt x="44" y="465"/>
                </a:cubicBezTo>
                <a:cubicBezTo>
                  <a:pt x="11" y="564"/>
                  <a:pt x="0" y="672"/>
                  <a:pt x="86" y="729"/>
                </a:cubicBezTo>
                <a:cubicBezTo>
                  <a:pt x="109" y="799"/>
                  <a:pt x="107" y="741"/>
                  <a:pt x="107" y="85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AF5504F7-4274-1DC3-641D-8CED0949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73238"/>
            <a:ext cx="433388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200"/>
              <a:t>Х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E17A6DA-4DDD-A5E9-2D97-6080A26BAFDD}"/>
              </a:ext>
            </a:extLst>
          </p:cNvPr>
          <p:cNvSpPr>
            <a:spLocks/>
          </p:cNvSpPr>
          <p:nvPr/>
        </p:nvSpPr>
        <p:spPr bwMode="auto">
          <a:xfrm>
            <a:off x="7096125" y="517525"/>
            <a:ext cx="196850" cy="1400175"/>
          </a:xfrm>
          <a:custGeom>
            <a:avLst/>
            <a:gdLst>
              <a:gd name="T0" fmla="*/ 2147483647 w 124"/>
              <a:gd name="T1" fmla="*/ 0 h 882"/>
              <a:gd name="T2" fmla="*/ 2147483647 w 124"/>
              <a:gd name="T3" fmla="*/ 2147483647 h 882"/>
              <a:gd name="T4" fmla="*/ 2147483647 w 124"/>
              <a:gd name="T5" fmla="*/ 2147483647 h 882"/>
              <a:gd name="T6" fmla="*/ 2147483647 w 124"/>
              <a:gd name="T7" fmla="*/ 2147483647 h 882"/>
              <a:gd name="T8" fmla="*/ 2147483647 w 124"/>
              <a:gd name="T9" fmla="*/ 2147483647 h 882"/>
              <a:gd name="T10" fmla="*/ 2147483647 w 124"/>
              <a:gd name="T11" fmla="*/ 2147483647 h 882"/>
              <a:gd name="T12" fmla="*/ 2147483647 w 124"/>
              <a:gd name="T13" fmla="*/ 2147483647 h 882"/>
              <a:gd name="T14" fmla="*/ 2147483647 w 124"/>
              <a:gd name="T15" fmla="*/ 2147483647 h 882"/>
              <a:gd name="T16" fmla="*/ 2147483647 w 124"/>
              <a:gd name="T17" fmla="*/ 2147483647 h 882"/>
              <a:gd name="T18" fmla="*/ 2147483647 w 124"/>
              <a:gd name="T19" fmla="*/ 2147483647 h 882"/>
              <a:gd name="T20" fmla="*/ 2147483647 w 124"/>
              <a:gd name="T21" fmla="*/ 2147483647 h 882"/>
              <a:gd name="T22" fmla="*/ 2147483647 w 124"/>
              <a:gd name="T23" fmla="*/ 2147483647 h 882"/>
              <a:gd name="T24" fmla="*/ 2147483647 w 124"/>
              <a:gd name="T25" fmla="*/ 2147483647 h 882"/>
              <a:gd name="T26" fmla="*/ 2147483647 w 124"/>
              <a:gd name="T27" fmla="*/ 2147483647 h 8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"/>
              <a:gd name="T43" fmla="*/ 0 h 882"/>
              <a:gd name="T44" fmla="*/ 124 w 124"/>
              <a:gd name="T45" fmla="*/ 882 h 8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" h="882">
                <a:moveTo>
                  <a:pt x="62" y="0"/>
                </a:moveTo>
                <a:cubicBezTo>
                  <a:pt x="33" y="20"/>
                  <a:pt x="17" y="44"/>
                  <a:pt x="6" y="77"/>
                </a:cubicBezTo>
                <a:cubicBezTo>
                  <a:pt x="12" y="136"/>
                  <a:pt x="4" y="151"/>
                  <a:pt x="48" y="181"/>
                </a:cubicBezTo>
                <a:cubicBezTo>
                  <a:pt x="73" y="217"/>
                  <a:pt x="109" y="233"/>
                  <a:pt x="124" y="278"/>
                </a:cubicBezTo>
                <a:cubicBezTo>
                  <a:pt x="124" y="279"/>
                  <a:pt x="117" y="348"/>
                  <a:pt x="110" y="361"/>
                </a:cubicBezTo>
                <a:cubicBezTo>
                  <a:pt x="97" y="384"/>
                  <a:pt x="48" y="410"/>
                  <a:pt x="48" y="410"/>
                </a:cubicBezTo>
                <a:cubicBezTo>
                  <a:pt x="16" y="457"/>
                  <a:pt x="25" y="435"/>
                  <a:pt x="13" y="472"/>
                </a:cubicBezTo>
                <a:cubicBezTo>
                  <a:pt x="16" y="496"/>
                  <a:pt x="15" y="578"/>
                  <a:pt x="48" y="597"/>
                </a:cubicBezTo>
                <a:cubicBezTo>
                  <a:pt x="58" y="603"/>
                  <a:pt x="71" y="602"/>
                  <a:pt x="82" y="604"/>
                </a:cubicBezTo>
                <a:cubicBezTo>
                  <a:pt x="105" y="638"/>
                  <a:pt x="107" y="633"/>
                  <a:pt x="89" y="694"/>
                </a:cubicBezTo>
                <a:cubicBezTo>
                  <a:pt x="82" y="717"/>
                  <a:pt x="27" y="729"/>
                  <a:pt x="27" y="729"/>
                </a:cubicBezTo>
                <a:cubicBezTo>
                  <a:pt x="8" y="757"/>
                  <a:pt x="0" y="760"/>
                  <a:pt x="20" y="805"/>
                </a:cubicBezTo>
                <a:cubicBezTo>
                  <a:pt x="23" y="812"/>
                  <a:pt x="39" y="805"/>
                  <a:pt x="41" y="812"/>
                </a:cubicBezTo>
                <a:cubicBezTo>
                  <a:pt x="47" y="835"/>
                  <a:pt x="41" y="859"/>
                  <a:pt x="41" y="882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5CAC25B5-0AB2-739C-0908-C732EA45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773238"/>
            <a:ext cx="4318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200"/>
              <a:t>У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F77C6C8-67C7-BC63-CD6E-45974FE9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0"/>
            <a:ext cx="1728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400" b="1"/>
              <a:t>Папа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074E58E-2133-DA38-B0BD-897EEEAF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0"/>
            <a:ext cx="16557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400" b="1"/>
              <a:t>Мама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906DE1CE-E3FC-3AC3-3799-668D01AF5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108108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200"/>
              <a:t>Х</a:t>
            </a: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CE8DC889-B221-7B85-16B8-C2A94C0B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20713"/>
            <a:ext cx="108108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200"/>
              <a:t>Х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850707BB-2E58-09F0-E501-C309DE5B9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1557338"/>
            <a:ext cx="1871662" cy="2303462"/>
          </a:xfrm>
          <a:prstGeom prst="line">
            <a:avLst/>
          </a:prstGeom>
          <a:noFill/>
          <a:ln w="571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EF4A5570-2A90-A1FF-2331-7B98CD331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2349500"/>
            <a:ext cx="2879725" cy="1584325"/>
          </a:xfrm>
          <a:prstGeom prst="line">
            <a:avLst/>
          </a:prstGeom>
          <a:noFill/>
          <a:ln w="571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F1C6FF18-88B9-769C-54BC-E31A1D9A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933825"/>
            <a:ext cx="1368425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200" b="1"/>
              <a:t>ХХ</a:t>
            </a:r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7CC3D80B-03D9-24EC-A3A5-CCA3168D8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557338"/>
            <a:ext cx="3168650" cy="30241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75BC7C83-43F5-43F2-6784-8A030F1DF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2565400"/>
            <a:ext cx="1368425" cy="19431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9205E45E-DE0C-CC04-ADF0-E58D27FD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581525"/>
            <a:ext cx="1223963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200" b="1"/>
              <a:t>ХУ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C72CA4BE-C029-2D51-17A9-5A3F7017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157788"/>
            <a:ext cx="14398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400" b="1"/>
              <a:t>зигота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A7CCC8ED-CFF3-78AC-F787-723DB66F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400" b="1"/>
              <a:t>зигота</a:t>
            </a:r>
          </a:p>
        </p:txBody>
      </p:sp>
    </p:spTree>
    <p:extLst>
      <p:ext uri="{BB962C8B-B14F-4D97-AF65-F5344CB8AC3E}">
        <p14:creationId xmlns:p14="http://schemas.microsoft.com/office/powerpoint/2010/main" val="316009111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RegularSeedLeftStep">
      <a:dk1>
        <a:srgbClr val="000000"/>
      </a:dk1>
      <a:lt1>
        <a:srgbClr val="FFFFFF"/>
      </a:lt1>
      <a:dk2>
        <a:srgbClr val="311C20"/>
      </a:dk2>
      <a:lt2>
        <a:srgbClr val="F0F3F3"/>
      </a:lt2>
      <a:accent1>
        <a:srgbClr val="E75429"/>
      </a:accent1>
      <a:accent2>
        <a:srgbClr val="D5173C"/>
      </a:accent2>
      <a:accent3>
        <a:srgbClr val="E7299D"/>
      </a:accent3>
      <a:accent4>
        <a:srgbClr val="D017D5"/>
      </a:accent4>
      <a:accent5>
        <a:srgbClr val="9329E7"/>
      </a:accent5>
      <a:accent6>
        <a:srgbClr val="462ED9"/>
      </a:accent6>
      <a:hlink>
        <a:srgbClr val="3A96B0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FrostyVTI</vt:lpstr>
      <vt:lpstr>Горизонт</vt:lpstr>
      <vt:lpstr>ПОЛОВАЯ СИСТЕМА ЧЕЛОВЕКА </vt:lpstr>
      <vt:lpstr>Основная задача половой системы? В половых системах выделяют внутренние и наружные органы.  </vt:lpstr>
      <vt:lpstr>Презентация PowerPoint</vt:lpstr>
      <vt:lpstr>Презентация PowerPoint</vt:lpstr>
      <vt:lpstr>Презентация PowerPoint</vt:lpstr>
      <vt:lpstr>Половые клетки отличаются от остальных клеток организма человека. В половых клетках содержится ПОЛОВИННЫЙ (ГАПЛОИДНЫЙ) набор хромосом  </vt:lpstr>
      <vt:lpstr>Как и все млекопитающие, люди раздельнополые с выраженным половым диморфизмом. Половой диморфизм – это различие во внешнем строении между самцом и самкой одного вида. Кроме внешнего строения пол человека отличается на генетическом уровне половыми хромосомами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Беременность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56</cp:revision>
  <dcterms:created xsi:type="dcterms:W3CDTF">2023-06-01T04:52:47Z</dcterms:created>
  <dcterms:modified xsi:type="dcterms:W3CDTF">2023-06-01T05:04:26Z</dcterms:modified>
</cp:coreProperties>
</file>