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1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3" r:id="rId6"/>
    <p:sldId id="265" r:id="rId7"/>
    <p:sldId id="268" r:id="rId8"/>
    <p:sldId id="270" r:id="rId9"/>
    <p:sldId id="273" r:id="rId10"/>
    <p:sldId id="274" r:id="rId11"/>
    <p:sldId id="275" r:id="rId12"/>
  </p:sldIdLst>
  <p:sldSz cx="9144000" cy="6858000" type="screen4x3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TR" panose="020B0604020202020204" charset="0"/>
      <p:regular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AE1BEC-F009-480D-8EDA-FC8DD5EFC64D}">
  <a:tblStyle styleId="{F0AE1BEC-F009-480D-8EDA-FC8DD5EFC6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04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2"/>
            <a:ext cx="11796712" cy="124904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f2d7e21f8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f2d7e21f8_0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047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612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395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606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91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080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117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177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2491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845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942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99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073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607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445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2E7E-0CD9-4C8D-89CE-01D2F144A11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14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_do_not_touch_"/>
          <p:cNvSpPr txBox="1"/>
          <p:nvPr userDrawn="1"/>
        </p:nvSpPr>
        <p:spPr>
          <a:xfrm>
            <a:off x="9144000" y="6858000"/>
            <a:ext cx="381000" cy="1877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rtlCol="0">
            <a:spAutoFit/>
          </a:bodyPr>
          <a:lstStyle/>
          <a:p>
            <a:r>
              <a:rPr lang="en-US" sz="100" smtClean="0">
                <a:solidFill>
                  <a:schemeClr val="tx1">
                    <a:alpha val="0"/>
                  </a:schemeClr>
                </a:solidFill>
              </a:rPr>
              <a:t>eyJEZXNpZ25Db25jZXB0Ijp7IlByaW1hcnlTaGFwZSI6eyJDb25jZXB0X1NoYXBlIjoxMCwiSGVpZ2h0IjoxLjAsIkJHQ29sb3IiOjUsIkJyaWdodG5lc3MiOjAuMCwiUmFuZG9tQWRqdXN0bWVudHMiOltbMC4yNSwwLjI1XSxbMS4xNTQ3LDEuMTU0N11dLCJCb3JkZXJXaWR0aCI6MC4wLCJCb3JkZXJTdHlsZSI6MSwiQm9yZGVyQ29sb3IiOjUsIkJvcmRlclRyYW5zcGVyYW5jeSI6MC4wLCJQb3NpdGlvbiI6MTgsIlNjYWxlIjo0LCJSb3RhdGlvbiI6OTAuMCwiTWluaW11bSI6MSwiTWF4aW11bSI6MSwiVGV4dHVyZVNoYXBlIjpudWxsLCJQYXR0ZXJuVHlwZSI6MCwiVHJhbnNwYXJlbmN5IjowLjAsIk5ld1NoYXBlTmV3U2xpZGUiOmZhbHNlLCJTb2Z0RWRnZXMiOmZhbHNlLCJXaWR0aEZhY3QiOjAuMCwiSGVpZ2h0RmFjdCI6MC4wLCJPdmVybGF5UGFyZW50Ijp0cnVlfSwiUHJpbWFyeV9BZGRTaGFwZXMiOlt7IkNvbmNlcHRfU2hhcGUiOjEwLCJIZWlnaHQiOjEuMCwiQkdDb2xvciI6NSwiQnJpZ2h0bmVzcyI6MC4wLCJSYW5kb21BZGp1c3RtZW50cyI6W1swLjI1LDAuMjVdLFsxLjE1NDcsMS4xNTQ3XV0sIkJvcmRlcldpZHRoIjoxLjAsIkJvcmRlclN0eWxlIjoxLCJCb3JkZXJDb2xvciI6NSwiQm9yZGVyVHJhbnNwZXJhbmN5IjowLjAsIlBvc2l0aW9uIjoyMiwiU2NhbGUiOjIxLCJSb3RhdGlvbiI6OTAuMCwiTWluaW11bSI6MSwiTWF4aW11bSI6MSwiVGV4dHVyZVNoYXBlIjpudWxsLCJQYXR0ZXJuVHlwZSI6MCwiVHJhbnNwYXJlbmN5IjoxLjAsIk5ld1NoYXBlTmV3U2xpZGUiOmZhbHNlLCJTb2Z0RWRnZXMiOmZhbHNlLCJXaWR0aEZhY3QiOjAuMCwiSGVpZ2h0RmFjdCI6MC4wLCJPdmVybGF5UGFyZW50Ijp0cnVlfSx7IkNvbmNlcHRfU2hhcGUiOjQsIkhlaWdodCI6MC41LCJCR0NvbG9yIjo1LCJCcmlnaHRuZXNzIjowLjAsIlJhbmRvbUFkanVzdG1lbnRzIjpudWxsLCJCb3JkZXJXaWR0aCI6MS4wLCJCb3JkZXJTdHlsZSI6MSwiQm9yZGVyQ29sb3IiOjUsIkJvcmRlclRyYW5zcGVyYW5jeSI6MC4wLCJQb3NpdGlvbiI6MiwiU2NhbGUiOjIsIlJvdGF0aW9uIjowLjAsIk1pbmltdW0iOjEsIk1heGltdW0iOjEsIlRleHR1cmVTaGFwZSI6bnVsbCwiUGF0dGVyblR5cGUiOjAsIlRyYW5zcGFyZW5jeSI6MS4wLCJOZXdTaGFwZU5ld1NsaWRlIjpmYWxzZSwiU29mdEVkZ2VzIjpmYWxzZSwiV2lkdGhGYWN0IjowLjAsIkhlaWdodEZhY3QiOjAuMCwiT3ZlcmxheVBhcmVudCI6dHJ1ZX1dLCJTZWNvbmRhcnlTaGFwZSI6bnVsbCwiTW9kdWxlU2hhcGUiOjEwLCJNb2R1bGVfQWRkU2hhcGVzIjpbeyJDb25jZXB0X1NoYXBlIjoxMCwiSGVpZ2h0IjoxLjAsIkJHQ29sb3IiOjUsIkJyaWdodG5lc3MiOjAuMCwiUmFuZG9tQWRqdXN0bWVudHMiOltbMC4yNSwwLjI1XSxbMS4xNTQ3LDEuMTU0N11dLCJCb3JkZXJXaWR0aCI6MC4wLCJCb3JkZXJTdHlsZSI6MSwiQm9yZGVyQ29sb3IiOjUsIkJvcmRlclRyYW5zcGVyYW5jeSI6MC4wLCJQb3NpdGlvbiI6MTUsIlNjYWxlIjoyOCwiUm90YXRpb24iOjkwLjAsIk1pbmltdW0iOjEsIk1heGltdW0iOjEsIlRleHR1cmVTaGFwZSI6bnVsbCwiUGF0dGVyblR5cGUiOjI2LCJUcmFuc3BhcmVuY3kiOjAuMCwiTmV3U2hhcGVOZXdTbGlkZSI6ZmFsc2UsIlNvZnRFZGdlcyI6ZmFsc2UsIldpZHRoRmFjdCI6MC4wLCJIZWlnaHRGYWN0IjowLjAsIk92ZXJsYXlQYXJlbnQiOmZhbHNlfV0sIk92ZXJsYXlNb2R1bGUiOjAsIk1vZHVsZUFkanVzdG1lbnRzIjpbMC4yNSwxLjE1NDddLCJSZWN0YW5nbGVTbW9vdGgiOmZhbHNlLCJSZWN0YW5nbGVTbW9vdGhSYWRpdXMiOjAuMDExMSwiQm9yZGVyU3R5bGUiOjAsIlNldEJHQmxvY2tzIjpmYWxzZSwiTWVyZ2VNb2R1bGUiOjB9LCJHcmFkaWVudCI6MiwiRm9udFRpdGxlIjoiQXJpYWwiLCJGb250VGV4dCI6IkFyaWFsIE5hcnJvdyIsIkZvbnRVcHBlcmNhc2UiOnRydWUsIlNoYXBlQ29uY2VwdCI6NSwiRG9Ob3RDcm9wQnlDb25jZXB0U2hhcGUiOmZhbHNlLCJDcmVhdGl2ZUxldmVsIjozLCJJbnNlcnRGbGF0aWNvbnMiOmZhbHNlLCJMVFdIX2Zvcl90aXRsZSI6WzAuMDQwMDAwMDAyOCwwLjAzNzMyMzcxLDAuNzg3NSwwLjA2MDkwNjQ1XSwiTFRXSF9mb3JfZnJlZV9zcGFjZSI6WzAuMDM5OTk5OTE3MSwwLjEzMzMzMzM0LDAuOTIwMDAwMSwwLjc2ODg4ODldLCJMVFdIX2Zvcl9zbGlkZV9udW1lcmF0aW9uIjpudWxsLCJGb250U2l6ZSI6MC4wMzMzMzMzMzUxLCJiZ19jb2xvciI6WzI1NSwyNTUsMjU1XSwiYWNjZW50X2NvbG9yIjpbMCw1MiwxODldLCJhY2NlbnQyX2NvbG9yIjpbMCwxNzYsMjQwXSwiYWNjZW50M19jb2xvciI6bnVsbCwiYWNjZW50NF9jb2xvciI6bnVsbCwiYWNjZW50NV9jb2xvciI6bnVsbCwiYWNjZW50Nl9jb2xvciI6bnVsbCwiQ3VzdG9tQ29uY2VwdFNoYXBlIjpmYWxzZSwiQ29ycG9yYXRlU3R5bGUiOmZhbHNlfQ==</a:t>
            </a:r>
            <a:endParaRPr lang="ru-RU" sz="100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-Concpt_Shape2PR"/>
          <p:cNvSpPr/>
          <p:nvPr/>
        </p:nvSpPr>
        <p:spPr>
          <a:xfrm rot="5400000">
            <a:off x="4343400" y="6629400"/>
            <a:ext cx="457200" cy="457200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-Concpt_Shape4"/>
          <p:cNvSpPr/>
          <p:nvPr/>
        </p:nvSpPr>
        <p:spPr>
          <a:xfrm rot="5400000">
            <a:off x="4677156" y="6734556"/>
            <a:ext cx="246888" cy="246888"/>
          </a:xfrm>
          <a:prstGeom prst="hexagon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-Concpt_Shape3"/>
          <p:cNvSpPr/>
          <p:nvPr/>
        </p:nvSpPr>
        <p:spPr>
          <a:xfrm rot="5400000">
            <a:off x="4274820" y="6789420"/>
            <a:ext cx="137160" cy="137160"/>
          </a:xfrm>
          <a:prstGeom prst="hexagon">
            <a:avLst/>
          </a:prstGeom>
          <a:solidFill>
            <a:schemeClr val="accent2">
              <a:lumMod val="100000"/>
              <a:alpha val="0"/>
            </a:schemeClr>
          </a:solidFill>
          <a:ln w="127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Google Shape;135;p14"/>
          <p:cNvSpPr txBox="1"/>
          <p:nvPr/>
        </p:nvSpPr>
        <p:spPr>
          <a:xfrm>
            <a:off x="785812" y="720725"/>
            <a:ext cx="7772400" cy="558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</a:br>
            <a:r>
              <a:rPr lang="en-US" sz="60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  <a:t>Расы человека</a:t>
            </a:r>
            <a:r>
              <a:rPr lang="en-US" sz="44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</a:br>
            <a:r>
              <a:rPr lang="en-US" sz="44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mtClean="0">
                <a:solidFill>
                  <a:srgbClr val="1E1E1E"/>
                </a:solidFill>
                <a:latin typeface="Arial (Заголовки)"/>
                <a:ea typeface="Calibri"/>
                <a:cs typeface="Calibri"/>
                <a:sym typeface="Calibri"/>
              </a:rPr>
            </a:br>
            <a:endParaRPr>
              <a:solidFill>
                <a:srgbClr val="1E1E1E"/>
              </a:solidFill>
              <a:latin typeface="Arial (Заголовки)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2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2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  <p:bldP spid="3" grpId="0" animBg="1" autoUpdateAnimBg="0"/>
      <p:bldP spid="1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2" descr="Представители смешанных рас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3560875" cy="42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 descr="Представители смешанных рас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9325" y="1642550"/>
            <a:ext cx="5347925" cy="40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2" descr="Представители смешанных рас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800" y="3319025"/>
            <a:ext cx="2218275" cy="35389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8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8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9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9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/>
        </p:nvSpPr>
        <p:spPr>
          <a:xfrm>
            <a:off x="457200" y="1125537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137" marR="0" lvl="0" indent="-3381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lang="en-US" sz="32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Человеческая раса -</a:t>
            </a:r>
            <a:r>
              <a:rPr lang="en-US" sz="32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исторически сложившаяся группа людей, характеризующаяся общностью наследственных физических особенностей: цвет кожи, глаз и волос, разрез глаз, строение век, очертания головы и т.п.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38137" marR="0" lvl="0" indent="-33813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lang="en-US" sz="32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Многие расовые признаки имеют </a:t>
            </a:r>
            <a:r>
              <a:rPr lang="en-US" sz="32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приспособительное</a:t>
            </a:r>
            <a:r>
              <a:rPr lang="en-US" sz="32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значение.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38137" marR="0" lvl="0" indent="-33813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lang="en-US" sz="32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Представители всех рас относятся к одному виду Человек разумный (Homo sapiens) и легко скрещиваются между собой.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Выводы:</a:t>
            </a:r>
            <a:br>
              <a:rPr lang="en-US" sz="44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00000"/>
              </a:solidFill>
              <a:latin typeface="Arial (Заголовки)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utoUpdateAnimBg="0"/>
      <p:bldP spid="3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-Concpt_Shape7PR"/>
          <p:cNvSpPr/>
          <p:nvPr/>
        </p:nvSpPr>
        <p:spPr>
          <a:xfrm rot="5400000">
            <a:off x="8869682" y="-274320"/>
            <a:ext cx="548640" cy="548640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-Concpt_Shape9"/>
          <p:cNvSpPr/>
          <p:nvPr/>
        </p:nvSpPr>
        <p:spPr>
          <a:xfrm>
            <a:off x="8814816" y="205740"/>
            <a:ext cx="164592" cy="82296"/>
          </a:xfrm>
          <a:prstGeom prst="diamond">
            <a:avLst/>
          </a:prstGeom>
          <a:solidFill>
            <a:schemeClr val="accent1">
              <a:lumMod val="100000"/>
              <a:alpha val="0"/>
            </a:schemeClr>
          </a:solidFill>
          <a:ln w="127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-Concpt_Shape8"/>
          <p:cNvSpPr/>
          <p:nvPr/>
        </p:nvSpPr>
        <p:spPr>
          <a:xfrm rot="5400000">
            <a:off x="8869680" y="5486"/>
            <a:ext cx="268834" cy="268834"/>
          </a:xfrm>
          <a:prstGeom prst="hexagon">
            <a:avLst/>
          </a:prstGeom>
          <a:solidFill>
            <a:schemeClr val="accent1">
              <a:lumMod val="100000"/>
              <a:alpha val="0"/>
            </a:schemeClr>
          </a:solidFill>
          <a:ln w="127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Google Shape;140;p1514014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141141"/>
          <p:cNvSpPr txBox="1"/>
          <p:nvPr/>
        </p:nvSpPr>
        <p:spPr>
          <a:xfrm>
            <a:off x="179387" y="2603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dirty="0" err="1" smtClean="0">
                <a:latin typeface="Arial (Заголовки)"/>
                <a:ea typeface="Calibri"/>
                <a:cs typeface="Calibri"/>
                <a:sym typeface="Calibri"/>
              </a:rPr>
              <a:t>Раса</a:t>
            </a:r>
            <a:r>
              <a:rPr lang="en-US" sz="4000" b="1" i="0" u="none" dirty="0" smtClean="0">
                <a:latin typeface="Arial (Заголовки)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фр.rase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род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порода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племя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)–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исторически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сложившаяся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внутривидовая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группировка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популяции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вида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Человек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разумный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характеризующаяся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определенными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наследственными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признаками</a:t>
            </a:r>
            <a:r>
              <a:rPr lang="en-US" sz="3200" b="0" i="0" u="none" dirty="0" smtClean="0">
                <a:latin typeface="Arial" panose="020B0604020202020204" pitchFamily="34" charset="0"/>
                <a:ea typeface="Calibri"/>
                <a:cs typeface="Calibri"/>
                <a:sym typeface="Calibri"/>
              </a:rPr>
              <a:t>.</a:t>
            </a:r>
            <a:endParaRPr dirty="0"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142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3573462"/>
            <a:ext cx="7673975" cy="27717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9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9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8" grpId="0" animBg="1" autoUpdateAnimBg="0"/>
      <p:bldP spid="140" grpId="0" autoUpdateAnimBg="0"/>
      <p:bldP spid="14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6"/>
          <p:cNvGrpSpPr/>
          <p:nvPr/>
        </p:nvGrpSpPr>
        <p:grpSpPr>
          <a:xfrm>
            <a:off x="152400" y="-3444874"/>
            <a:ext cx="8837612" cy="8312149"/>
            <a:chOff x="152400" y="-1608137"/>
            <a:chExt cx="8837612" cy="8312149"/>
          </a:xfrm>
        </p:grpSpPr>
        <p:cxnSp>
          <p:nvCxnSpPr>
            <p:cNvPr id="148" name="Google Shape;148;p16"/>
            <p:cNvCxnSpPr/>
            <p:nvPr/>
          </p:nvCxnSpPr>
          <p:spPr>
            <a:xfrm>
              <a:off x="7629525" y="3678237"/>
              <a:ext cx="1006475" cy="0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9" name="Google Shape;149;p16"/>
            <p:cNvCxnSpPr/>
            <p:nvPr/>
          </p:nvCxnSpPr>
          <p:spPr>
            <a:xfrm>
              <a:off x="4572000" y="3678237"/>
              <a:ext cx="1006475" cy="0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0" name="Google Shape;150;p16"/>
            <p:cNvCxnSpPr/>
            <p:nvPr/>
          </p:nvCxnSpPr>
          <p:spPr>
            <a:xfrm>
              <a:off x="1512887" y="3678237"/>
              <a:ext cx="1006475" cy="0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10800000">
              <a:off x="4570412" y="-1608137"/>
              <a:ext cx="1008062" cy="3055937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2" name="Google Shape;152;p16"/>
            <p:cNvCxnSpPr/>
            <p:nvPr/>
          </p:nvCxnSpPr>
          <p:spPr>
            <a:xfrm>
              <a:off x="4570412" y="1449387"/>
              <a:ext cx="1008062" cy="0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3" name="Google Shape;153;p16"/>
            <p:cNvCxnSpPr/>
            <p:nvPr/>
          </p:nvCxnSpPr>
          <p:spPr>
            <a:xfrm rot="10800000" flipH="1">
              <a:off x="1514475" y="-1608137"/>
              <a:ext cx="1008062" cy="3055937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54" name="Google Shape;154;p16"/>
            <p:cNvSpPr/>
            <p:nvPr/>
          </p:nvSpPr>
          <p:spPr>
            <a:xfrm>
              <a:off x="3209925" y="228600"/>
              <a:ext cx="2722562" cy="1219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3800"/>
                <a:buFont typeface="NTR"/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52400" y="2459037"/>
              <a:ext cx="2722562" cy="1219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0000"/>
                  </a:solidFill>
                  <a:latin typeface="Arial (Заголовки)"/>
                  <a:ea typeface="NTR"/>
                  <a:cs typeface="NTR"/>
                  <a:sym typeface="NTR"/>
                </a:rPr>
                <a:t>Негроидная</a:t>
              </a: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0000"/>
                  </a:solidFill>
                  <a:latin typeface="Arial (Заголовки)"/>
                  <a:ea typeface="NTR"/>
                  <a:cs typeface="NTR"/>
                  <a:sym typeface="NTR"/>
                </a:rPr>
                <a:t>(чёрная)</a:t>
              </a: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0000"/>
                  </a:solidFill>
                  <a:latin typeface="Arial (Заголовки)"/>
                  <a:ea typeface="NTR"/>
                  <a:cs typeface="NTR"/>
                  <a:sym typeface="NTR"/>
                </a:rPr>
                <a:t>Экваториальная</a:t>
              </a: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0000"/>
                  </a:solidFill>
                  <a:latin typeface="Arial (Заголовки)"/>
                  <a:ea typeface="NTR"/>
                  <a:cs typeface="NTR"/>
                  <a:sym typeface="NTR"/>
                </a:rPr>
                <a:t>10%</a:t>
              </a:r>
              <a:endParaRPr>
                <a:solidFill>
                  <a:srgbClr val="000000"/>
                </a:solidFill>
                <a:latin typeface="Arial (Заголовки)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209925" y="2459037"/>
              <a:ext cx="2722562" cy="1219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Европеоидная 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(белая)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Евроазиатская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53%</a:t>
              </a:r>
              <a:endParaRPr>
                <a:solidFill>
                  <a:srgbClr val="002997"/>
                </a:solidFill>
                <a:latin typeface="Arial (Заголовки)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6267450" y="2459037"/>
              <a:ext cx="2722562" cy="1219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4545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Монголоидная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4545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(смуглая)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4545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Азиатско -американская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4545"/>
                </a:buClr>
                <a:buSzPts val="1700"/>
                <a:buFont typeface="NTR"/>
                <a:buNone/>
              </a:pPr>
              <a:r>
                <a:rPr lang="en-US" sz="1700" b="1" i="0" u="none" smtClean="0">
                  <a:solidFill>
                    <a:srgbClr val="002997"/>
                  </a:solidFill>
                  <a:latin typeface="Arial (Заголовки)"/>
                  <a:ea typeface="NTR"/>
                  <a:cs typeface="NTR"/>
                  <a:sym typeface="NTR"/>
                </a:rPr>
                <a:t>37%</a:t>
              </a:r>
              <a:endParaRPr>
                <a:solidFill>
                  <a:srgbClr val="002997"/>
                </a:solidFill>
                <a:latin typeface="Arial (Заголовки)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175" y="4687887"/>
              <a:ext cx="2001837" cy="20161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Темные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курчавые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волосы</a:t>
              </a:r>
              <a:endParaRPr dirty="0" smtClean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Тёмный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цвет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кожи</a:t>
              </a:r>
              <a:endParaRPr dirty="0" smtClean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Слабо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развитый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endParaRPr dirty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TR"/>
                <a:buNone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волосяной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покров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у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мужчин</a:t>
              </a:r>
              <a:endParaRPr dirty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Широкий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нос</a:t>
              </a:r>
              <a:endParaRPr dirty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Удлинённое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лицо</a:t>
              </a:r>
              <a:endParaRPr dirty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Большие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глаза</a:t>
              </a:r>
              <a:endParaRPr dirty="0"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Толстые</a:t>
              </a:r>
              <a:r>
                <a:rPr lang="en-US" sz="1000" b="0" i="0" u="none" dirty="0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 </a:t>
              </a:r>
              <a:r>
                <a:rPr lang="en-US" sz="1000" b="0" i="0" u="none" dirty="0" err="1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губы</a:t>
              </a:r>
              <a:endParaRPr dirty="0">
                <a:solidFill>
                  <a:srgbClr val="00299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568700" y="4687887"/>
              <a:ext cx="2003425" cy="20113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-69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oto Sans Symbols"/>
                <a:buChar char="❖"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Высокий рост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9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oto Sans Symbols"/>
                <a:buChar char="❖"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Прямые светлые волосы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9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oto Sans Symbols"/>
                <a:buChar char="❖"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Светлая кожа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9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oto Sans Symbols"/>
                <a:buChar char="❖"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Хорошо развит волосяной 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TR"/>
                <a:buNone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покров у мужчин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9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oto Sans Symbols"/>
                <a:buChar char="❖"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Узкий выступающий нос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9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100"/>
                <a:buFont typeface="Noto Sans Symbols"/>
                <a:buChar char="❖"/>
              </a:pPr>
              <a:r>
                <a:rPr lang="en-US" sz="11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Тонкие губы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27812" y="4687887"/>
              <a:ext cx="2001837" cy="20113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Жесткие прямые волосы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Смуглая кожа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Слабо развит волосяной 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TR"/>
                <a:buNone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покров у мужчин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Невысокий рост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Уплощенность лица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Широкий нос и узкие глаза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  <a:p>
              <a:pPr marL="0" marR="0" lvl="0" indent="-63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4C0C"/>
                </a:buClr>
                <a:buSzPts val="1000"/>
                <a:buFont typeface="Noto Sans Symbols"/>
                <a:buChar char="❖"/>
              </a:pPr>
              <a:r>
                <a:rPr lang="en-US" sz="1000" b="0" i="0" u="none" smtClean="0">
                  <a:solidFill>
                    <a:srgbClr val="002997"/>
                  </a:solidFill>
                  <a:latin typeface="Arial" panose="020B0604020202020204" pitchFamily="34" charset="0"/>
                  <a:ea typeface="NTR"/>
                  <a:cs typeface="NTR"/>
                  <a:sym typeface="NTR"/>
                </a:rPr>
                <a:t>Средняя толщина губ</a:t>
              </a:r>
              <a:endParaRPr>
                <a:solidFill>
                  <a:srgbClr val="002997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1" name="Google Shape;16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3709" y="4862512"/>
            <a:ext cx="103187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6306" y="4888706"/>
            <a:ext cx="976312" cy="130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24159" y="4888706"/>
            <a:ext cx="938212" cy="13525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8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8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4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4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1800225" y="338137"/>
            <a:ext cx="5934075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Негроидная раса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5" name="Google Shape;205;p23"/>
          <p:cNvGrpSpPr/>
          <p:nvPr/>
        </p:nvGrpSpPr>
        <p:grpSpPr>
          <a:xfrm>
            <a:off x="250825" y="1412875"/>
            <a:ext cx="4678362" cy="3597275"/>
            <a:chOff x="250825" y="1412875"/>
            <a:chExt cx="4678362" cy="3597275"/>
          </a:xfrm>
        </p:grpSpPr>
        <p:pic>
          <p:nvPicPr>
            <p:cNvPr id="206" name="Google Shape;206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0825" y="1412875"/>
              <a:ext cx="4678362" cy="359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3"/>
            <p:cNvSpPr txBox="1"/>
            <p:nvPr/>
          </p:nvSpPr>
          <p:spPr>
            <a:xfrm>
              <a:off x="250825" y="1412875"/>
              <a:ext cx="4678362" cy="359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23"/>
          <p:cNvSpPr txBox="1"/>
          <p:nvPr/>
        </p:nvSpPr>
        <p:spPr>
          <a:xfrm>
            <a:off x="323850" y="5157787"/>
            <a:ext cx="4681537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   В негроидной расе выделяют  две ветви–   африканскую и австралийскую 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5281612" y="1260475"/>
            <a:ext cx="3717925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Для негроидной расы характерны темный цвет кожи, курчавые волосы, темные глаза, широкий и плоский нос. Темная кожа негров и курчавые волосы, создающие вокруг головы воздушный слой, который предохраняет организм от действия солнечных лучей.  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8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8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9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9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8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8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utoUpdateAnimBg="0"/>
      <p:bldP spid="208" grpId="0" autoUpdateAnimBg="0"/>
      <p:bldP spid="20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0631" y="2513012"/>
            <a:ext cx="352742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9927" y="2661265"/>
            <a:ext cx="4267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727787" y="998376"/>
            <a:ext cx="8030449" cy="119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Признаки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расы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приспособление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к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определенным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физико-географическим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и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климатическим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условиям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внешней</a:t>
            </a:r>
            <a:r>
              <a:rPr lang="en-US" sz="32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среды</a:t>
            </a:r>
            <a:endParaRPr sz="3200" dirty="0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437" y="4356100"/>
            <a:ext cx="4170362" cy="25019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4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4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4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4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 b="0" i="0" u="none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Единство и полноценность рас</a:t>
            </a:r>
            <a:endParaRPr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grpSp>
        <p:nvGrpSpPr>
          <p:cNvPr id="245" name="Google Shape;245;p28"/>
          <p:cNvGrpSpPr/>
          <p:nvPr/>
        </p:nvGrpSpPr>
        <p:grpSpPr>
          <a:xfrm>
            <a:off x="428625" y="1509226"/>
            <a:ext cx="4264025" cy="2835275"/>
            <a:chOff x="214312" y="1714500"/>
            <a:chExt cx="4264025" cy="2835275"/>
          </a:xfrm>
        </p:grpSpPr>
        <p:pic>
          <p:nvPicPr>
            <p:cNvPr id="246" name="Google Shape;246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4312" y="1714500"/>
              <a:ext cx="4264025" cy="2835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8"/>
            <p:cNvSpPr txBox="1"/>
            <p:nvPr/>
          </p:nvSpPr>
          <p:spPr>
            <a:xfrm>
              <a:off x="214312" y="1714500"/>
              <a:ext cx="4264025" cy="2835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8"/>
          <p:cNvSpPr txBox="1"/>
          <p:nvPr/>
        </p:nvSpPr>
        <p:spPr>
          <a:xfrm>
            <a:off x="5040312" y="1079500"/>
            <a:ext cx="3960812" cy="30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Расизм</a:t>
            </a:r>
            <a:r>
              <a:rPr lang="en-US" sz="2400" b="0" i="0" u="none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- </a:t>
            </a:r>
            <a:r>
              <a:rPr lang="en-US" sz="24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теория, приписывающая превосходство или неполноценность отдельным расовым либо этническим группам, обосновывающая право одних людей господствовать над другими или отвергать их.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3500" y="4143375"/>
            <a:ext cx="3600450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661891" y="4730328"/>
            <a:ext cx="4572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21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марта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-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Международный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день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борьбы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за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ликвидацию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расовой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дискриминации</a:t>
            </a:r>
            <a:r>
              <a:rPr lang="en-US" sz="2400" b="0" i="0" u="none" dirty="0" smtClean="0">
                <a:solidFill>
                  <a:srgbClr val="1E1E1E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7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7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9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9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8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8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utoUpdateAnimBg="0"/>
      <p:bldP spid="248" grpId="0" autoUpdateAnimBg="0"/>
      <p:bldP spid="2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/>
        </p:nvSpPr>
        <p:spPr>
          <a:xfrm>
            <a:off x="384174" y="2119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1" i="0" u="none" dirty="0" err="1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Смешанные</a:t>
            </a:r>
            <a:r>
              <a:rPr lang="en-US" sz="4400" b="1" i="0" u="none" dirty="0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расы</a:t>
            </a:r>
            <a:endParaRPr dirty="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611187" y="1052512"/>
            <a:ext cx="82296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137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Самыми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известными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являются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метисы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мулаты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самбо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мальгаши</a:t>
            </a:r>
            <a:r>
              <a:rPr lang="en-US" sz="2800" b="0" i="0" u="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468312" y="3500437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европейцы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468312" y="2276475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индейцы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2627312" y="3500437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Экваториальные</a:t>
            </a:r>
            <a:endParaRPr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народы</a:t>
            </a:r>
            <a:endParaRPr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6948487" y="2276475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Монголоидные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 народы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395287" y="4868862"/>
            <a:ext cx="1871662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метисы</a:t>
            </a:r>
            <a:endParaRPr sz="160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2627312" y="4868862"/>
            <a:ext cx="1871662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мулаты</a:t>
            </a:r>
            <a:endParaRPr sz="160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6948487" y="4868862"/>
            <a:ext cx="1871662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мальгаши</a:t>
            </a:r>
            <a:endParaRPr sz="160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2555875" y="2276475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европейцы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4787900" y="2276475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индейцы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6948487" y="3500437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Экваториальные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народы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4787900" y="3500437"/>
            <a:ext cx="1800225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Экваториальные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0" i="0" u="none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  <a:sym typeface="Times New Roman"/>
              </a:rPr>
              <a:t>народы</a:t>
            </a:r>
            <a:endParaRPr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4787900" y="4868862"/>
            <a:ext cx="1871662" cy="5762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600" b="1" i="0" u="none" smtClean="0">
                <a:solidFill>
                  <a:srgbClr val="000000"/>
                </a:solidFill>
                <a:latin typeface="Arial (Заголовки)"/>
                <a:ea typeface="Times New Roman"/>
                <a:cs typeface="Times New Roman"/>
                <a:sym typeface="Times New Roman"/>
              </a:rPr>
              <a:t>самбо</a:t>
            </a:r>
            <a:endParaRPr sz="160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1331912" y="3068637"/>
            <a:ext cx="265112" cy="288925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3348037" y="3068637"/>
            <a:ext cx="265112" cy="288925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5580062" y="3068637"/>
            <a:ext cx="265112" cy="288925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7740650" y="3068637"/>
            <a:ext cx="265112" cy="288925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/>
          <p:nvPr/>
        </p:nvSpPr>
        <p:spPr>
          <a:xfrm rot="5400000">
            <a:off x="1085056" y="4255293"/>
            <a:ext cx="500062" cy="431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1"/>
          <p:cNvSpPr/>
          <p:nvPr/>
        </p:nvSpPr>
        <p:spPr>
          <a:xfrm rot="5400000">
            <a:off x="7636668" y="4255293"/>
            <a:ext cx="500062" cy="431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1"/>
          <p:cNvSpPr/>
          <p:nvPr/>
        </p:nvSpPr>
        <p:spPr>
          <a:xfrm rot="5400000">
            <a:off x="3172618" y="4255293"/>
            <a:ext cx="500062" cy="431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1"/>
          <p:cNvSpPr/>
          <p:nvPr/>
        </p:nvSpPr>
        <p:spPr>
          <a:xfrm rot="5400000">
            <a:off x="5477668" y="4255293"/>
            <a:ext cx="500062" cy="431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3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3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6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6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9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9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7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7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9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9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8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8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9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9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6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6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9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9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6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6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3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3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6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6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99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99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6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6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7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7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1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1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9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9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7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7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1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1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utoUpdateAnimBg="0"/>
      <p:bldP spid="273" grpId="0" autoUpdateAnimBg="0"/>
      <p:bldP spid="274" grpId="0" animBg="1" autoUpdateAnimBg="0"/>
      <p:bldP spid="275" grpId="0" animBg="1" autoUpdateAnimBg="0"/>
      <p:bldP spid="276" grpId="0" animBg="1" autoUpdateAnimBg="0"/>
      <p:bldP spid="277" grpId="0" animBg="1" autoUpdateAnimBg="0"/>
      <p:bldP spid="278" grpId="0" animBg="1" autoUpdateAnimBg="0"/>
      <p:bldP spid="279" grpId="0" animBg="1" autoUpdateAnimBg="0"/>
      <p:bldP spid="280" grpId="0" animBg="1" autoUpdateAnimBg="0"/>
      <p:bldP spid="281" grpId="0" animBg="1" autoUpdateAnimBg="0"/>
      <p:bldP spid="282" grpId="0" animBg="1" autoUpdateAnimBg="0"/>
      <p:bldP spid="283" grpId="0" animBg="1" autoUpdateAnimBg="0"/>
      <p:bldP spid="284" grpId="0" animBg="1" autoUpdateAnimBg="0"/>
      <p:bldP spid="285" grpId="0" animBg="1" autoUpdateAnimBg="0"/>
      <p:bldP spid="286" grpId="0" animBg="1" autoUpdateAnimBg="0"/>
      <p:bldP spid="287" grpId="0" animBg="1" autoUpdateAnimBg="0"/>
      <p:bldP spid="288" grpId="0" animBg="1" autoUpdateAnimBg="0"/>
      <p:bldP spid="289" grpId="0" animBg="1" autoUpdateAnimBg="0"/>
      <p:bldP spid="290" grpId="0" animBg="1" autoUpdateAnimBg="0"/>
      <p:bldP spid="291" grpId="0" animBg="1" autoUpdateAnimBg="0"/>
      <p:bldP spid="292" grpId="0" animBg="1" autoUpdateAnimBg="0"/>
      <p:bldP spid="293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282</Words>
  <Application>Microsoft Office PowerPoint</Application>
  <PresentationFormat>Экран (4:3)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Nunito</vt:lpstr>
      <vt:lpstr>Arial (Заголовки)</vt:lpstr>
      <vt:lpstr>Calibri</vt:lpstr>
      <vt:lpstr>NTR</vt:lpstr>
      <vt:lpstr>Garamond</vt:lpstr>
      <vt:lpstr>Noto Sans Symbols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Вячеслав</cp:lastModifiedBy>
  <cp:revision>3</cp:revision>
  <dcterms:modified xsi:type="dcterms:W3CDTF">2023-05-25T05:53:13Z</dcterms:modified>
</cp:coreProperties>
</file>