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Noto Sans CJK S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0B3AD-B8F4-7C9E-9468-C7BDDA9D026E}" v="50" dt="2023-05-26T04:37:11.166"/>
    <p1510:client id="{9CE3FD1E-0C81-3C75-7752-1323396B9F70}" v="16" dt="2023-05-26T04:41:38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D58C5F73-DE30-46A0-EEAF-853A9807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A61EEB4-A7FF-E309-6543-531ABE342D0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47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A27CBC-2C92-C300-B18A-C8564DE5BE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25534E9-2BF5-2094-B944-13C95AF3125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B1EAC9C-C126-47E0-927B-0A1E3DEAD39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F652EB8-5E38-6216-A522-88EAA1D1C61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ru-RU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1174E66-015F-A97C-5985-289D5419F8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B22FAE6E-053D-40DA-80CA-1203CB9BDC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C53669-18F4-3D73-6D37-EB02BF697B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E8A06B-AF4A-4B47-9CC2-B46F8C61EB8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2642C63B-7F17-93A4-5250-1B3A4EE5A89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720DFCA-7165-3A54-B1D8-6E0F784A12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E9E42C-7707-C791-BC73-8024D6CC62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78C8A5-13DE-412D-B46D-88B24DE0595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54BA706B-71ED-4F6C-D7A1-F1B7191AA2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8F4687B-BEF9-501E-33C3-054C4FBE02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73FC9B-3988-873A-DA30-2CFDC657F0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C92F8C-E52A-493C-9CEE-0FCC53C9C9E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DBFB353D-9CB6-7316-CA5C-08A7FC938C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E5F704F-459C-44E3-20D9-B7F73C8783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B27858-1558-DF8E-5E74-86E23BE850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CE4CDC-9525-4C0D-B0FB-0E12900BC8E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E3376E60-3416-74A9-EC0A-B2E31531A8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335F4CD-62FF-1039-ED40-A5AFB346E1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E227C0-70C4-3108-1071-CA8BED29A1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7F6B29-BA8B-4600-BEF7-3FB51AFD491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F9924D05-757E-4304-730F-7FBC0D7708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2FE615-2787-4C91-E911-D1611E3D4D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D3B672-E89B-369D-D9D3-F17729075B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FBFA4-7F43-4106-BA6F-185E68F3419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82C4EC06-D093-4602-0AB9-D1CC3A9111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1CF2FE0-E7B5-BB53-01A5-1A30005F0C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41EE33-1F6B-D62F-31D1-1909D727DE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9F119-8EFA-4CBF-AABF-6430E92F80C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0A5B027-BDE8-17BB-ED01-35420F284D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9CBECC8-4BE1-EC2C-F3A1-5FBE52CAFC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753A07-CB79-C326-33B0-624EB48560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79DCE4-A873-47FC-88AE-B577CBC9FEC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C6741203-E4E4-367A-FC86-039874A423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F416555-A434-72E3-AB5F-719429DB0E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5C16F6-C7DB-C653-6F34-A7BC00E45F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8323B-0D24-4E91-B1E3-885E3020F8E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C5D02A4F-B676-3FCF-E3E7-59C34EFCB2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983E61D-FCF1-E722-D866-6B4EA17D5A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022081-2306-F26B-FC6C-D2216B436D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8CB43C-AE82-44B5-88BF-192375830D8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124D95E8-20DF-7452-165E-4CF3DAF347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9644604-BD3E-4933-163F-D2C732879B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C0494-987C-43F3-4757-5BC3E744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C6384-4D8C-1382-F655-4A885AD9D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334BB-9A32-E03F-1546-1D601F5E8D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22B843-F406-08AC-DCAC-87A196A3B3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205967-25D5-45C7-A12A-4FD7A4AC0D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5CEDC-311E-DA9D-F115-ED5DABEF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52C1E-F62B-58CF-45D7-25BFC547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35D92-5B49-F893-AE2B-D4CC349329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7862C-6CA4-66B0-54FF-F1C047A26A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AA092C-840A-412D-850D-79CCA034E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65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9D4C49-547C-65DD-90B6-9AC39B93A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0AB1F6-1364-9A38-C476-053F74AD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26B96-439E-FAEA-EC89-AA1329998E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271DF1-8FD0-547B-FBD1-09DD87CDCF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83D41A-2F7B-42B1-A344-2B11F1E1B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6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B3702-9739-3189-6D85-8CEA6009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7998E-6013-E3C3-4E9F-D19296EB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7B331-955D-3EF8-BB17-80E7400B4A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E1153A-212F-FFBA-08A2-914B31D793B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4C5D2C-BCEE-4889-9BA8-A5BB9CFD3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4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94C3-3FBF-975F-57FA-821DBECC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F8392C-8F03-0926-09C9-7DFC5AB7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36D6F-1B9D-1830-8C4B-5A62C27B16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C2E0A8-BCE4-493B-26BA-107495E98F3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33CC1B-A07F-4B00-BBF7-E898EC9E13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3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DD6CA-F8DD-1110-CA9E-84821E86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09160-B18B-35A7-E4E4-D7AD5717C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BA0862-0262-6B11-0348-7536DB8E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95DB8-AFB7-CEC9-32A6-4048AE19F2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AC38E-AA5C-0806-E3CC-1CEB027EB0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0A3304-9084-416B-9BCF-3F882F900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28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9B4B-E1BA-DE1D-6666-F1962FED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46300-3167-5D82-5D87-85B2D6AD4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F4686-5811-E284-DE31-F2A79738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2378A7-B143-408B-6A13-D6483A2E4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81AB9C-5A15-C614-D59A-04AD4997E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9AD755-1F98-B755-DC5D-59032C982D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9BAB00A-B62E-615C-8A63-9264C7B7BD2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9A3419-DBC7-47BC-A305-38DF51830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24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D43EA-CA36-625A-CF7D-291678FD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06623-A0DD-5E98-987F-2704A4B2AE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F67139-6CF4-BE61-DF9B-B59E10A349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82B953-4BF5-499C-8A6A-9DC71F0E0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2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5FDF19-C098-6813-2308-7890218569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4F874E-DD15-5DC0-0F50-BFB764D075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E76DFC-490F-41D3-BAC5-1EFC3BE17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4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5FA27-3DD3-ADE6-FB18-554B8FEB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4D932-3373-BDDE-3F3C-9A9D6358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2A4490-AD98-6E4D-33C7-BF0EBB7F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77817-EA2E-AAD9-D1F9-6073E97629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8FFE3E-25C8-154B-C211-3EC444523A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B5A662-BD47-49B1-A8B8-FC4CFA27D4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3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6475C-EF0C-197A-2B4B-3A13952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E30C05-17C7-6F8C-0A70-D02152C72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59530-5DF4-360D-6C8A-A90F5869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61D180-6595-A225-74FA-59D357A1EA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64CEF5-5C41-0557-C7EF-F16B14F8EC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54B7D-C209-42E7-AE35-E687E5D039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6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70E0649-B4D6-26C2-0E47-7C63F6B142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B8B8B"/>
                </a:solidFill>
                <a:latin typeface="+mn-lt"/>
                <a:cs typeface="DejaVu Sans" charset="0"/>
              </a:defRPr>
            </a:lvl1pPr>
          </a:lstStyle>
          <a:p>
            <a:r>
              <a:rPr lang="ru-RU" altLang="ru-RU"/>
              <a:t>14.10.19</a:t>
            </a:r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E0CDD7E9-2382-DF93-A034-17BE0C5F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826549-D0F9-D4A3-57A6-23AAAFC4E5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B8B8B"/>
                </a:solidFill>
                <a:latin typeface="+mn-lt"/>
                <a:cs typeface="DejaVu Sans" charset="0"/>
              </a:defRPr>
            </a:lvl1pPr>
          </a:lstStyle>
          <a:p>
            <a:fld id="{CB6359CC-8876-4F26-B567-476BACA7FD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1FBFD5-2A0C-A83F-195C-4D94337F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81FD96-1712-0861-028E-384C41054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2pPr>
      <a:lvl3pPr marL="11430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3pPr>
      <a:lvl4pPr marL="16002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4pPr>
      <a:lvl5pPr marL="20574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5pPr>
      <a:lvl6pPr marL="25146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6pPr>
      <a:lvl7pPr marL="29718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7pPr>
      <a:lvl8pPr marL="34290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8pPr>
      <a:lvl9pPr marL="3886200" indent="-228600" algn="l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Noto Sans CJK SC" charset="0"/>
        </a:defRPr>
      </a:lvl9pPr>
    </p:titleStyle>
    <p:bodyStyle>
      <a:lvl1pPr marL="342900" indent="-342900" algn="l" defTabSz="449263" rtl="0" fontAlgn="base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E44F71C9-FCA6-9375-F603-87A0EF5A6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/>
          <a:stretch/>
        </p:blipFill>
        <p:spPr bwMode="auto">
          <a:xfrm>
            <a:off x="-124528" y="1"/>
            <a:ext cx="9320311" cy="71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9B053829-0190-69C4-A73E-07483EDA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" y="5317240"/>
            <a:ext cx="8408194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1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Спинной мозг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>
            <a:extLst>
              <a:ext uri="{FF2B5EF4-FFF2-40B4-BE49-F238E27FC236}">
                <a16:creationId xmlns:a16="http://schemas.microsoft.com/office/drawing/2014/main" id="{88245246-EBFD-55A6-9071-EAB54227C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 r="14523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CA2A7A09-CA80-CAFF-56A3-66E2BC5B2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07" y="365125"/>
            <a:ext cx="2866642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35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Заболевания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AB0C530-7C04-E36B-D332-2B1D9728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07" y="2434201"/>
            <a:ext cx="2866642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Рак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спинного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мозга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это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редкое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заболевание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которое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может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вызывать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паралич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нарушение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чувствительности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Он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часто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диагностируется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у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детей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молодых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людей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indent="-228600" defTabSz="914400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Инсульт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это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нарушение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кровообращения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мозгу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которое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может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поражать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спинной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мозг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Нарушение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кровообращения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может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вызвать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паралич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нарушение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err="1">
                <a:solidFill>
                  <a:schemeClr val="tx1"/>
                </a:solidFill>
                <a:latin typeface="Arial"/>
                <a:cs typeface="Arial"/>
              </a:rPr>
              <a:t>чувствительности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indent="-228600" defTabSz="914400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Множественная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склероза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это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аутоиммунное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заболевание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которое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вызывает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разрушение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миелина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нервных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волокнах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Это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может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вызвать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паралич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нарушение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cs typeface="Arial"/>
              </a:rPr>
              <a:t>чувствительности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6B024D51-180F-727F-6EFF-20F4CDBD8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18691"/>
          <a:stretch/>
        </p:blipFill>
        <p:spPr bwMode="auto">
          <a:xfrm>
            <a:off x="20" y="10"/>
            <a:ext cx="6337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6097E365-6387-5E4A-B322-B81444ED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3938487" cy="1627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Местоположение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95C19AEB-6B67-05B5-D4B3-04C3D499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219785"/>
            <a:ext cx="3464715" cy="395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  <a:cs typeface="+mn-cs"/>
              </a:rPr>
              <a:t>Спинной мозг расположен внутри позвоночного канала и соединяет мозг с периферической нервной системой.</a:t>
            </a:r>
          </a:p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400" b="1" i="1">
                <a:solidFill>
                  <a:srgbClr val="FFFFFF"/>
                </a:solidFill>
                <a:latin typeface="+mn-lt"/>
                <a:cs typeface="+mn-cs"/>
              </a:rPr>
              <a:t>Спинной мозг </a:t>
            </a:r>
            <a:r>
              <a:rPr lang="en-US" altLang="ru-RU" sz="1400">
                <a:solidFill>
                  <a:srgbClr val="FFFFFF"/>
                </a:solidFill>
                <a:latin typeface="+mn-lt"/>
                <a:cs typeface="+mn-cs"/>
              </a:rPr>
              <a:t>представляет собой цилиндрической формы вытянутый тяж, несколько уплощенный спереди назад, расположенный в позвоночном канале. Длина спинного мозга у мужчин составляет около 45 см, у женщин - 41-42 см. Масса спинного мозга около 30 г, что составляет 2,3% массы головного мозга. Верхний край находится  на уровне I-го шейного позвонка, нижний на уровне I- II-го поясничного позвонка.</a:t>
            </a:r>
            <a:br>
              <a:rPr lang="en-US" altLang="ru-RU" sz="1400" b="1">
                <a:solidFill>
                  <a:srgbClr val="FFFFFF"/>
                </a:solidFill>
                <a:latin typeface="+mn-lt"/>
                <a:cs typeface="+mn-cs"/>
              </a:rPr>
            </a:br>
            <a:endParaRPr lang="en-US" altLang="ru-RU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2915BF2-9481-C512-4B04-747B402EA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r="-1" b="46698"/>
          <a:stretch/>
        </p:blipFill>
        <p:spPr bwMode="auto">
          <a:xfrm>
            <a:off x="4669497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7" name="Rectangle 616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8" name="Freeform: Shape 616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67F6A200-CA3F-192C-E3AB-515C1375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43467"/>
            <a:ext cx="2916395" cy="18005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Строение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2BC14D0-0E83-F804-2803-BDEAAD04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623381"/>
            <a:ext cx="2916396" cy="3553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+mn-lt"/>
                <a:cs typeface="+mn-cs"/>
              </a:rPr>
              <a:t>Спинной мозг состоит из серого и белого вещества. Серое вещество содержит нейроны, ответственные за обработку информации, в то время как белое вещество - нервные волокна, которые передают информацию между мозгом и периферической нервной системой.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59A4212-1482-C265-A198-C5B2AC007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661" y="2085972"/>
            <a:ext cx="5001640" cy="26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2510566-43C9-D93D-5684-390779B37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5125"/>
            <a:ext cx="2862072" cy="1938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Белое вещество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D34631D-A9AB-1E55-0799-54AF19F8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482589"/>
            <a:ext cx="2862072" cy="3694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400" b="1" i="1">
                <a:solidFill>
                  <a:schemeClr val="tx1"/>
                </a:solidFill>
                <a:latin typeface="+mn-lt"/>
                <a:cs typeface="+mn-cs"/>
              </a:rPr>
              <a:t>Белое вещество </a:t>
            </a:r>
            <a:r>
              <a:rPr lang="en-US" altLang="ru-RU" sz="1400" b="1">
                <a:solidFill>
                  <a:schemeClr val="tx1"/>
                </a:solidFill>
                <a:latin typeface="+mn-lt"/>
                <a:cs typeface="+mn-cs"/>
              </a:rPr>
              <a:t>спинного и головного мозга - состоит в основном из скоплений нервных волокон, отростков нервных клеток, имеющих миелиновую оболочку (отсюда белый цвет волокон и вещества).</a:t>
            </a:r>
          </a:p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400" b="1" i="1">
                <a:solidFill>
                  <a:schemeClr val="tx1"/>
                </a:solidFill>
                <a:latin typeface="+mn-lt"/>
                <a:cs typeface="+mn-cs"/>
              </a:rPr>
              <a:t>Белое вещество </a:t>
            </a:r>
            <a:r>
              <a:rPr lang="en-US" altLang="ru-RU" sz="1400" b="1">
                <a:solidFill>
                  <a:schemeClr val="tx1"/>
                </a:solidFill>
                <a:latin typeface="+mn-lt"/>
                <a:cs typeface="+mn-cs"/>
              </a:rPr>
              <a:t>имеет ярко выраженную сегментацию. Так, задняя, передняя и боковые борозды являются разделителями, образующими так называемые канатики:</a:t>
            </a:r>
          </a:p>
          <a:p>
            <a:pPr marL="430213" indent="-228600" defTabSz="914400" hangingPunct="1">
              <a:lnSpc>
                <a:spcPct val="90000"/>
              </a:lnSpc>
              <a:spcAft>
                <a:spcPts val="1425"/>
              </a:spcAft>
              <a:buClr>
                <a:srgbClr val="111111"/>
              </a:buClr>
              <a:buSzPct val="45000"/>
              <a:buFont typeface="Arial" panose="020B0604020202020204" pitchFamily="34" charset="0"/>
              <a:buChar char="•"/>
            </a:pPr>
            <a:endParaRPr lang="en-US" altLang="ru-RU" sz="1400" b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endParaRPr lang="en-US" altLang="ru-RU" sz="1400" b="1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F92F0ED7-7E8C-62DF-F6BD-AF71FBB62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1333" b="-3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4674CB8F-314B-1358-E024-5F18167F7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r="2" b="17038"/>
          <a:stretch/>
        </p:blipFill>
        <p:spPr bwMode="auto">
          <a:xfrm>
            <a:off x="3536151" y="3589482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7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2EF771B-E6CE-6B0B-0202-4E2FBA83C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76" y="603622"/>
            <a:ext cx="3211785" cy="1322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Белое вещество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C23FAB3-8C8A-4349-267B-5F24B64D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75" y="2207977"/>
            <a:ext cx="2976274" cy="40464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300" b="1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Передний канатик</a:t>
            </a:r>
            <a:r>
              <a:rPr lang="en-US" altLang="ru-RU" sz="1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 Анатомически передние столбы локализуются между передним рогом серого вещества и передней срединной щелью.</a:t>
            </a:r>
          </a:p>
          <a:p>
            <a:pPr marL="430213" indent="-228600" defTabSz="914400" hangingPunct="1">
              <a:lnSpc>
                <a:spcPct val="90000"/>
              </a:lnSpc>
              <a:spcAft>
                <a:spcPts val="1425"/>
              </a:spcAft>
              <a:buClr>
                <a:srgbClr val="111111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ru-RU" sz="1300" b="1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Задний канатик</a:t>
            </a:r>
            <a:r>
              <a:rPr lang="en-US" altLang="ru-RU" sz="1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 Анатомически задние канатики локализуются между задним и передним рогами серого вещества спинного мозга.</a:t>
            </a:r>
          </a:p>
          <a:p>
            <a:pPr marL="430213" indent="-228600" defTabSz="914400" hangingPunct="1">
              <a:lnSpc>
                <a:spcPct val="90000"/>
              </a:lnSpc>
              <a:spcAft>
                <a:spcPts val="1425"/>
              </a:spcAft>
              <a:buClr>
                <a:srgbClr val="111111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ru-RU" sz="1300" b="1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Боковой канатик</a:t>
            </a:r>
            <a:r>
              <a:rPr lang="en-US" altLang="ru-RU" sz="13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 Анатомически он располагается между задним и передним рогом.  В этом канатике располагаются как восходящие, так и нисходящие пути.</a:t>
            </a:r>
          </a:p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endParaRPr lang="en-US" altLang="ru-RU" sz="130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C514C75A-5F19-B1E0-BD9A-86F062B15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r="3211"/>
          <a:stretch/>
        </p:blipFill>
        <p:spPr bwMode="auto">
          <a:xfrm>
            <a:off x="4276638" y="1"/>
            <a:ext cx="4867368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A4BF472F-34D4-272B-DC11-B56D2A3B4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19"/>
          <a:stretch/>
        </p:blipFill>
        <p:spPr bwMode="auto">
          <a:xfrm>
            <a:off x="4064565" y="3429000"/>
            <a:ext cx="5079435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40" name="Rectangle 923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3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662CB723-5C04-DE1D-BCD5-D7077FC90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18691"/>
          <a:stretch/>
        </p:blipFill>
        <p:spPr bwMode="auto">
          <a:xfrm>
            <a:off x="20" y="10"/>
            <a:ext cx="6337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2D3E5355-59BC-EF45-9C64-95D06EB3C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7" y="-97412"/>
            <a:ext cx="3938487" cy="16276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44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Оболочки спинного мозга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15DFA4D-6879-029A-A6B0-5E258693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2" y="1330291"/>
            <a:ext cx="3464715" cy="395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203200" indent="0" defTabSz="914400" hangingPunct="1">
              <a:lnSpc>
                <a:spcPct val="90000"/>
              </a:lnSpc>
              <a:spcAft>
                <a:spcPts val="1425"/>
              </a:spcAft>
              <a:buClrTx/>
            </a:pP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протяжении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всего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спинного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мозга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расположены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три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мозговые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оболочки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br>
              <a:rPr lang="en-US" sz="1400" dirty="0">
                <a:latin typeface="+mn-lt"/>
                <a:cs typeface="+mn-cs"/>
              </a:rPr>
            </a:br>
            <a:br>
              <a:rPr lang="en-US" sz="1400" dirty="0">
                <a:latin typeface="+mn-lt"/>
                <a:cs typeface="+mn-cs"/>
              </a:rPr>
            </a:b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Интересно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что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первая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оболочка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внутренняя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известна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как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мягкая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Она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содержит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артериальные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и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венозные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сосуды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которые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устанавливают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кровоснабжение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спинного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мозга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br>
              <a:rPr lang="en-US" sz="1400" dirty="0">
                <a:latin typeface="+mn-lt"/>
                <a:cs typeface="+mn-cs"/>
              </a:rPr>
            </a:br>
            <a:br>
              <a:rPr lang="en-US" sz="1400" dirty="0">
                <a:latin typeface="+mn-lt"/>
                <a:cs typeface="+mn-cs"/>
              </a:rPr>
            </a:b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Вторая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оболочка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средняя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имеет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особенное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название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-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паутинная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или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арахноидальная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Внутри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нее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находится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подпаутинное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пространство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называемое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субарахноидальным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которое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заполнено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спинномозговой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жидкостью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или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ликвором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Если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потребуется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взять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анализ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ликвора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то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специалистам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нужно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попасть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в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это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пространство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путем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проведения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спинномозговой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пункции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br>
              <a:rPr lang="en-US" sz="1400" dirty="0">
                <a:latin typeface="+mn-lt"/>
                <a:cs typeface="+mn-cs"/>
              </a:rPr>
            </a:br>
            <a:br>
              <a:rPr lang="en-US" sz="1400" dirty="0">
                <a:latin typeface="+mn-lt"/>
                <a:cs typeface="+mn-cs"/>
              </a:rPr>
            </a:b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О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наружной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третьей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оболочке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спинного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мозга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известно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что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она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твердая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Она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продолжается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до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межпозвоночных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отверстий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и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сопровождает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нервные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n-lt"/>
                <a:cs typeface="+mn-cs"/>
              </a:rPr>
              <a:t>корешки</a:t>
            </a:r>
            <a:r>
              <a:rPr lang="en-US" sz="14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endParaRPr lang="en-US" sz="1400" b="1" i="1" dirty="0">
              <a:solidFill>
                <a:srgbClr val="FFFFFF"/>
              </a:solidFill>
              <a:latin typeface="+mn-lt"/>
              <a:ea typeface="Calibri"/>
              <a:cs typeface="+mn-cs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1246537E-9ADF-7CF7-1276-14CD339F1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r="18056" b="1"/>
          <a:stretch/>
        </p:blipFill>
        <p:spPr bwMode="auto">
          <a:xfrm>
            <a:off x="4616127" y="44485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5" name="Rectangle 102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25E5DDC-C7DA-3D7E-0522-D209E543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325369"/>
            <a:ext cx="3276451" cy="19568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</a:pPr>
            <a:r>
              <a:rPr lang="en-US" sz="47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Функции</a:t>
            </a:r>
          </a:p>
        </p:txBody>
      </p:sp>
      <p:sp>
        <p:nvSpPr>
          <p:cNvPr id="102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CFD9E3E-5FBB-E4F3-90F6-085CAA37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Bef>
                <a:spcPts val="488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Спинной мозг выполняет две важные функции – </a:t>
            </a:r>
            <a:r>
              <a:rPr lang="en-US" altLang="ru-RU" sz="1200" b="1" i="1">
                <a:solidFill>
                  <a:schemeClr val="tx1"/>
                </a:solidFill>
                <a:latin typeface="+mn-lt"/>
                <a:cs typeface="+mn-cs"/>
              </a:rPr>
              <a:t>рефлекторную и проводниковую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. Каждый его сегмент связан с конкретными органами, обеспечивая их функциональность.</a:t>
            </a:r>
            <a:endParaRPr lang="en-US" sz="12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hangingPunct="1">
              <a:lnSpc>
                <a:spcPct val="90000"/>
              </a:lnSpc>
              <a:spcBef>
                <a:spcPts val="488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 b="1" i="1">
                <a:solidFill>
                  <a:schemeClr val="tx1"/>
                </a:solidFill>
                <a:latin typeface="+mn-lt"/>
                <a:cs typeface="+mn-cs"/>
              </a:rPr>
              <a:t>Проводниковые функции 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спинного мозга заключаются в проведении импульса по восходящему пути в головной мозг, а оттуда – по нисходящему пути в виде обратной команды какому-то органу.</a:t>
            </a:r>
          </a:p>
          <a:p>
            <a:pPr indent="-228600" defTabSz="914400" hangingPunct="1">
              <a:lnSpc>
                <a:spcPct val="90000"/>
              </a:lnSpc>
              <a:spcBef>
                <a:spcPts val="488"/>
              </a:spcBef>
              <a:buClrTx/>
              <a:buFont typeface="Arial" panose="020B0604020202020204" pitchFamily="34" charset="0"/>
              <a:buChar char="•"/>
            </a:pPr>
            <a:r>
              <a:rPr lang="en-US" altLang="ru-RU" sz="1200" b="1" i="1">
                <a:solidFill>
                  <a:schemeClr val="tx1"/>
                </a:solidFill>
                <a:latin typeface="+mn-lt"/>
                <a:cs typeface="+mn-cs"/>
              </a:rPr>
              <a:t>Рефлекторные функции </a:t>
            </a:r>
            <a:r>
              <a:rPr lang="en-US" altLang="ru-RU" sz="1200">
                <a:solidFill>
                  <a:schemeClr val="tx1"/>
                </a:solidFill>
                <a:latin typeface="+mn-lt"/>
                <a:cs typeface="+mn-cs"/>
              </a:rPr>
              <a:t>— это простые, заложенные природой рефлексы.</a:t>
            </a:r>
          </a:p>
          <a:p>
            <a:pPr indent="-228600" defTabSz="91440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Спинной мозг играет ключевую роль в передаче информации между мозгом и телом. Он контролирует нашу мышечную активность, позволяет нам ощущать сигналы от окружающего мира и реагировать на них.</a:t>
            </a:r>
          </a:p>
          <a:p>
            <a:pPr indent="-228600" defTabSz="914400" hangingPunct="1">
              <a:lnSpc>
                <a:spcPct val="90000"/>
              </a:lnSpc>
              <a:spcBef>
                <a:spcPts val="650"/>
              </a:spcBef>
              <a:buClrTx/>
              <a:buFont typeface="Arial" panose="020B0604020202020204" pitchFamily="34" charset="0"/>
              <a:buChar char="•"/>
            </a:pPr>
            <a:endParaRPr lang="en-US" altLang="ru-RU" sz="12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 hangingPunct="1">
              <a:lnSpc>
                <a:spcPct val="90000"/>
              </a:lnSpc>
              <a:spcBef>
                <a:spcPts val="650"/>
              </a:spcBef>
              <a:buClrTx/>
              <a:buFont typeface="Arial" panose="020B0604020202020204" pitchFamily="34" charset="0"/>
              <a:buChar char="•"/>
            </a:pPr>
            <a:endParaRPr lang="en-US" altLang="ru-RU" sz="120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C184B3F6-69B6-CC8C-2B04-6692BDCA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2" r="2406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3" name="Freeform: Shape 112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1" name="Isosceles Triangle 112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1753DD6-0CD7-BB60-AA6F-0CECA3D4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394523"/>
            <a:ext cx="8178799" cy="406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3" name="Isosceles Triangle 112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D638E71-1483-727B-8C51-515AECE38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r="9221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0BFC9BD4-BA71-6FBE-E125-016D5B07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07" y="365125"/>
            <a:ext cx="2866642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defTabSz="914400" hangingPunct="1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ru-RU" sz="35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Проводниковая функция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9FDC7DE-0C9B-30F9-C706-5A300566E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07" y="2434201"/>
            <a:ext cx="2866642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31800" indent="-320675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r>
              <a:rPr lang="en-US" altLang="ru-RU" sz="1400" b="1" i="1">
                <a:solidFill>
                  <a:schemeClr val="tx1"/>
                </a:solidFill>
                <a:latin typeface="+mn-lt"/>
                <a:cs typeface="+mn-cs"/>
              </a:rPr>
              <a:t>Проводниковая функция </a:t>
            </a:r>
            <a:r>
              <a:rPr lang="en-US" altLang="ru-RU" sz="1400">
                <a:solidFill>
                  <a:schemeClr val="tx1"/>
                </a:solidFill>
                <a:latin typeface="+mn-lt"/>
                <a:cs typeface="+mn-cs"/>
              </a:rPr>
              <a:t>спинного мозга заключается в передаче импульсов с периферии (от кожи, слизистых оболочек, внутренних органов) в центр (головной мозг) и наоборот. Проводники спинного мозга, составляющие его белое вещество, осуществляют передачу информации в восходящем и нисходящем направлении. В головной мозг подается импульс о воздействии извне, и у человека формируется определенное ощущение.</a:t>
            </a:r>
          </a:p>
          <a:p>
            <a:pPr indent="-228600" defTabSz="914400" hangingPunct="1">
              <a:lnSpc>
                <a:spcPct val="90000"/>
              </a:lnSpc>
              <a:spcAft>
                <a:spcPts val="1425"/>
              </a:spcAft>
              <a:buClrTx/>
              <a:buFont typeface="Arial" panose="020B0604020202020204" pitchFamily="34" charset="0"/>
              <a:buChar char="•"/>
            </a:pPr>
            <a:endParaRPr lang="en-US" altLang="ru-RU" sz="14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Noto Sans CJK SC"/>
      </a:majorFont>
      <a:minorFont>
        <a:latin typeface="Calibri"/>
        <a:ea typeface=""/>
        <a:cs typeface="Noto Sans CJK S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Application>Microsoft Office PowerPoint</Application>
  <PresentationFormat>Экран (4:3)</PresentationFormat>
  <Slides>10</Slides>
  <Notes>10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Спинной мозг</dc:title>
  <cp:revision>67</cp:revision>
  <cp:lastPrinted>1601-01-01T00:00:00Z</cp:lastPrinted>
  <dcterms:created xsi:type="dcterms:W3CDTF">1601-01-01T00:00:00Z</dcterms:created>
  <dcterms:modified xsi:type="dcterms:W3CDTF">2023-05-26T04:42:11Z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