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4" r:id="rId3"/>
    <p:sldId id="257" r:id="rId4"/>
    <p:sldId id="262" r:id="rId5"/>
    <p:sldId id="286" r:id="rId6"/>
    <p:sldId id="259" r:id="rId7"/>
    <p:sldId id="275" r:id="rId8"/>
    <p:sldId id="261" r:id="rId9"/>
    <p:sldId id="272" r:id="rId10"/>
    <p:sldId id="289" r:id="rId11"/>
    <p:sldId id="288" r:id="rId12"/>
    <p:sldId id="290" r:id="rId13"/>
    <p:sldId id="287" r:id="rId14"/>
    <p:sldId id="281" r:id="rId15"/>
    <p:sldId id="265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9" autoAdjust="0"/>
    <p:restoredTop sz="94660"/>
  </p:normalViewPr>
  <p:slideViewPr>
    <p:cSldViewPr snapToGrid="0">
      <p:cViewPr>
        <p:scale>
          <a:sx n="115" d="100"/>
          <a:sy n="115" d="100"/>
        </p:scale>
        <p:origin x="77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1BD0D7-A0AB-4762-BA98-697DF394ABE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1CD3160-7F31-4F47-BECF-07CC13261399}">
      <dgm:prSet/>
      <dgm:spPr/>
      <dgm:t>
        <a:bodyPr/>
        <a:lstStyle/>
        <a:p>
          <a:r>
            <a:rPr lang="ru-RU"/>
            <a:t>Кожа –это покровный орган тела человека , состоящий из нескольких слоев тканей, имеющий специфическую структуру и выполняющий специализированные функции.</a:t>
          </a:r>
          <a:endParaRPr lang="en-US"/>
        </a:p>
      </dgm:t>
    </dgm:pt>
    <dgm:pt modelId="{9797881A-4C55-4F4A-AA7A-F66E891B2213}" type="parTrans" cxnId="{8CE4680C-AA53-4DB4-9FE6-0AA81A2A4570}">
      <dgm:prSet/>
      <dgm:spPr/>
      <dgm:t>
        <a:bodyPr/>
        <a:lstStyle/>
        <a:p>
          <a:endParaRPr lang="en-US"/>
        </a:p>
      </dgm:t>
    </dgm:pt>
    <dgm:pt modelId="{2A6665CE-2937-4A41-8CCD-5EAFE712B058}" type="sibTrans" cxnId="{8CE4680C-AA53-4DB4-9FE6-0AA81A2A4570}">
      <dgm:prSet/>
      <dgm:spPr/>
      <dgm:t>
        <a:bodyPr/>
        <a:lstStyle/>
        <a:p>
          <a:endParaRPr lang="en-US"/>
        </a:p>
      </dgm:t>
    </dgm:pt>
    <dgm:pt modelId="{53F18E78-D8D1-4561-845C-9759ADD91A19}">
      <dgm:prSet/>
      <dgm:spPr/>
      <dgm:t>
        <a:bodyPr/>
        <a:lstStyle/>
        <a:p>
          <a:r>
            <a:rPr lang="ru-RU"/>
            <a:t>Ее площадь составляет около 2 кв. м.</a:t>
          </a:r>
          <a:endParaRPr lang="en-US"/>
        </a:p>
      </dgm:t>
    </dgm:pt>
    <dgm:pt modelId="{81FD0F0F-89DC-40D3-AE1B-E54B26C84DE4}" type="parTrans" cxnId="{4B991A14-8B76-40E0-B465-3DECB27F40E8}">
      <dgm:prSet/>
      <dgm:spPr/>
      <dgm:t>
        <a:bodyPr/>
        <a:lstStyle/>
        <a:p>
          <a:endParaRPr lang="en-US"/>
        </a:p>
      </dgm:t>
    </dgm:pt>
    <dgm:pt modelId="{AE0321FA-A933-4A7E-ACF1-38CE0D5E16FA}" type="sibTrans" cxnId="{4B991A14-8B76-40E0-B465-3DECB27F40E8}">
      <dgm:prSet/>
      <dgm:spPr/>
      <dgm:t>
        <a:bodyPr/>
        <a:lstStyle/>
        <a:p>
          <a:endParaRPr lang="en-US"/>
        </a:p>
      </dgm:t>
    </dgm:pt>
    <dgm:pt modelId="{D41D6C03-70BD-4398-8AC0-008F0253AAEB}" type="pres">
      <dgm:prSet presAssocID="{D91BD0D7-A0AB-4762-BA98-697DF394AB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5C994F-7ABC-4223-A652-C5EF33B983D2}" type="pres">
      <dgm:prSet presAssocID="{F1CD3160-7F31-4F47-BECF-07CC13261399}" presName="hierRoot1" presStyleCnt="0"/>
      <dgm:spPr/>
    </dgm:pt>
    <dgm:pt modelId="{8188F412-AC2F-4E29-8658-5FB7EA70754C}" type="pres">
      <dgm:prSet presAssocID="{F1CD3160-7F31-4F47-BECF-07CC13261399}" presName="composite" presStyleCnt="0"/>
      <dgm:spPr/>
    </dgm:pt>
    <dgm:pt modelId="{0A4DFBED-FCA2-4469-BD9C-D83C05463591}" type="pres">
      <dgm:prSet presAssocID="{F1CD3160-7F31-4F47-BECF-07CC13261399}" presName="background" presStyleLbl="node0" presStyleIdx="0" presStyleCnt="2"/>
      <dgm:spPr/>
    </dgm:pt>
    <dgm:pt modelId="{109166A9-2F88-4FC2-898E-4D894FAEBE30}" type="pres">
      <dgm:prSet presAssocID="{F1CD3160-7F31-4F47-BECF-07CC13261399}" presName="text" presStyleLbl="fgAcc0" presStyleIdx="0" presStyleCnt="2">
        <dgm:presLayoutVars>
          <dgm:chPref val="3"/>
        </dgm:presLayoutVars>
      </dgm:prSet>
      <dgm:spPr/>
    </dgm:pt>
    <dgm:pt modelId="{3874129C-2FAE-4B05-BA7C-903B360D0F89}" type="pres">
      <dgm:prSet presAssocID="{F1CD3160-7F31-4F47-BECF-07CC13261399}" presName="hierChild2" presStyleCnt="0"/>
      <dgm:spPr/>
    </dgm:pt>
    <dgm:pt modelId="{E749BC09-1EC6-4AC9-8726-881BC5161AFB}" type="pres">
      <dgm:prSet presAssocID="{53F18E78-D8D1-4561-845C-9759ADD91A19}" presName="hierRoot1" presStyleCnt="0"/>
      <dgm:spPr/>
    </dgm:pt>
    <dgm:pt modelId="{1E639B80-220E-4DED-B610-F04E42CDBB0F}" type="pres">
      <dgm:prSet presAssocID="{53F18E78-D8D1-4561-845C-9759ADD91A19}" presName="composite" presStyleCnt="0"/>
      <dgm:spPr/>
    </dgm:pt>
    <dgm:pt modelId="{40141310-364B-4B3A-BBE8-FA9E9895AAD6}" type="pres">
      <dgm:prSet presAssocID="{53F18E78-D8D1-4561-845C-9759ADD91A19}" presName="background" presStyleLbl="node0" presStyleIdx="1" presStyleCnt="2"/>
      <dgm:spPr/>
    </dgm:pt>
    <dgm:pt modelId="{18DE2BBF-61AA-412C-AA09-1F0D41E8A9FD}" type="pres">
      <dgm:prSet presAssocID="{53F18E78-D8D1-4561-845C-9759ADD91A19}" presName="text" presStyleLbl="fgAcc0" presStyleIdx="1" presStyleCnt="2">
        <dgm:presLayoutVars>
          <dgm:chPref val="3"/>
        </dgm:presLayoutVars>
      </dgm:prSet>
      <dgm:spPr/>
    </dgm:pt>
    <dgm:pt modelId="{5029BFE6-9EB5-4B75-9204-CDBC21DC1D24}" type="pres">
      <dgm:prSet presAssocID="{53F18E78-D8D1-4561-845C-9759ADD91A19}" presName="hierChild2" presStyleCnt="0"/>
      <dgm:spPr/>
    </dgm:pt>
  </dgm:ptLst>
  <dgm:cxnLst>
    <dgm:cxn modelId="{8CE4680C-AA53-4DB4-9FE6-0AA81A2A4570}" srcId="{D91BD0D7-A0AB-4762-BA98-697DF394ABE5}" destId="{F1CD3160-7F31-4F47-BECF-07CC13261399}" srcOrd="0" destOrd="0" parTransId="{9797881A-4C55-4F4A-AA7A-F66E891B2213}" sibTransId="{2A6665CE-2937-4A41-8CCD-5EAFE712B058}"/>
    <dgm:cxn modelId="{CA921014-740C-4B92-A741-2C6FA05D471C}" type="presOf" srcId="{D91BD0D7-A0AB-4762-BA98-697DF394ABE5}" destId="{D41D6C03-70BD-4398-8AC0-008F0253AAEB}" srcOrd="0" destOrd="0" presId="urn:microsoft.com/office/officeart/2005/8/layout/hierarchy1"/>
    <dgm:cxn modelId="{4B991A14-8B76-40E0-B465-3DECB27F40E8}" srcId="{D91BD0D7-A0AB-4762-BA98-697DF394ABE5}" destId="{53F18E78-D8D1-4561-845C-9759ADD91A19}" srcOrd="1" destOrd="0" parTransId="{81FD0F0F-89DC-40D3-AE1B-E54B26C84DE4}" sibTransId="{AE0321FA-A933-4A7E-ACF1-38CE0D5E16FA}"/>
    <dgm:cxn modelId="{283F91D8-A9A6-46E1-9AB3-393B5896F0C4}" type="presOf" srcId="{53F18E78-D8D1-4561-845C-9759ADD91A19}" destId="{18DE2BBF-61AA-412C-AA09-1F0D41E8A9FD}" srcOrd="0" destOrd="0" presId="urn:microsoft.com/office/officeart/2005/8/layout/hierarchy1"/>
    <dgm:cxn modelId="{C5FF5EE5-6B77-4A7D-9B56-25DCFCD17C08}" type="presOf" srcId="{F1CD3160-7F31-4F47-BECF-07CC13261399}" destId="{109166A9-2F88-4FC2-898E-4D894FAEBE30}" srcOrd="0" destOrd="0" presId="urn:microsoft.com/office/officeart/2005/8/layout/hierarchy1"/>
    <dgm:cxn modelId="{B3385455-8380-4096-B562-5593CA746581}" type="presParOf" srcId="{D41D6C03-70BD-4398-8AC0-008F0253AAEB}" destId="{6B5C994F-7ABC-4223-A652-C5EF33B983D2}" srcOrd="0" destOrd="0" presId="urn:microsoft.com/office/officeart/2005/8/layout/hierarchy1"/>
    <dgm:cxn modelId="{76503792-5C77-4CDD-BEC2-29B8479FF24B}" type="presParOf" srcId="{6B5C994F-7ABC-4223-A652-C5EF33B983D2}" destId="{8188F412-AC2F-4E29-8658-5FB7EA70754C}" srcOrd="0" destOrd="0" presId="urn:microsoft.com/office/officeart/2005/8/layout/hierarchy1"/>
    <dgm:cxn modelId="{DE2AFCD2-D118-4D5E-B32F-7866633E4B74}" type="presParOf" srcId="{8188F412-AC2F-4E29-8658-5FB7EA70754C}" destId="{0A4DFBED-FCA2-4469-BD9C-D83C05463591}" srcOrd="0" destOrd="0" presId="urn:microsoft.com/office/officeart/2005/8/layout/hierarchy1"/>
    <dgm:cxn modelId="{8F4540CC-A5F1-4C0A-ABC4-27356E836DB3}" type="presParOf" srcId="{8188F412-AC2F-4E29-8658-5FB7EA70754C}" destId="{109166A9-2F88-4FC2-898E-4D894FAEBE30}" srcOrd="1" destOrd="0" presId="urn:microsoft.com/office/officeart/2005/8/layout/hierarchy1"/>
    <dgm:cxn modelId="{AF4419DF-9752-43B3-8BBC-0F335541B0CB}" type="presParOf" srcId="{6B5C994F-7ABC-4223-A652-C5EF33B983D2}" destId="{3874129C-2FAE-4B05-BA7C-903B360D0F89}" srcOrd="1" destOrd="0" presId="urn:microsoft.com/office/officeart/2005/8/layout/hierarchy1"/>
    <dgm:cxn modelId="{F5FAD4F1-863F-4D13-88C5-C6E96065C003}" type="presParOf" srcId="{D41D6C03-70BD-4398-8AC0-008F0253AAEB}" destId="{E749BC09-1EC6-4AC9-8726-881BC5161AFB}" srcOrd="1" destOrd="0" presId="urn:microsoft.com/office/officeart/2005/8/layout/hierarchy1"/>
    <dgm:cxn modelId="{0DDE43C1-AF07-4037-AE21-3311DFFEB3DE}" type="presParOf" srcId="{E749BC09-1EC6-4AC9-8726-881BC5161AFB}" destId="{1E639B80-220E-4DED-B610-F04E42CDBB0F}" srcOrd="0" destOrd="0" presId="urn:microsoft.com/office/officeart/2005/8/layout/hierarchy1"/>
    <dgm:cxn modelId="{4E33C4D7-7615-4CD2-A4E2-1FC314059962}" type="presParOf" srcId="{1E639B80-220E-4DED-B610-F04E42CDBB0F}" destId="{40141310-364B-4B3A-BBE8-FA9E9895AAD6}" srcOrd="0" destOrd="0" presId="urn:microsoft.com/office/officeart/2005/8/layout/hierarchy1"/>
    <dgm:cxn modelId="{D63E42AB-472B-4A37-80CA-B33DEF657DEA}" type="presParOf" srcId="{1E639B80-220E-4DED-B610-F04E42CDBB0F}" destId="{18DE2BBF-61AA-412C-AA09-1F0D41E8A9FD}" srcOrd="1" destOrd="0" presId="urn:microsoft.com/office/officeart/2005/8/layout/hierarchy1"/>
    <dgm:cxn modelId="{CAB77C17-05A8-4613-BE8F-FBE6936F0451}" type="presParOf" srcId="{E749BC09-1EC6-4AC9-8726-881BC5161AFB}" destId="{5029BFE6-9EB5-4B75-9204-CDBC21DC1D2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2EF888-6F7E-447B-90DF-56D2AB46D0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38C06CE-2DEF-4309-A9C1-1425F5ED4E06}">
      <dgm:prSet/>
      <dgm:spPr/>
      <dgm:t>
        <a:bodyPr/>
        <a:lstStyle/>
        <a:p>
          <a:r>
            <a:rPr lang="ru-RU"/>
            <a:t>Кожа гладкая, упругая, эластичная</a:t>
          </a:r>
          <a:endParaRPr lang="en-US"/>
        </a:p>
      </dgm:t>
    </dgm:pt>
    <dgm:pt modelId="{B4A9CC38-9D65-4B0B-BDD6-54D597918F5D}" type="parTrans" cxnId="{086D0BE5-8E1C-4069-A75E-487141E01E23}">
      <dgm:prSet/>
      <dgm:spPr/>
      <dgm:t>
        <a:bodyPr/>
        <a:lstStyle/>
        <a:p>
          <a:endParaRPr lang="en-US"/>
        </a:p>
      </dgm:t>
    </dgm:pt>
    <dgm:pt modelId="{4EDDA459-DB36-4DFC-A9A8-843F0646B2B7}" type="sibTrans" cxnId="{086D0BE5-8E1C-4069-A75E-487141E01E23}">
      <dgm:prSet/>
      <dgm:spPr/>
      <dgm:t>
        <a:bodyPr/>
        <a:lstStyle/>
        <a:p>
          <a:endParaRPr lang="en-US"/>
        </a:p>
      </dgm:t>
    </dgm:pt>
    <dgm:pt modelId="{D4D650E5-A4B8-4D72-A372-35C4B5F65D3F}">
      <dgm:prSet/>
      <dgm:spPr/>
      <dgm:t>
        <a:bodyPr/>
        <a:lstStyle/>
        <a:p>
          <a:r>
            <a:rPr lang="ru-RU"/>
            <a:t>Имеет розовый цвет благодаря разветвлению в ней мелких кровеносных сосудов и капилляров, наряду с которыми просвечивают венозные (голубые) сосуды</a:t>
          </a:r>
          <a:endParaRPr lang="en-US"/>
        </a:p>
      </dgm:t>
    </dgm:pt>
    <dgm:pt modelId="{C1022385-F1CF-44DD-969F-96102426D1EA}" type="parTrans" cxnId="{BD125375-9535-4E62-A075-23C6CF56F989}">
      <dgm:prSet/>
      <dgm:spPr/>
      <dgm:t>
        <a:bodyPr/>
        <a:lstStyle/>
        <a:p>
          <a:endParaRPr lang="en-US"/>
        </a:p>
      </dgm:t>
    </dgm:pt>
    <dgm:pt modelId="{DBF9AF4A-4485-44AC-9CFD-6B642BADB6C8}" type="sibTrans" cxnId="{BD125375-9535-4E62-A075-23C6CF56F989}">
      <dgm:prSet/>
      <dgm:spPr/>
      <dgm:t>
        <a:bodyPr/>
        <a:lstStyle/>
        <a:p>
          <a:endParaRPr lang="en-US"/>
        </a:p>
      </dgm:t>
    </dgm:pt>
    <dgm:pt modelId="{88E9BA5D-C8BC-4A76-9F98-C60C0B6BB319}">
      <dgm:prSet/>
      <dgm:spPr/>
      <dgm:t>
        <a:bodyPr/>
        <a:lstStyle/>
        <a:p>
          <a:r>
            <a:rPr lang="ru-RU"/>
            <a:t>На ладони- мягкие подушечки пальцев, защищенные гладкими розовыми ногтями и на сгибах различные линии и складки.</a:t>
          </a:r>
          <a:endParaRPr lang="en-US"/>
        </a:p>
      </dgm:t>
    </dgm:pt>
    <dgm:pt modelId="{05E07188-9659-45DF-B0D6-9477D5F676B8}" type="parTrans" cxnId="{F9BAFD18-F67C-48A2-B9E6-58C853D126C7}">
      <dgm:prSet/>
      <dgm:spPr/>
      <dgm:t>
        <a:bodyPr/>
        <a:lstStyle/>
        <a:p>
          <a:endParaRPr lang="en-US"/>
        </a:p>
      </dgm:t>
    </dgm:pt>
    <dgm:pt modelId="{81847F8D-028A-41DA-8EF8-2FCDD3BDB43C}" type="sibTrans" cxnId="{F9BAFD18-F67C-48A2-B9E6-58C853D126C7}">
      <dgm:prSet/>
      <dgm:spPr/>
      <dgm:t>
        <a:bodyPr/>
        <a:lstStyle/>
        <a:p>
          <a:endParaRPr lang="en-US"/>
        </a:p>
      </dgm:t>
    </dgm:pt>
    <dgm:pt modelId="{6E28C773-9BDE-4416-8BA6-49C27C1ABAF1}" type="pres">
      <dgm:prSet presAssocID="{6C2EF888-6F7E-447B-90DF-56D2AB46D072}" presName="linear" presStyleCnt="0">
        <dgm:presLayoutVars>
          <dgm:animLvl val="lvl"/>
          <dgm:resizeHandles val="exact"/>
        </dgm:presLayoutVars>
      </dgm:prSet>
      <dgm:spPr/>
    </dgm:pt>
    <dgm:pt modelId="{8C7AA214-FCA9-4944-9314-763C5C5F1C6C}" type="pres">
      <dgm:prSet presAssocID="{238C06CE-2DEF-4309-A9C1-1425F5ED4E0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8CBC59-6CB9-4EFA-B685-FEE49D44DD77}" type="pres">
      <dgm:prSet presAssocID="{4EDDA459-DB36-4DFC-A9A8-843F0646B2B7}" presName="spacer" presStyleCnt="0"/>
      <dgm:spPr/>
    </dgm:pt>
    <dgm:pt modelId="{DC00F668-A165-4683-8AFC-552E75C71725}" type="pres">
      <dgm:prSet presAssocID="{D4D650E5-A4B8-4D72-A372-35C4B5F65D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8F49B42-3267-4EFC-8E9F-47DBBAA8EA36}" type="pres">
      <dgm:prSet presAssocID="{DBF9AF4A-4485-44AC-9CFD-6B642BADB6C8}" presName="spacer" presStyleCnt="0"/>
      <dgm:spPr/>
    </dgm:pt>
    <dgm:pt modelId="{7FDAFE0B-A07D-49FD-B287-9911FBF1D73A}" type="pres">
      <dgm:prSet presAssocID="{88E9BA5D-C8BC-4A76-9F98-C60C0B6BB31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C4BAB18-5513-427D-B112-A756E890FAFF}" type="presOf" srcId="{238C06CE-2DEF-4309-A9C1-1425F5ED4E06}" destId="{8C7AA214-FCA9-4944-9314-763C5C5F1C6C}" srcOrd="0" destOrd="0" presId="urn:microsoft.com/office/officeart/2005/8/layout/vList2"/>
    <dgm:cxn modelId="{F9BAFD18-F67C-48A2-B9E6-58C853D126C7}" srcId="{6C2EF888-6F7E-447B-90DF-56D2AB46D072}" destId="{88E9BA5D-C8BC-4A76-9F98-C60C0B6BB319}" srcOrd="2" destOrd="0" parTransId="{05E07188-9659-45DF-B0D6-9477D5F676B8}" sibTransId="{81847F8D-028A-41DA-8EF8-2FCDD3BDB43C}"/>
    <dgm:cxn modelId="{B59C2333-94D4-4611-A345-13220EB3C92E}" type="presOf" srcId="{D4D650E5-A4B8-4D72-A372-35C4B5F65D3F}" destId="{DC00F668-A165-4683-8AFC-552E75C71725}" srcOrd="0" destOrd="0" presId="urn:microsoft.com/office/officeart/2005/8/layout/vList2"/>
    <dgm:cxn modelId="{BD125375-9535-4E62-A075-23C6CF56F989}" srcId="{6C2EF888-6F7E-447B-90DF-56D2AB46D072}" destId="{D4D650E5-A4B8-4D72-A372-35C4B5F65D3F}" srcOrd="1" destOrd="0" parTransId="{C1022385-F1CF-44DD-969F-96102426D1EA}" sibTransId="{DBF9AF4A-4485-44AC-9CFD-6B642BADB6C8}"/>
    <dgm:cxn modelId="{891E14BA-C6F9-4E2B-A633-F0D20003E01B}" type="presOf" srcId="{88E9BA5D-C8BC-4A76-9F98-C60C0B6BB319}" destId="{7FDAFE0B-A07D-49FD-B287-9911FBF1D73A}" srcOrd="0" destOrd="0" presId="urn:microsoft.com/office/officeart/2005/8/layout/vList2"/>
    <dgm:cxn modelId="{086D0BE5-8E1C-4069-A75E-487141E01E23}" srcId="{6C2EF888-6F7E-447B-90DF-56D2AB46D072}" destId="{238C06CE-2DEF-4309-A9C1-1425F5ED4E06}" srcOrd="0" destOrd="0" parTransId="{B4A9CC38-9D65-4B0B-BDD6-54D597918F5D}" sibTransId="{4EDDA459-DB36-4DFC-A9A8-843F0646B2B7}"/>
    <dgm:cxn modelId="{6FF723EF-0754-44CC-AB3F-2BCF19FDDC23}" type="presOf" srcId="{6C2EF888-6F7E-447B-90DF-56D2AB46D072}" destId="{6E28C773-9BDE-4416-8BA6-49C27C1ABAF1}" srcOrd="0" destOrd="0" presId="urn:microsoft.com/office/officeart/2005/8/layout/vList2"/>
    <dgm:cxn modelId="{1D203C80-BC51-424E-BB58-25BA8BBFA2EF}" type="presParOf" srcId="{6E28C773-9BDE-4416-8BA6-49C27C1ABAF1}" destId="{8C7AA214-FCA9-4944-9314-763C5C5F1C6C}" srcOrd="0" destOrd="0" presId="urn:microsoft.com/office/officeart/2005/8/layout/vList2"/>
    <dgm:cxn modelId="{77192518-4F4F-4A9F-88F6-25D211B37559}" type="presParOf" srcId="{6E28C773-9BDE-4416-8BA6-49C27C1ABAF1}" destId="{368CBC59-6CB9-4EFA-B685-FEE49D44DD77}" srcOrd="1" destOrd="0" presId="urn:microsoft.com/office/officeart/2005/8/layout/vList2"/>
    <dgm:cxn modelId="{32AE522D-38FE-49EF-9C3F-6A3E289AE76E}" type="presParOf" srcId="{6E28C773-9BDE-4416-8BA6-49C27C1ABAF1}" destId="{DC00F668-A165-4683-8AFC-552E75C71725}" srcOrd="2" destOrd="0" presId="urn:microsoft.com/office/officeart/2005/8/layout/vList2"/>
    <dgm:cxn modelId="{862D802A-FE29-4497-88BA-A3F3F793824E}" type="presParOf" srcId="{6E28C773-9BDE-4416-8BA6-49C27C1ABAF1}" destId="{E8F49B42-3267-4EFC-8E9F-47DBBAA8EA36}" srcOrd="3" destOrd="0" presId="urn:microsoft.com/office/officeart/2005/8/layout/vList2"/>
    <dgm:cxn modelId="{AFE69CBB-E207-4692-89BA-43FD854DFC50}" type="presParOf" srcId="{6E28C773-9BDE-4416-8BA6-49C27C1ABAF1}" destId="{7FDAFE0B-A07D-49FD-B287-9911FBF1D7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B1C67-75C5-4E12-BDF2-68A5C5E1C7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0B8028F-2E66-4B44-85D7-EABA701BCBDE}">
      <dgm:prSet/>
      <dgm:spPr/>
      <dgm:t>
        <a:bodyPr/>
        <a:lstStyle/>
        <a:p>
          <a:r>
            <a:rPr lang="ru-RU"/>
            <a:t>Образован многослойным эпителием. </a:t>
          </a:r>
          <a:endParaRPr lang="en-US"/>
        </a:p>
      </dgm:t>
    </dgm:pt>
    <dgm:pt modelId="{D0C37006-5AF2-48DE-A77C-C443A939F2E4}" type="parTrans" cxnId="{F6A2FD30-A5E0-4AF5-BF70-6500D706D276}">
      <dgm:prSet/>
      <dgm:spPr/>
      <dgm:t>
        <a:bodyPr/>
        <a:lstStyle/>
        <a:p>
          <a:endParaRPr lang="en-US"/>
        </a:p>
      </dgm:t>
    </dgm:pt>
    <dgm:pt modelId="{3193B623-ADDE-4BA3-8CB4-325D1B8EC186}" type="sibTrans" cxnId="{F6A2FD30-A5E0-4AF5-BF70-6500D706D276}">
      <dgm:prSet/>
      <dgm:spPr/>
      <dgm:t>
        <a:bodyPr/>
        <a:lstStyle/>
        <a:p>
          <a:endParaRPr lang="en-US"/>
        </a:p>
      </dgm:t>
    </dgm:pt>
    <dgm:pt modelId="{1D905CC4-14A0-4AC6-8CF4-AEF39076B049}">
      <dgm:prSet/>
      <dgm:spPr/>
      <dgm:t>
        <a:bodyPr/>
        <a:lstStyle/>
        <a:p>
          <a:r>
            <a:rPr lang="ru-RU"/>
            <a:t>Верхний слой – роговой, состоит из мертвых клеток без ядер.</a:t>
          </a:r>
          <a:endParaRPr lang="en-US"/>
        </a:p>
      </dgm:t>
    </dgm:pt>
    <dgm:pt modelId="{A5E2B3C4-4235-4D5C-9908-A7A83D161FC1}" type="parTrans" cxnId="{7CE4758E-2E49-405B-AFFF-4EDC07613470}">
      <dgm:prSet/>
      <dgm:spPr/>
      <dgm:t>
        <a:bodyPr/>
        <a:lstStyle/>
        <a:p>
          <a:endParaRPr lang="en-US"/>
        </a:p>
      </dgm:t>
    </dgm:pt>
    <dgm:pt modelId="{A11D96A6-342F-4131-B0DC-3D5C697F36A4}" type="sibTrans" cxnId="{7CE4758E-2E49-405B-AFFF-4EDC07613470}">
      <dgm:prSet/>
      <dgm:spPr/>
      <dgm:t>
        <a:bodyPr/>
        <a:lstStyle/>
        <a:p>
          <a:endParaRPr lang="en-US"/>
        </a:p>
      </dgm:t>
    </dgm:pt>
    <dgm:pt modelId="{C91418C8-5730-42E8-9581-712A35F15052}">
      <dgm:prSet/>
      <dgm:spPr/>
      <dgm:t>
        <a:bodyPr/>
        <a:lstStyle/>
        <a:p>
          <a:r>
            <a:rPr lang="ru-RU"/>
            <a:t>Нижний – из живых клеток, способных к делению. В нем находится пигмент </a:t>
          </a:r>
          <a:r>
            <a:rPr lang="ru-RU" b="1"/>
            <a:t>меланин</a:t>
          </a:r>
          <a:r>
            <a:rPr lang="ru-RU"/>
            <a:t> ,от которого зависит цвет кожи.</a:t>
          </a:r>
          <a:endParaRPr lang="en-US"/>
        </a:p>
      </dgm:t>
    </dgm:pt>
    <dgm:pt modelId="{FC6F3AFF-D6EC-4912-9DD2-975D9B679E7F}" type="parTrans" cxnId="{3DDFA069-DC38-4CCC-9F56-DA55254BCC07}">
      <dgm:prSet/>
      <dgm:spPr/>
      <dgm:t>
        <a:bodyPr/>
        <a:lstStyle/>
        <a:p>
          <a:endParaRPr lang="en-US"/>
        </a:p>
      </dgm:t>
    </dgm:pt>
    <dgm:pt modelId="{5963EE7A-FE5B-4594-ABF2-66BCF6301EFE}" type="sibTrans" cxnId="{3DDFA069-DC38-4CCC-9F56-DA55254BCC07}">
      <dgm:prSet/>
      <dgm:spPr/>
      <dgm:t>
        <a:bodyPr/>
        <a:lstStyle/>
        <a:p>
          <a:endParaRPr lang="en-US"/>
        </a:p>
      </dgm:t>
    </dgm:pt>
    <dgm:pt modelId="{100C7F49-84A8-4F9F-9223-ED3EC0048888}">
      <dgm:prSet/>
      <dgm:spPr/>
      <dgm:t>
        <a:bodyPr/>
        <a:lstStyle/>
        <a:p>
          <a:r>
            <a:rPr lang="ru-RU"/>
            <a:t>Клетки эпидермиса очень прочно соединены между собой. Именно это позволяет им выполнять основную - </a:t>
          </a:r>
          <a:r>
            <a:rPr lang="ru-RU" b="1"/>
            <a:t>защитную - </a:t>
          </a:r>
          <a:r>
            <a:rPr lang="ru-RU"/>
            <a:t>функцию кожи. </a:t>
          </a:r>
          <a:br>
            <a:rPr lang="ru-RU"/>
          </a:br>
          <a:endParaRPr lang="en-US"/>
        </a:p>
      </dgm:t>
    </dgm:pt>
    <dgm:pt modelId="{4435B76C-EA34-4099-BC40-CBAED8CAB1D2}" type="parTrans" cxnId="{6B610758-6B61-43F8-BCDB-4D77865DB372}">
      <dgm:prSet/>
      <dgm:spPr/>
      <dgm:t>
        <a:bodyPr/>
        <a:lstStyle/>
        <a:p>
          <a:endParaRPr lang="en-US"/>
        </a:p>
      </dgm:t>
    </dgm:pt>
    <dgm:pt modelId="{D2C64CE8-F26B-48C6-95C8-83B62C96322F}" type="sibTrans" cxnId="{6B610758-6B61-43F8-BCDB-4D77865DB372}">
      <dgm:prSet/>
      <dgm:spPr/>
      <dgm:t>
        <a:bodyPr/>
        <a:lstStyle/>
        <a:p>
          <a:endParaRPr lang="en-US"/>
        </a:p>
      </dgm:t>
    </dgm:pt>
    <dgm:pt modelId="{1662A753-2E6B-4485-9D35-5895ACD87001}" type="pres">
      <dgm:prSet presAssocID="{5D1B1C67-75C5-4E12-BDF2-68A5C5E1C704}" presName="linear" presStyleCnt="0">
        <dgm:presLayoutVars>
          <dgm:animLvl val="lvl"/>
          <dgm:resizeHandles val="exact"/>
        </dgm:presLayoutVars>
      </dgm:prSet>
      <dgm:spPr/>
    </dgm:pt>
    <dgm:pt modelId="{B5187759-14E3-4FAF-8656-F989E9BE2AD1}" type="pres">
      <dgm:prSet presAssocID="{10B8028F-2E66-4B44-85D7-EABA701BCBD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723FCA6-798D-4F2C-BB4C-1483C3FF2D9E}" type="pres">
      <dgm:prSet presAssocID="{3193B623-ADDE-4BA3-8CB4-325D1B8EC186}" presName="spacer" presStyleCnt="0"/>
      <dgm:spPr/>
    </dgm:pt>
    <dgm:pt modelId="{4C8C6A0A-0462-4E54-8E71-6BE2EA14E0CB}" type="pres">
      <dgm:prSet presAssocID="{1D905CC4-14A0-4AC6-8CF4-AEF39076B04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993AA57-FA84-468C-8869-3F58612893CE}" type="pres">
      <dgm:prSet presAssocID="{A11D96A6-342F-4131-B0DC-3D5C697F36A4}" presName="spacer" presStyleCnt="0"/>
      <dgm:spPr/>
    </dgm:pt>
    <dgm:pt modelId="{DDD898C8-099D-4000-8F81-CFA7619DE319}" type="pres">
      <dgm:prSet presAssocID="{C91418C8-5730-42E8-9581-712A35F150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2898B3A-0EA6-4B61-B867-0BE411FF74A5}" type="pres">
      <dgm:prSet presAssocID="{5963EE7A-FE5B-4594-ABF2-66BCF6301EFE}" presName="spacer" presStyleCnt="0"/>
      <dgm:spPr/>
    </dgm:pt>
    <dgm:pt modelId="{22DB356D-1F6C-401A-BE25-059ECDDAC2F7}" type="pres">
      <dgm:prSet presAssocID="{100C7F49-84A8-4F9F-9223-ED3EC004888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B3DD20E-E885-44F5-A232-2900E384053C}" type="presOf" srcId="{10B8028F-2E66-4B44-85D7-EABA701BCBDE}" destId="{B5187759-14E3-4FAF-8656-F989E9BE2AD1}" srcOrd="0" destOrd="0" presId="urn:microsoft.com/office/officeart/2005/8/layout/vList2"/>
    <dgm:cxn modelId="{F6A2FD30-A5E0-4AF5-BF70-6500D706D276}" srcId="{5D1B1C67-75C5-4E12-BDF2-68A5C5E1C704}" destId="{10B8028F-2E66-4B44-85D7-EABA701BCBDE}" srcOrd="0" destOrd="0" parTransId="{D0C37006-5AF2-48DE-A77C-C443A939F2E4}" sibTransId="{3193B623-ADDE-4BA3-8CB4-325D1B8EC186}"/>
    <dgm:cxn modelId="{3DDFA069-DC38-4CCC-9F56-DA55254BCC07}" srcId="{5D1B1C67-75C5-4E12-BDF2-68A5C5E1C704}" destId="{C91418C8-5730-42E8-9581-712A35F15052}" srcOrd="2" destOrd="0" parTransId="{FC6F3AFF-D6EC-4912-9DD2-975D9B679E7F}" sibTransId="{5963EE7A-FE5B-4594-ABF2-66BCF6301EFE}"/>
    <dgm:cxn modelId="{F7B1066B-2986-46DA-8449-2345C833A436}" type="presOf" srcId="{C91418C8-5730-42E8-9581-712A35F15052}" destId="{DDD898C8-099D-4000-8F81-CFA7619DE319}" srcOrd="0" destOrd="0" presId="urn:microsoft.com/office/officeart/2005/8/layout/vList2"/>
    <dgm:cxn modelId="{6B610758-6B61-43F8-BCDB-4D77865DB372}" srcId="{5D1B1C67-75C5-4E12-BDF2-68A5C5E1C704}" destId="{100C7F49-84A8-4F9F-9223-ED3EC0048888}" srcOrd="3" destOrd="0" parTransId="{4435B76C-EA34-4099-BC40-CBAED8CAB1D2}" sibTransId="{D2C64CE8-F26B-48C6-95C8-83B62C96322F}"/>
    <dgm:cxn modelId="{F0A94784-76B4-4961-A3E1-CF644823FF9C}" type="presOf" srcId="{100C7F49-84A8-4F9F-9223-ED3EC0048888}" destId="{22DB356D-1F6C-401A-BE25-059ECDDAC2F7}" srcOrd="0" destOrd="0" presId="urn:microsoft.com/office/officeart/2005/8/layout/vList2"/>
    <dgm:cxn modelId="{7CE4758E-2E49-405B-AFFF-4EDC07613470}" srcId="{5D1B1C67-75C5-4E12-BDF2-68A5C5E1C704}" destId="{1D905CC4-14A0-4AC6-8CF4-AEF39076B049}" srcOrd="1" destOrd="0" parTransId="{A5E2B3C4-4235-4D5C-9908-A7A83D161FC1}" sibTransId="{A11D96A6-342F-4131-B0DC-3D5C697F36A4}"/>
    <dgm:cxn modelId="{562750D6-367C-447B-94C1-6793ED7CF8C3}" type="presOf" srcId="{1D905CC4-14A0-4AC6-8CF4-AEF39076B049}" destId="{4C8C6A0A-0462-4E54-8E71-6BE2EA14E0CB}" srcOrd="0" destOrd="0" presId="urn:microsoft.com/office/officeart/2005/8/layout/vList2"/>
    <dgm:cxn modelId="{89ACBBFB-1DF4-46A6-B9BE-077CFCBD5543}" type="presOf" srcId="{5D1B1C67-75C5-4E12-BDF2-68A5C5E1C704}" destId="{1662A753-2E6B-4485-9D35-5895ACD87001}" srcOrd="0" destOrd="0" presId="urn:microsoft.com/office/officeart/2005/8/layout/vList2"/>
    <dgm:cxn modelId="{9971DBDB-BC8E-437D-A424-EA242AA9CD4D}" type="presParOf" srcId="{1662A753-2E6B-4485-9D35-5895ACD87001}" destId="{B5187759-14E3-4FAF-8656-F989E9BE2AD1}" srcOrd="0" destOrd="0" presId="urn:microsoft.com/office/officeart/2005/8/layout/vList2"/>
    <dgm:cxn modelId="{A4418761-6A4C-492D-B14F-99DCF1B2FB60}" type="presParOf" srcId="{1662A753-2E6B-4485-9D35-5895ACD87001}" destId="{E723FCA6-798D-4F2C-BB4C-1483C3FF2D9E}" srcOrd="1" destOrd="0" presId="urn:microsoft.com/office/officeart/2005/8/layout/vList2"/>
    <dgm:cxn modelId="{B76D3337-DEF1-4E86-AF7A-D9BCBB795139}" type="presParOf" srcId="{1662A753-2E6B-4485-9D35-5895ACD87001}" destId="{4C8C6A0A-0462-4E54-8E71-6BE2EA14E0CB}" srcOrd="2" destOrd="0" presId="urn:microsoft.com/office/officeart/2005/8/layout/vList2"/>
    <dgm:cxn modelId="{29538174-2FEE-4F12-8C95-49F56C404FE1}" type="presParOf" srcId="{1662A753-2E6B-4485-9D35-5895ACD87001}" destId="{0993AA57-FA84-468C-8869-3F58612893CE}" srcOrd="3" destOrd="0" presId="urn:microsoft.com/office/officeart/2005/8/layout/vList2"/>
    <dgm:cxn modelId="{0D11DA05-6920-4CD5-BC94-C074837C5A5E}" type="presParOf" srcId="{1662A753-2E6B-4485-9D35-5895ACD87001}" destId="{DDD898C8-099D-4000-8F81-CFA7619DE319}" srcOrd="4" destOrd="0" presId="urn:microsoft.com/office/officeart/2005/8/layout/vList2"/>
    <dgm:cxn modelId="{F38ACD4F-CB89-4CB2-9A54-90111E3FFB00}" type="presParOf" srcId="{1662A753-2E6B-4485-9D35-5895ACD87001}" destId="{B2898B3A-0EA6-4B61-B867-0BE411FF74A5}" srcOrd="5" destOrd="0" presId="urn:microsoft.com/office/officeart/2005/8/layout/vList2"/>
    <dgm:cxn modelId="{05873402-45CF-4984-BF71-02C33C1AF333}" type="presParOf" srcId="{1662A753-2E6B-4485-9D35-5895ACD87001}" destId="{22DB356D-1F6C-401A-BE25-059ECDDAC2F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B844F-DBD2-42BB-B83A-3A2C9D56F5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3574DCF-4857-45DA-8877-8C11F0868D30}">
      <dgm:prSet/>
      <dgm:spPr/>
      <dgm:t>
        <a:bodyPr/>
        <a:lstStyle/>
        <a:p>
          <a:r>
            <a:rPr lang="ru-RU"/>
            <a:t>- образован соединительной тканью. </a:t>
          </a:r>
          <a:endParaRPr lang="en-US"/>
        </a:p>
      </dgm:t>
    </dgm:pt>
    <dgm:pt modelId="{07651693-B0CD-4287-88EB-8AD1332C54CC}" type="parTrans" cxnId="{6AF122BA-BF7B-4CAF-9DB9-9D6E4D96394C}">
      <dgm:prSet/>
      <dgm:spPr/>
      <dgm:t>
        <a:bodyPr/>
        <a:lstStyle/>
        <a:p>
          <a:endParaRPr lang="en-US"/>
        </a:p>
      </dgm:t>
    </dgm:pt>
    <dgm:pt modelId="{CE57D3CF-7012-4C9D-B5C2-1A861A6E25E4}" type="sibTrans" cxnId="{6AF122BA-BF7B-4CAF-9DB9-9D6E4D96394C}">
      <dgm:prSet/>
      <dgm:spPr/>
      <dgm:t>
        <a:bodyPr/>
        <a:lstStyle/>
        <a:p>
          <a:endParaRPr lang="en-US"/>
        </a:p>
      </dgm:t>
    </dgm:pt>
    <dgm:pt modelId="{816DF9EB-7361-4360-B4ED-740160482494}">
      <dgm:prSet/>
      <dgm:spPr/>
      <dgm:t>
        <a:bodyPr/>
        <a:lstStyle/>
        <a:p>
          <a:r>
            <a:rPr lang="ru-RU"/>
            <a:t>здесь находятся многочисленные рецепторы, которые воспринимают давление, боль, холод и тепло – </a:t>
          </a:r>
          <a:r>
            <a:rPr lang="ru-RU" b="1"/>
            <a:t>кожная чувствительность.</a:t>
          </a:r>
          <a:endParaRPr lang="en-US"/>
        </a:p>
      </dgm:t>
    </dgm:pt>
    <dgm:pt modelId="{6381F287-50F0-446C-BA8D-4F87C3F3FB5E}" type="parTrans" cxnId="{B0F1F5BB-CE79-4507-B226-E1E3128AB7D7}">
      <dgm:prSet/>
      <dgm:spPr/>
      <dgm:t>
        <a:bodyPr/>
        <a:lstStyle/>
        <a:p>
          <a:endParaRPr lang="en-US"/>
        </a:p>
      </dgm:t>
    </dgm:pt>
    <dgm:pt modelId="{FC54716B-5AF7-4608-B922-D1E76657025E}" type="sibTrans" cxnId="{B0F1F5BB-CE79-4507-B226-E1E3128AB7D7}">
      <dgm:prSet/>
      <dgm:spPr/>
      <dgm:t>
        <a:bodyPr/>
        <a:lstStyle/>
        <a:p>
          <a:endParaRPr lang="en-US"/>
        </a:p>
      </dgm:t>
    </dgm:pt>
    <dgm:pt modelId="{5842D147-C374-41A5-AE7C-B8ADB864567F}">
      <dgm:prSet/>
      <dgm:spPr/>
      <dgm:t>
        <a:bodyPr/>
        <a:lstStyle/>
        <a:p>
          <a:r>
            <a:rPr lang="ru-RU"/>
            <a:t>- сальные и потовые железы, через которые удаляется избыток воды и солей- </a:t>
          </a:r>
          <a:r>
            <a:rPr lang="ru-RU" b="1"/>
            <a:t>выделительная </a:t>
          </a:r>
          <a:r>
            <a:rPr lang="ru-RU"/>
            <a:t>функция</a:t>
          </a:r>
          <a:endParaRPr lang="en-US"/>
        </a:p>
      </dgm:t>
    </dgm:pt>
    <dgm:pt modelId="{BE6645FD-48BC-4AC5-944A-41E549F2E9FB}" type="parTrans" cxnId="{0E699B4A-2D87-4E90-A456-85AE4F954BB0}">
      <dgm:prSet/>
      <dgm:spPr/>
      <dgm:t>
        <a:bodyPr/>
        <a:lstStyle/>
        <a:p>
          <a:endParaRPr lang="en-US"/>
        </a:p>
      </dgm:t>
    </dgm:pt>
    <dgm:pt modelId="{840E2107-CF3F-41AC-ADCF-17B57AC73A2C}" type="sibTrans" cxnId="{0E699B4A-2D87-4E90-A456-85AE4F954BB0}">
      <dgm:prSet/>
      <dgm:spPr/>
      <dgm:t>
        <a:bodyPr/>
        <a:lstStyle/>
        <a:p>
          <a:endParaRPr lang="en-US"/>
        </a:p>
      </dgm:t>
    </dgm:pt>
    <dgm:pt modelId="{B0CF948A-F871-4034-8841-B83B1301FEAC}">
      <dgm:prSet/>
      <dgm:spPr/>
      <dgm:t>
        <a:bodyPr/>
        <a:lstStyle/>
        <a:p>
          <a:r>
            <a:rPr lang="ru-RU"/>
            <a:t>- многочисленные мелкие кровеносные  сосуды, сокращение и расслабление которых позволяет выполнять коже выполнять </a:t>
          </a:r>
          <a:r>
            <a:rPr lang="ru-RU" b="1"/>
            <a:t>терморегуляторную</a:t>
          </a:r>
          <a:r>
            <a:rPr lang="ru-RU"/>
            <a:t> функцию</a:t>
          </a:r>
          <a:endParaRPr lang="en-US"/>
        </a:p>
      </dgm:t>
    </dgm:pt>
    <dgm:pt modelId="{027C4CF8-BDD6-4355-B55A-76072515FC7A}" type="parTrans" cxnId="{AE289ED0-94D3-48F6-8885-55EE99D7CBC1}">
      <dgm:prSet/>
      <dgm:spPr/>
      <dgm:t>
        <a:bodyPr/>
        <a:lstStyle/>
        <a:p>
          <a:endParaRPr lang="en-US"/>
        </a:p>
      </dgm:t>
    </dgm:pt>
    <dgm:pt modelId="{7FFA28E9-EC60-4C04-8D57-6A512BC70F9A}" type="sibTrans" cxnId="{AE289ED0-94D3-48F6-8885-55EE99D7CBC1}">
      <dgm:prSet/>
      <dgm:spPr/>
      <dgm:t>
        <a:bodyPr/>
        <a:lstStyle/>
        <a:p>
          <a:endParaRPr lang="en-US"/>
        </a:p>
      </dgm:t>
    </dgm:pt>
    <dgm:pt modelId="{1A74426F-F959-486D-8BE9-72686D184C74}" type="pres">
      <dgm:prSet presAssocID="{AE9B844F-DBD2-42BB-B83A-3A2C9D56F538}" presName="linear" presStyleCnt="0">
        <dgm:presLayoutVars>
          <dgm:animLvl val="lvl"/>
          <dgm:resizeHandles val="exact"/>
        </dgm:presLayoutVars>
      </dgm:prSet>
      <dgm:spPr/>
    </dgm:pt>
    <dgm:pt modelId="{CA6818D9-E3A8-4E61-86B7-2326070681F9}" type="pres">
      <dgm:prSet presAssocID="{C3574DCF-4857-45DA-8877-8C11F0868D3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BA0E8F6-F7D7-4A19-93D6-BEB8E120EA7B}" type="pres">
      <dgm:prSet presAssocID="{CE57D3CF-7012-4C9D-B5C2-1A861A6E25E4}" presName="spacer" presStyleCnt="0"/>
      <dgm:spPr/>
    </dgm:pt>
    <dgm:pt modelId="{62E11095-FB8C-4EFC-861C-580C2AB9D8F9}" type="pres">
      <dgm:prSet presAssocID="{816DF9EB-7361-4360-B4ED-74016048249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8552917-079C-4821-A80F-0AC5DC26F555}" type="pres">
      <dgm:prSet presAssocID="{FC54716B-5AF7-4608-B922-D1E76657025E}" presName="spacer" presStyleCnt="0"/>
      <dgm:spPr/>
    </dgm:pt>
    <dgm:pt modelId="{04D9AE34-B249-4EA8-B4B6-CC9BEA74EF7C}" type="pres">
      <dgm:prSet presAssocID="{5842D147-C374-41A5-AE7C-B8ADB864567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E2A276-A493-46E6-9053-DC3381883CA4}" type="pres">
      <dgm:prSet presAssocID="{840E2107-CF3F-41AC-ADCF-17B57AC73A2C}" presName="spacer" presStyleCnt="0"/>
      <dgm:spPr/>
    </dgm:pt>
    <dgm:pt modelId="{E24E0FC6-9C38-438B-852B-9B014361071A}" type="pres">
      <dgm:prSet presAssocID="{B0CF948A-F871-4034-8841-B83B1301FE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28AE815-CCB8-48BF-99A9-AD885337618B}" type="presOf" srcId="{5842D147-C374-41A5-AE7C-B8ADB864567F}" destId="{04D9AE34-B249-4EA8-B4B6-CC9BEA74EF7C}" srcOrd="0" destOrd="0" presId="urn:microsoft.com/office/officeart/2005/8/layout/vList2"/>
    <dgm:cxn modelId="{0E699B4A-2D87-4E90-A456-85AE4F954BB0}" srcId="{AE9B844F-DBD2-42BB-B83A-3A2C9D56F538}" destId="{5842D147-C374-41A5-AE7C-B8ADB864567F}" srcOrd="2" destOrd="0" parTransId="{BE6645FD-48BC-4AC5-944A-41E549F2E9FB}" sibTransId="{840E2107-CF3F-41AC-ADCF-17B57AC73A2C}"/>
    <dgm:cxn modelId="{999F3575-B6CE-4418-A501-76458FA97D20}" type="presOf" srcId="{C3574DCF-4857-45DA-8877-8C11F0868D30}" destId="{CA6818D9-E3A8-4E61-86B7-2326070681F9}" srcOrd="0" destOrd="0" presId="urn:microsoft.com/office/officeart/2005/8/layout/vList2"/>
    <dgm:cxn modelId="{53171698-9B8B-4949-BBFF-1B14324EB982}" type="presOf" srcId="{AE9B844F-DBD2-42BB-B83A-3A2C9D56F538}" destId="{1A74426F-F959-486D-8BE9-72686D184C74}" srcOrd="0" destOrd="0" presId="urn:microsoft.com/office/officeart/2005/8/layout/vList2"/>
    <dgm:cxn modelId="{6AF122BA-BF7B-4CAF-9DB9-9D6E4D96394C}" srcId="{AE9B844F-DBD2-42BB-B83A-3A2C9D56F538}" destId="{C3574DCF-4857-45DA-8877-8C11F0868D30}" srcOrd="0" destOrd="0" parTransId="{07651693-B0CD-4287-88EB-8AD1332C54CC}" sibTransId="{CE57D3CF-7012-4C9D-B5C2-1A861A6E25E4}"/>
    <dgm:cxn modelId="{B0F1F5BB-CE79-4507-B226-E1E3128AB7D7}" srcId="{AE9B844F-DBD2-42BB-B83A-3A2C9D56F538}" destId="{816DF9EB-7361-4360-B4ED-740160482494}" srcOrd="1" destOrd="0" parTransId="{6381F287-50F0-446C-BA8D-4F87C3F3FB5E}" sibTransId="{FC54716B-5AF7-4608-B922-D1E76657025E}"/>
    <dgm:cxn modelId="{AE289ED0-94D3-48F6-8885-55EE99D7CBC1}" srcId="{AE9B844F-DBD2-42BB-B83A-3A2C9D56F538}" destId="{B0CF948A-F871-4034-8841-B83B1301FEAC}" srcOrd="3" destOrd="0" parTransId="{027C4CF8-BDD6-4355-B55A-76072515FC7A}" sibTransId="{7FFA28E9-EC60-4C04-8D57-6A512BC70F9A}"/>
    <dgm:cxn modelId="{737861FA-181C-4C1F-AF4B-1ED8BC1A494B}" type="presOf" srcId="{B0CF948A-F871-4034-8841-B83B1301FEAC}" destId="{E24E0FC6-9C38-438B-852B-9B014361071A}" srcOrd="0" destOrd="0" presId="urn:microsoft.com/office/officeart/2005/8/layout/vList2"/>
    <dgm:cxn modelId="{8B011DFB-FA69-4511-BE01-FB5838A5C0DA}" type="presOf" srcId="{816DF9EB-7361-4360-B4ED-740160482494}" destId="{62E11095-FB8C-4EFC-861C-580C2AB9D8F9}" srcOrd="0" destOrd="0" presId="urn:microsoft.com/office/officeart/2005/8/layout/vList2"/>
    <dgm:cxn modelId="{2AB4BDEF-25DD-49CB-BE79-1AB68D124E2F}" type="presParOf" srcId="{1A74426F-F959-486D-8BE9-72686D184C74}" destId="{CA6818D9-E3A8-4E61-86B7-2326070681F9}" srcOrd="0" destOrd="0" presId="urn:microsoft.com/office/officeart/2005/8/layout/vList2"/>
    <dgm:cxn modelId="{3D01FDA9-D404-471A-9E05-FF4E399FBE8B}" type="presParOf" srcId="{1A74426F-F959-486D-8BE9-72686D184C74}" destId="{3BA0E8F6-F7D7-4A19-93D6-BEB8E120EA7B}" srcOrd="1" destOrd="0" presId="urn:microsoft.com/office/officeart/2005/8/layout/vList2"/>
    <dgm:cxn modelId="{5CFB5488-C3E1-4B4C-BD0B-53082120D886}" type="presParOf" srcId="{1A74426F-F959-486D-8BE9-72686D184C74}" destId="{62E11095-FB8C-4EFC-861C-580C2AB9D8F9}" srcOrd="2" destOrd="0" presId="urn:microsoft.com/office/officeart/2005/8/layout/vList2"/>
    <dgm:cxn modelId="{52E470C1-1192-4682-A434-C1A86D3739A1}" type="presParOf" srcId="{1A74426F-F959-486D-8BE9-72686D184C74}" destId="{88552917-079C-4821-A80F-0AC5DC26F555}" srcOrd="3" destOrd="0" presId="urn:microsoft.com/office/officeart/2005/8/layout/vList2"/>
    <dgm:cxn modelId="{56B2505F-BF17-4069-9861-BA0E523C5CC9}" type="presParOf" srcId="{1A74426F-F959-486D-8BE9-72686D184C74}" destId="{04D9AE34-B249-4EA8-B4B6-CC9BEA74EF7C}" srcOrd="4" destOrd="0" presId="urn:microsoft.com/office/officeart/2005/8/layout/vList2"/>
    <dgm:cxn modelId="{71AA6BCF-94C2-4D5A-A2AB-4BAB44E66222}" type="presParOf" srcId="{1A74426F-F959-486D-8BE9-72686D184C74}" destId="{43E2A276-A493-46E6-9053-DC3381883CA4}" srcOrd="5" destOrd="0" presId="urn:microsoft.com/office/officeart/2005/8/layout/vList2"/>
    <dgm:cxn modelId="{0873F50C-514D-428A-B4B3-8049C32822F4}" type="presParOf" srcId="{1A74426F-F959-486D-8BE9-72686D184C74}" destId="{E24E0FC6-9C38-438B-852B-9B014361071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BE37E2-82E7-4699-BBE2-32F0F73068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69C6584-8D0E-4326-8E36-6D88EC75EECA}">
      <dgm:prSet/>
      <dgm:spPr/>
      <dgm:t>
        <a:bodyPr/>
        <a:lstStyle/>
        <a:p>
          <a:r>
            <a:rPr lang="ru-RU"/>
            <a:t>- имеет очень большое значение для кожи. В первую очередь - это </a:t>
          </a:r>
          <a:r>
            <a:rPr lang="ru-RU" b="1"/>
            <a:t>терморегуляция</a:t>
          </a:r>
          <a:r>
            <a:rPr lang="ru-RU"/>
            <a:t>. </a:t>
          </a:r>
          <a:endParaRPr lang="en-US"/>
        </a:p>
      </dgm:t>
    </dgm:pt>
    <dgm:pt modelId="{754C5C4C-53AD-49B5-A1CB-9D84D1224145}" type="parTrans" cxnId="{D5E94BAD-BCA4-4E10-93CB-2166A428BB17}">
      <dgm:prSet/>
      <dgm:spPr/>
      <dgm:t>
        <a:bodyPr/>
        <a:lstStyle/>
        <a:p>
          <a:endParaRPr lang="en-US"/>
        </a:p>
      </dgm:t>
    </dgm:pt>
    <dgm:pt modelId="{0E0CF094-7596-49C3-9174-C962AF10AA18}" type="sibTrans" cxnId="{D5E94BAD-BCA4-4E10-93CB-2166A428BB17}">
      <dgm:prSet/>
      <dgm:spPr/>
      <dgm:t>
        <a:bodyPr/>
        <a:lstStyle/>
        <a:p>
          <a:endParaRPr lang="en-US"/>
        </a:p>
      </dgm:t>
    </dgm:pt>
    <dgm:pt modelId="{398EBEC8-0358-4373-BA74-BE944521A1C7}">
      <dgm:prSet/>
      <dgm:spPr/>
      <dgm:t>
        <a:bodyPr/>
        <a:lstStyle/>
        <a:p>
          <a:r>
            <a:rPr lang="ru-RU"/>
            <a:t>- Жировые клетки также представляют собой депо, в которых могут сохраняться жирорастворимые витамины (А, Е, F, К). </a:t>
          </a:r>
          <a:endParaRPr lang="en-US"/>
        </a:p>
      </dgm:t>
    </dgm:pt>
    <dgm:pt modelId="{C5FD2FAA-0815-4C31-9A3C-0107E9AAA2CC}" type="parTrans" cxnId="{4CA3F652-1DF2-4E24-B2F4-D979A4043DAE}">
      <dgm:prSet/>
      <dgm:spPr/>
      <dgm:t>
        <a:bodyPr/>
        <a:lstStyle/>
        <a:p>
          <a:endParaRPr lang="en-US"/>
        </a:p>
      </dgm:t>
    </dgm:pt>
    <dgm:pt modelId="{2AE2787B-5CEE-4B84-9E9B-14AB8730B74D}" type="sibTrans" cxnId="{4CA3F652-1DF2-4E24-B2F4-D979A4043DAE}">
      <dgm:prSet/>
      <dgm:spPr/>
      <dgm:t>
        <a:bodyPr/>
        <a:lstStyle/>
        <a:p>
          <a:endParaRPr lang="en-US"/>
        </a:p>
      </dgm:t>
    </dgm:pt>
    <dgm:pt modelId="{EAEA195B-D6F8-4E8D-A8C3-28D9377A9F31}">
      <dgm:prSet/>
      <dgm:spPr/>
      <dgm:t>
        <a:bodyPr/>
        <a:lstStyle/>
        <a:p>
          <a:r>
            <a:rPr lang="ru-RU"/>
            <a:t>- подкожная жировая клетчатка очень важна как </a:t>
          </a:r>
          <a:r>
            <a:rPr lang="ru-RU" b="1"/>
            <a:t>механическая опора</a:t>
          </a:r>
          <a:r>
            <a:rPr lang="ru-RU"/>
            <a:t> для наружных слоев кожи. </a:t>
          </a:r>
          <a:endParaRPr lang="en-US"/>
        </a:p>
      </dgm:t>
    </dgm:pt>
    <dgm:pt modelId="{CDB502A1-70E4-4383-AD5F-D07D470499E3}" type="parTrans" cxnId="{F3A102E9-D5EC-416D-9F09-F19B9B01A7C9}">
      <dgm:prSet/>
      <dgm:spPr/>
      <dgm:t>
        <a:bodyPr/>
        <a:lstStyle/>
        <a:p>
          <a:endParaRPr lang="en-US"/>
        </a:p>
      </dgm:t>
    </dgm:pt>
    <dgm:pt modelId="{A0F4C606-5733-48FA-8EB9-8EF1C4262F1A}" type="sibTrans" cxnId="{F3A102E9-D5EC-416D-9F09-F19B9B01A7C9}">
      <dgm:prSet/>
      <dgm:spPr/>
      <dgm:t>
        <a:bodyPr/>
        <a:lstStyle/>
        <a:p>
          <a:endParaRPr lang="en-US"/>
        </a:p>
      </dgm:t>
    </dgm:pt>
    <dgm:pt modelId="{DBA6F47B-0C90-4406-99AD-E8C7AAF15BC0}">
      <dgm:prSet/>
      <dgm:spPr/>
      <dgm:t>
        <a:bodyPr/>
        <a:lstStyle/>
        <a:p>
          <a:r>
            <a:rPr lang="ru-RU"/>
            <a:t>- Кожа, в которой слабо выражен этот слой, обычно имеет больше морщин и складок, быстрее "стареет".</a:t>
          </a:r>
          <a:br>
            <a:rPr lang="ru-RU"/>
          </a:br>
          <a:r>
            <a:rPr lang="ru-RU"/>
            <a:t> </a:t>
          </a:r>
          <a:endParaRPr lang="en-US"/>
        </a:p>
      </dgm:t>
    </dgm:pt>
    <dgm:pt modelId="{FAF6165A-434F-4D95-81EA-6D4957B10270}" type="parTrans" cxnId="{0209E609-3CCE-44EB-8AD8-BE011E8C58BC}">
      <dgm:prSet/>
      <dgm:spPr/>
      <dgm:t>
        <a:bodyPr/>
        <a:lstStyle/>
        <a:p>
          <a:endParaRPr lang="en-US"/>
        </a:p>
      </dgm:t>
    </dgm:pt>
    <dgm:pt modelId="{8F0469ED-E3CC-44AC-8ABB-7B685F868690}" type="sibTrans" cxnId="{0209E609-3CCE-44EB-8AD8-BE011E8C58BC}">
      <dgm:prSet/>
      <dgm:spPr/>
      <dgm:t>
        <a:bodyPr/>
        <a:lstStyle/>
        <a:p>
          <a:endParaRPr lang="en-US"/>
        </a:p>
      </dgm:t>
    </dgm:pt>
    <dgm:pt modelId="{FA7782AA-56CA-4059-A252-C763773BEE4D}" type="pres">
      <dgm:prSet presAssocID="{E1BE37E2-82E7-4699-BBE2-32F0F730689F}" presName="linear" presStyleCnt="0">
        <dgm:presLayoutVars>
          <dgm:animLvl val="lvl"/>
          <dgm:resizeHandles val="exact"/>
        </dgm:presLayoutVars>
      </dgm:prSet>
      <dgm:spPr/>
    </dgm:pt>
    <dgm:pt modelId="{08287F18-1EDE-4774-B282-D21B60CA8FD8}" type="pres">
      <dgm:prSet presAssocID="{C69C6584-8D0E-4326-8E36-6D88EC75EEC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F4B5A24-8EF7-42A5-B7E9-FC0CC9584165}" type="pres">
      <dgm:prSet presAssocID="{0E0CF094-7596-49C3-9174-C962AF10AA18}" presName="spacer" presStyleCnt="0"/>
      <dgm:spPr/>
    </dgm:pt>
    <dgm:pt modelId="{2C049A4B-E4F7-4ED7-989E-5C60CA6A2EDA}" type="pres">
      <dgm:prSet presAssocID="{398EBEC8-0358-4373-BA74-BE944521A1C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7156D0E-5E87-431C-8017-D5B3F62493EC}" type="pres">
      <dgm:prSet presAssocID="{2AE2787B-5CEE-4B84-9E9B-14AB8730B74D}" presName="spacer" presStyleCnt="0"/>
      <dgm:spPr/>
    </dgm:pt>
    <dgm:pt modelId="{B4DFD809-B201-4686-870D-1A7BB8624607}" type="pres">
      <dgm:prSet presAssocID="{EAEA195B-D6F8-4E8D-A8C3-28D9377A9F3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485A0D4-8BF8-4309-9697-AFF0299B421A}" type="pres">
      <dgm:prSet presAssocID="{A0F4C606-5733-48FA-8EB9-8EF1C4262F1A}" presName="spacer" presStyleCnt="0"/>
      <dgm:spPr/>
    </dgm:pt>
    <dgm:pt modelId="{7FF15C05-C3AD-4603-B32C-E594C85FF433}" type="pres">
      <dgm:prSet presAssocID="{DBA6F47B-0C90-4406-99AD-E8C7AAF15BC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209E609-3CCE-44EB-8AD8-BE011E8C58BC}" srcId="{E1BE37E2-82E7-4699-BBE2-32F0F730689F}" destId="{DBA6F47B-0C90-4406-99AD-E8C7AAF15BC0}" srcOrd="3" destOrd="0" parTransId="{FAF6165A-434F-4D95-81EA-6D4957B10270}" sibTransId="{8F0469ED-E3CC-44AC-8ABB-7B685F868690}"/>
    <dgm:cxn modelId="{222D5821-F1E5-4A03-BFED-148DF77EF5CE}" type="presOf" srcId="{DBA6F47B-0C90-4406-99AD-E8C7AAF15BC0}" destId="{7FF15C05-C3AD-4603-B32C-E594C85FF433}" srcOrd="0" destOrd="0" presId="urn:microsoft.com/office/officeart/2005/8/layout/vList2"/>
    <dgm:cxn modelId="{03CD582C-C879-4C7B-BE16-5E3D9B966A64}" type="presOf" srcId="{398EBEC8-0358-4373-BA74-BE944521A1C7}" destId="{2C049A4B-E4F7-4ED7-989E-5C60CA6A2EDA}" srcOrd="0" destOrd="0" presId="urn:microsoft.com/office/officeart/2005/8/layout/vList2"/>
    <dgm:cxn modelId="{53DB1933-9EB4-458D-AC95-F080FEB57D47}" type="presOf" srcId="{E1BE37E2-82E7-4699-BBE2-32F0F730689F}" destId="{FA7782AA-56CA-4059-A252-C763773BEE4D}" srcOrd="0" destOrd="0" presId="urn:microsoft.com/office/officeart/2005/8/layout/vList2"/>
    <dgm:cxn modelId="{4CA3F652-1DF2-4E24-B2F4-D979A4043DAE}" srcId="{E1BE37E2-82E7-4699-BBE2-32F0F730689F}" destId="{398EBEC8-0358-4373-BA74-BE944521A1C7}" srcOrd="1" destOrd="0" parTransId="{C5FD2FAA-0815-4C31-9A3C-0107E9AAA2CC}" sibTransId="{2AE2787B-5CEE-4B84-9E9B-14AB8730B74D}"/>
    <dgm:cxn modelId="{3885EB84-1D72-48B0-9377-5DF22C5F0D5F}" type="presOf" srcId="{C69C6584-8D0E-4326-8E36-6D88EC75EECA}" destId="{08287F18-1EDE-4774-B282-D21B60CA8FD8}" srcOrd="0" destOrd="0" presId="urn:microsoft.com/office/officeart/2005/8/layout/vList2"/>
    <dgm:cxn modelId="{FE956BAC-F30C-47D6-9D31-EAEB82DD60D2}" type="presOf" srcId="{EAEA195B-D6F8-4E8D-A8C3-28D9377A9F31}" destId="{B4DFD809-B201-4686-870D-1A7BB8624607}" srcOrd="0" destOrd="0" presId="urn:microsoft.com/office/officeart/2005/8/layout/vList2"/>
    <dgm:cxn modelId="{D5E94BAD-BCA4-4E10-93CB-2166A428BB17}" srcId="{E1BE37E2-82E7-4699-BBE2-32F0F730689F}" destId="{C69C6584-8D0E-4326-8E36-6D88EC75EECA}" srcOrd="0" destOrd="0" parTransId="{754C5C4C-53AD-49B5-A1CB-9D84D1224145}" sibTransId="{0E0CF094-7596-49C3-9174-C962AF10AA18}"/>
    <dgm:cxn modelId="{F3A102E9-D5EC-416D-9F09-F19B9B01A7C9}" srcId="{E1BE37E2-82E7-4699-BBE2-32F0F730689F}" destId="{EAEA195B-D6F8-4E8D-A8C3-28D9377A9F31}" srcOrd="2" destOrd="0" parTransId="{CDB502A1-70E4-4383-AD5F-D07D470499E3}" sibTransId="{A0F4C606-5733-48FA-8EB9-8EF1C4262F1A}"/>
    <dgm:cxn modelId="{1D1ACF1B-BE4D-4469-9337-39E174BE6155}" type="presParOf" srcId="{FA7782AA-56CA-4059-A252-C763773BEE4D}" destId="{08287F18-1EDE-4774-B282-D21B60CA8FD8}" srcOrd="0" destOrd="0" presId="urn:microsoft.com/office/officeart/2005/8/layout/vList2"/>
    <dgm:cxn modelId="{80B614B7-A9E9-4196-89B6-616EAC84F56F}" type="presParOf" srcId="{FA7782AA-56CA-4059-A252-C763773BEE4D}" destId="{0F4B5A24-8EF7-42A5-B7E9-FC0CC9584165}" srcOrd="1" destOrd="0" presId="urn:microsoft.com/office/officeart/2005/8/layout/vList2"/>
    <dgm:cxn modelId="{40681011-B77A-457A-8838-3710CD5F9EDB}" type="presParOf" srcId="{FA7782AA-56CA-4059-A252-C763773BEE4D}" destId="{2C049A4B-E4F7-4ED7-989E-5C60CA6A2EDA}" srcOrd="2" destOrd="0" presId="urn:microsoft.com/office/officeart/2005/8/layout/vList2"/>
    <dgm:cxn modelId="{0AB1AB77-0322-4E63-86F1-04F85E30D6A9}" type="presParOf" srcId="{FA7782AA-56CA-4059-A252-C763773BEE4D}" destId="{17156D0E-5E87-431C-8017-D5B3F62493EC}" srcOrd="3" destOrd="0" presId="urn:microsoft.com/office/officeart/2005/8/layout/vList2"/>
    <dgm:cxn modelId="{6CA820BD-A160-4122-8266-116C4C1A684B}" type="presParOf" srcId="{FA7782AA-56CA-4059-A252-C763773BEE4D}" destId="{B4DFD809-B201-4686-870D-1A7BB8624607}" srcOrd="4" destOrd="0" presId="urn:microsoft.com/office/officeart/2005/8/layout/vList2"/>
    <dgm:cxn modelId="{E36D444D-58E6-4CFC-B091-9BE1C066A559}" type="presParOf" srcId="{FA7782AA-56CA-4059-A252-C763773BEE4D}" destId="{4485A0D4-8BF8-4309-9697-AFF0299B421A}" srcOrd="5" destOrd="0" presId="urn:microsoft.com/office/officeart/2005/8/layout/vList2"/>
    <dgm:cxn modelId="{97594440-2C72-45DC-8D31-2C0E0E47A885}" type="presParOf" srcId="{FA7782AA-56CA-4059-A252-C763773BEE4D}" destId="{7FF15C05-C3AD-4603-B32C-E594C85FF4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DFBED-FCA2-4469-BD9C-D83C05463591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166A9-2F88-4FC2-898E-4D894FAEBE30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Кожа –это покровный орган тела человека , состоящий из нескольких слоев тканей, имеющий специфическую структуру и выполняющий специализированные функции.</a:t>
          </a:r>
          <a:endParaRPr lang="en-US" sz="1900" kern="1200"/>
        </a:p>
      </dsp:txBody>
      <dsp:txXfrm>
        <a:off x="456496" y="980400"/>
        <a:ext cx="3381034" cy="2099279"/>
      </dsp:txXfrm>
    </dsp:sp>
    <dsp:sp modelId="{40141310-364B-4B3A-BBE8-FA9E9895AAD6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E2BBF-61AA-412C-AA09-1F0D41E8A9FD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Ее площадь составляет около 2 кв. м.</a:t>
          </a:r>
          <a:endParaRPr lang="en-US" sz="1900" kern="1200"/>
        </a:p>
      </dsp:txBody>
      <dsp:txXfrm>
        <a:off x="4748523" y="980400"/>
        <a:ext cx="3381034" cy="2099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AA214-FCA9-4944-9314-763C5C5F1C6C}">
      <dsp:nvSpPr>
        <dsp:cNvPr id="0" name=""/>
        <dsp:cNvSpPr/>
      </dsp:nvSpPr>
      <dsp:spPr>
        <a:xfrm>
          <a:off x="0" y="37065"/>
          <a:ext cx="8195871" cy="11647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Кожа гладкая, упругая, эластичная</a:t>
          </a:r>
          <a:endParaRPr lang="en-US" sz="2100" kern="1200"/>
        </a:p>
      </dsp:txBody>
      <dsp:txXfrm>
        <a:off x="56859" y="93924"/>
        <a:ext cx="8082153" cy="1051053"/>
      </dsp:txXfrm>
    </dsp:sp>
    <dsp:sp modelId="{DC00F668-A165-4683-8AFC-552E75C71725}">
      <dsp:nvSpPr>
        <dsp:cNvPr id="0" name=""/>
        <dsp:cNvSpPr/>
      </dsp:nvSpPr>
      <dsp:spPr>
        <a:xfrm>
          <a:off x="0" y="1262316"/>
          <a:ext cx="8195871" cy="1164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Имеет розовый цвет благодаря разветвлению в ней мелких кровеносных сосудов и капилляров, наряду с которыми просвечивают венозные (голубые) сосуды</a:t>
          </a:r>
          <a:endParaRPr lang="en-US" sz="2100" kern="1200"/>
        </a:p>
      </dsp:txBody>
      <dsp:txXfrm>
        <a:off x="56859" y="1319175"/>
        <a:ext cx="8082153" cy="1051053"/>
      </dsp:txXfrm>
    </dsp:sp>
    <dsp:sp modelId="{7FDAFE0B-A07D-49FD-B287-9911FBF1D73A}">
      <dsp:nvSpPr>
        <dsp:cNvPr id="0" name=""/>
        <dsp:cNvSpPr/>
      </dsp:nvSpPr>
      <dsp:spPr>
        <a:xfrm>
          <a:off x="0" y="2487568"/>
          <a:ext cx="8195871" cy="11647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На ладони- мягкие подушечки пальцев, защищенные гладкими розовыми ногтями и на сгибах различные линии и складки.</a:t>
          </a:r>
          <a:endParaRPr lang="en-US" sz="2100" kern="1200"/>
        </a:p>
      </dsp:txBody>
      <dsp:txXfrm>
        <a:off x="56859" y="2544427"/>
        <a:ext cx="8082153" cy="1051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87759-14E3-4FAF-8656-F989E9BE2AD1}">
      <dsp:nvSpPr>
        <dsp:cNvPr id="0" name=""/>
        <dsp:cNvSpPr/>
      </dsp:nvSpPr>
      <dsp:spPr>
        <a:xfrm>
          <a:off x="0" y="53309"/>
          <a:ext cx="4572000" cy="1073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Образован многослойным эпителием. </a:t>
          </a:r>
          <a:endParaRPr lang="en-US" sz="1500" kern="1200"/>
        </a:p>
      </dsp:txBody>
      <dsp:txXfrm>
        <a:off x="52410" y="105719"/>
        <a:ext cx="4467180" cy="968806"/>
      </dsp:txXfrm>
    </dsp:sp>
    <dsp:sp modelId="{4C8C6A0A-0462-4E54-8E71-6BE2EA14E0CB}">
      <dsp:nvSpPr>
        <dsp:cNvPr id="0" name=""/>
        <dsp:cNvSpPr/>
      </dsp:nvSpPr>
      <dsp:spPr>
        <a:xfrm>
          <a:off x="0" y="1170135"/>
          <a:ext cx="4572000" cy="1073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Верхний слой – роговой, состоит из мертвых клеток без ядер.</a:t>
          </a:r>
          <a:endParaRPr lang="en-US" sz="1500" kern="1200"/>
        </a:p>
      </dsp:txBody>
      <dsp:txXfrm>
        <a:off x="52410" y="1222545"/>
        <a:ext cx="4467180" cy="968806"/>
      </dsp:txXfrm>
    </dsp:sp>
    <dsp:sp modelId="{DDD898C8-099D-4000-8F81-CFA7619DE319}">
      <dsp:nvSpPr>
        <dsp:cNvPr id="0" name=""/>
        <dsp:cNvSpPr/>
      </dsp:nvSpPr>
      <dsp:spPr>
        <a:xfrm>
          <a:off x="0" y="2286962"/>
          <a:ext cx="4572000" cy="1073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Нижний – из живых клеток, способных к делению. В нем находится пигмент </a:t>
          </a:r>
          <a:r>
            <a:rPr lang="ru-RU" sz="1500" b="1" kern="1200"/>
            <a:t>меланин</a:t>
          </a:r>
          <a:r>
            <a:rPr lang="ru-RU" sz="1500" kern="1200"/>
            <a:t> ,от которого зависит цвет кожи.</a:t>
          </a:r>
          <a:endParaRPr lang="en-US" sz="1500" kern="1200"/>
        </a:p>
      </dsp:txBody>
      <dsp:txXfrm>
        <a:off x="52410" y="2339372"/>
        <a:ext cx="4467180" cy="968806"/>
      </dsp:txXfrm>
    </dsp:sp>
    <dsp:sp modelId="{22DB356D-1F6C-401A-BE25-059ECDDAC2F7}">
      <dsp:nvSpPr>
        <dsp:cNvPr id="0" name=""/>
        <dsp:cNvSpPr/>
      </dsp:nvSpPr>
      <dsp:spPr>
        <a:xfrm>
          <a:off x="0" y="3403789"/>
          <a:ext cx="4572000" cy="1073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Клетки эпидермиса очень прочно соединены между собой. Именно это позволяет им выполнять основную - </a:t>
          </a:r>
          <a:r>
            <a:rPr lang="ru-RU" sz="1500" b="1" kern="1200"/>
            <a:t>защитную - </a:t>
          </a:r>
          <a:r>
            <a:rPr lang="ru-RU" sz="1500" kern="1200"/>
            <a:t>функцию кожи. </a:t>
          </a:r>
          <a:br>
            <a:rPr lang="ru-RU" sz="1500" kern="1200"/>
          </a:br>
          <a:endParaRPr lang="en-US" sz="1500" kern="1200"/>
        </a:p>
      </dsp:txBody>
      <dsp:txXfrm>
        <a:off x="52410" y="3456199"/>
        <a:ext cx="4467180" cy="968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818D9-E3A8-4E61-86B7-2326070681F9}">
      <dsp:nvSpPr>
        <dsp:cNvPr id="0" name=""/>
        <dsp:cNvSpPr/>
      </dsp:nvSpPr>
      <dsp:spPr>
        <a:xfrm>
          <a:off x="0" y="68614"/>
          <a:ext cx="4343400" cy="1065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образован соединительной тканью. </a:t>
          </a:r>
          <a:endParaRPr lang="en-US" sz="1500" kern="1200"/>
        </a:p>
      </dsp:txBody>
      <dsp:txXfrm>
        <a:off x="52037" y="120651"/>
        <a:ext cx="4239326" cy="961899"/>
      </dsp:txXfrm>
    </dsp:sp>
    <dsp:sp modelId="{62E11095-FB8C-4EFC-861C-580C2AB9D8F9}">
      <dsp:nvSpPr>
        <dsp:cNvPr id="0" name=""/>
        <dsp:cNvSpPr/>
      </dsp:nvSpPr>
      <dsp:spPr>
        <a:xfrm>
          <a:off x="0" y="1177788"/>
          <a:ext cx="4343400" cy="1065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здесь находятся многочисленные рецепторы, которые воспринимают давление, боль, холод и тепло – </a:t>
          </a:r>
          <a:r>
            <a:rPr lang="ru-RU" sz="1500" b="1" kern="1200"/>
            <a:t>кожная чувствительность.</a:t>
          </a:r>
          <a:endParaRPr lang="en-US" sz="1500" kern="1200"/>
        </a:p>
      </dsp:txBody>
      <dsp:txXfrm>
        <a:off x="52037" y="1229825"/>
        <a:ext cx="4239326" cy="961899"/>
      </dsp:txXfrm>
    </dsp:sp>
    <dsp:sp modelId="{04D9AE34-B249-4EA8-B4B6-CC9BEA74EF7C}">
      <dsp:nvSpPr>
        <dsp:cNvPr id="0" name=""/>
        <dsp:cNvSpPr/>
      </dsp:nvSpPr>
      <dsp:spPr>
        <a:xfrm>
          <a:off x="0" y="2286962"/>
          <a:ext cx="4343400" cy="1065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сальные и потовые железы, через которые удаляется избыток воды и солей- </a:t>
          </a:r>
          <a:r>
            <a:rPr lang="ru-RU" sz="1500" b="1" kern="1200"/>
            <a:t>выделительная </a:t>
          </a:r>
          <a:r>
            <a:rPr lang="ru-RU" sz="1500" kern="1200"/>
            <a:t>функция</a:t>
          </a:r>
          <a:endParaRPr lang="en-US" sz="1500" kern="1200"/>
        </a:p>
      </dsp:txBody>
      <dsp:txXfrm>
        <a:off x="52037" y="2338999"/>
        <a:ext cx="4239326" cy="961899"/>
      </dsp:txXfrm>
    </dsp:sp>
    <dsp:sp modelId="{E24E0FC6-9C38-438B-852B-9B014361071A}">
      <dsp:nvSpPr>
        <dsp:cNvPr id="0" name=""/>
        <dsp:cNvSpPr/>
      </dsp:nvSpPr>
      <dsp:spPr>
        <a:xfrm>
          <a:off x="0" y="3396136"/>
          <a:ext cx="4343400" cy="1065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многочисленные мелкие кровеносные  сосуды, сокращение и расслабление которых позволяет выполнять коже выполнять </a:t>
          </a:r>
          <a:r>
            <a:rPr lang="ru-RU" sz="1500" b="1" kern="1200"/>
            <a:t>терморегуляторную</a:t>
          </a:r>
          <a:r>
            <a:rPr lang="ru-RU" sz="1500" kern="1200"/>
            <a:t> функцию</a:t>
          </a:r>
          <a:endParaRPr lang="en-US" sz="1500" kern="1200"/>
        </a:p>
      </dsp:txBody>
      <dsp:txXfrm>
        <a:off x="52037" y="3448173"/>
        <a:ext cx="4239326" cy="9618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87F18-1EDE-4774-B282-D21B60CA8FD8}">
      <dsp:nvSpPr>
        <dsp:cNvPr id="0" name=""/>
        <dsp:cNvSpPr/>
      </dsp:nvSpPr>
      <dsp:spPr>
        <a:xfrm>
          <a:off x="0" y="522343"/>
          <a:ext cx="4572000" cy="839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имеет очень большое значение для кожи. В первую очередь - это </a:t>
          </a:r>
          <a:r>
            <a:rPr lang="ru-RU" sz="1500" b="1" kern="1200"/>
            <a:t>терморегуляция</a:t>
          </a:r>
          <a:r>
            <a:rPr lang="ru-RU" sz="1500" kern="1200"/>
            <a:t>. </a:t>
          </a:r>
          <a:endParaRPr lang="en-US" sz="1500" kern="1200"/>
        </a:p>
      </dsp:txBody>
      <dsp:txXfrm>
        <a:off x="40962" y="563305"/>
        <a:ext cx="4490076" cy="757185"/>
      </dsp:txXfrm>
    </dsp:sp>
    <dsp:sp modelId="{2C049A4B-E4F7-4ED7-989E-5C60CA6A2EDA}">
      <dsp:nvSpPr>
        <dsp:cNvPr id="0" name=""/>
        <dsp:cNvSpPr/>
      </dsp:nvSpPr>
      <dsp:spPr>
        <a:xfrm>
          <a:off x="0" y="1404653"/>
          <a:ext cx="4572000" cy="839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Жировые клетки также представляют собой депо, в которых могут сохраняться жирорастворимые витамины (А, Е, F, К). </a:t>
          </a:r>
          <a:endParaRPr lang="en-US" sz="1500" kern="1200"/>
        </a:p>
      </dsp:txBody>
      <dsp:txXfrm>
        <a:off x="40962" y="1445615"/>
        <a:ext cx="4490076" cy="757185"/>
      </dsp:txXfrm>
    </dsp:sp>
    <dsp:sp modelId="{B4DFD809-B201-4686-870D-1A7BB8624607}">
      <dsp:nvSpPr>
        <dsp:cNvPr id="0" name=""/>
        <dsp:cNvSpPr/>
      </dsp:nvSpPr>
      <dsp:spPr>
        <a:xfrm>
          <a:off x="0" y="2286962"/>
          <a:ext cx="4572000" cy="839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подкожная жировая клетчатка очень важна как </a:t>
          </a:r>
          <a:r>
            <a:rPr lang="ru-RU" sz="1500" b="1" kern="1200"/>
            <a:t>механическая опора</a:t>
          </a:r>
          <a:r>
            <a:rPr lang="ru-RU" sz="1500" kern="1200"/>
            <a:t> для наружных слоев кожи. </a:t>
          </a:r>
          <a:endParaRPr lang="en-US" sz="1500" kern="1200"/>
        </a:p>
      </dsp:txBody>
      <dsp:txXfrm>
        <a:off x="40962" y="2327924"/>
        <a:ext cx="4490076" cy="757185"/>
      </dsp:txXfrm>
    </dsp:sp>
    <dsp:sp modelId="{7FF15C05-C3AD-4603-B32C-E594C85FF433}">
      <dsp:nvSpPr>
        <dsp:cNvPr id="0" name=""/>
        <dsp:cNvSpPr/>
      </dsp:nvSpPr>
      <dsp:spPr>
        <a:xfrm>
          <a:off x="0" y="3169271"/>
          <a:ext cx="4572000" cy="839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Кожа, в которой слабо выражен этот слой, обычно имеет больше морщин и складок, быстрее "стареет".</a:t>
          </a:r>
          <a:br>
            <a:rPr lang="ru-RU" sz="1500" kern="1200"/>
          </a:br>
          <a:r>
            <a:rPr lang="ru-RU" sz="1500" kern="1200"/>
            <a:t> </a:t>
          </a:r>
          <a:endParaRPr lang="en-US" sz="1500" kern="1200"/>
        </a:p>
      </dsp:txBody>
      <dsp:txXfrm>
        <a:off x="40962" y="3210233"/>
        <a:ext cx="4490076" cy="757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35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40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9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464B57D-1F25-8289-9667-9104EA6AA1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6B136CD-0E22-A75F-F88F-495D1560D5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1A0C09B-B4ED-FA28-501A-A15FA5A53D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796FC-262C-4F2E-A9FC-57E3CF645F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326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2BE7FB2-E7A1-2F62-82AF-8918264C69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ABFD411-C576-8395-C391-A6EECAD7BB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A4E9998-27C9-8D7B-3062-19B1B293D0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FC6FE-F374-4032-B001-142601D1E6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950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6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3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8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79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73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6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4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28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76B3F-CBD5-462D-ADCB-EF79A0123F1B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479F8-9B35-4E03-877F-540DA0B63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Rectangle 512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38" name="Group 512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9144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5131" name="Group 513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5135" name="Freeform: Shape 513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36" name="Freeform: Shape 513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39" name="Group 513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5133" name="Freeform: Shape 513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40" name="Freeform: Shape 513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122" name="WordArt 7" descr="Белый мрамор">
            <a:extLst>
              <a:ext uri="{FF2B5EF4-FFF2-40B4-BE49-F238E27FC236}">
                <a16:creationId xmlns:a16="http://schemas.microsoft.com/office/drawing/2014/main" id="{50BD0D55-A9F0-4F74-49CD-A4A980C7CDF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8649" y="1120676"/>
            <a:ext cx="5266135" cy="2308324"/>
          </a:xfrm>
          <a:prstGeom prst="rect">
            <a:avLst/>
          </a:prstGeom>
        </p:spPr>
        <p:txBody>
          <a:bodyPr vert="horz" lIns="91440" tIns="45720" rIns="91440" bIns="45720" rtlCol="0" fromWordArt="1" anchor="b">
            <a:prstTxWarp prst="textPlain">
              <a:avLst>
                <a:gd name="adj" fmla="val 50000"/>
              </a:avLst>
            </a:prstTxWarp>
            <a:normAutofit/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 err="1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Тема</a:t>
            </a:r>
            <a:r>
              <a:rPr lang="en-US" sz="5400" kern="1200" dirty="0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5400" kern="1200" dirty="0" err="1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Строение</a:t>
            </a:r>
            <a:r>
              <a:rPr lang="en-US" sz="5400" kern="1200" dirty="0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 и </a:t>
            </a:r>
            <a:r>
              <a:rPr lang="en-US" sz="5400" kern="1200" dirty="0" err="1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функции</a:t>
            </a:r>
            <a:r>
              <a:rPr lang="en-US" sz="5400" kern="1200" dirty="0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кожи</a:t>
            </a:r>
            <a:r>
              <a:rPr lang="en-US" sz="5400" kern="1200" dirty="0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kern="1200" dirty="0">
              <a:ln w="9525">
                <a:round/>
                <a:headEnd/>
                <a:tailEnd/>
              </a:ln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Text Box 9">
            <a:extLst>
              <a:ext uri="{FF2B5EF4-FFF2-40B4-BE49-F238E27FC236}">
                <a16:creationId xmlns:a16="http://schemas.microsoft.com/office/drawing/2014/main" id="{82B1AC3B-0CF5-43D5-E48D-3F5D88AF7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019800"/>
            <a:ext cx="3276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D80D8F-3119-2D32-09B2-29154951A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59983" y="741391"/>
            <a:ext cx="2526926" cy="1616203"/>
          </a:xfrm>
        </p:spPr>
        <p:txBody>
          <a:bodyPr anchor="b">
            <a:normAutofit/>
          </a:bodyPr>
          <a:lstStyle/>
          <a:p>
            <a:r>
              <a:rPr lang="ru-RU" altLang="ru-RU" sz="2800" b="1">
                <a:cs typeface="Times New Roman" panose="02020603050405020304" pitchFamily="18" charset="0"/>
              </a:rPr>
              <a:t>Рецепторы кожи</a:t>
            </a:r>
          </a:p>
        </p:txBody>
      </p:sp>
      <p:pic>
        <p:nvPicPr>
          <p:cNvPr id="16387" name="Picture 5" descr="кожа 003">
            <a:extLst>
              <a:ext uri="{FF2B5EF4-FFF2-40B4-BE49-F238E27FC236}">
                <a16:creationId xmlns:a16="http://schemas.microsoft.com/office/drawing/2014/main" id="{6C406918-6C27-053B-2EFA-6539EF1CA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2" r="-2" b="-2"/>
          <a:stretch/>
        </p:blipFill>
        <p:spPr>
          <a:xfrm>
            <a:off x="20" y="10"/>
            <a:ext cx="5542677" cy="6857990"/>
          </a:xfrm>
          <a:prstGeom prst="rect">
            <a:avLst/>
          </a:prstGeom>
          <a:noFill/>
        </p:spPr>
      </p:pic>
      <p:sp>
        <p:nvSpPr>
          <p:cNvPr id="16394" name="Rectangle 16393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955894" y="3271199"/>
            <a:ext cx="1630908" cy="5542697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6" name="Rectangle 16395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2296081" y="2296080"/>
            <a:ext cx="6854280" cy="226211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398" name="Rectangle 16397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346242" y="4425055"/>
            <a:ext cx="2196454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391" name="Content Placeholder 16390">
            <a:extLst>
              <a:ext uri="{FF2B5EF4-FFF2-40B4-BE49-F238E27FC236}">
                <a16:creationId xmlns:a16="http://schemas.microsoft.com/office/drawing/2014/main" id="{1C3C8F6E-23AF-E75A-384F-E80FFB490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9983" y="2533476"/>
            <a:ext cx="2526926" cy="3447832"/>
          </a:xfrm>
        </p:spPr>
        <p:txBody>
          <a:bodyPr anchor="t">
            <a:normAutofit/>
          </a:bodyPr>
          <a:lstStyle/>
          <a:p>
            <a:endParaRPr lang="en-US" sz="170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ED2000F-D80A-82FD-85C7-53DB38277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88169" y="741391"/>
            <a:ext cx="2452038" cy="1616203"/>
          </a:xfrm>
        </p:spPr>
        <p:txBody>
          <a:bodyPr anchor="b">
            <a:normAutofit/>
          </a:bodyPr>
          <a:lstStyle/>
          <a:p>
            <a:r>
              <a:rPr lang="ru-RU" altLang="ru-RU" sz="2800" b="1">
                <a:cs typeface="Times New Roman" panose="02020603050405020304" pitchFamily="18" charset="0"/>
              </a:rPr>
              <a:t>Железы кожи</a:t>
            </a:r>
          </a:p>
        </p:txBody>
      </p:sp>
      <p:pic>
        <p:nvPicPr>
          <p:cNvPr id="17412" name="Picture 4" descr="кожа 012">
            <a:extLst>
              <a:ext uri="{FF2B5EF4-FFF2-40B4-BE49-F238E27FC236}">
                <a16:creationId xmlns:a16="http://schemas.microsoft.com/office/drawing/2014/main" id="{BB698081-C8BD-49E0-6F10-5E830F8EF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5566" y="1527424"/>
            <a:ext cx="2507499" cy="366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кожа 014">
            <a:extLst>
              <a:ext uri="{FF2B5EF4-FFF2-40B4-BE49-F238E27FC236}">
                <a16:creationId xmlns:a16="http://schemas.microsoft.com/office/drawing/2014/main" id="{C95B138E-23C7-FA85-9874-604EA57E2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02946" y="1214550"/>
            <a:ext cx="2507500" cy="428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6140EA5F-BA53-C010-79B7-C28B247D98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88167" y="2533476"/>
            <a:ext cx="2430198" cy="3447832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endParaRPr lang="ru-RU" altLang="ru-RU" sz="1700"/>
          </a:p>
        </p:txBody>
      </p:sp>
      <p:grpSp>
        <p:nvGrpSpPr>
          <p:cNvPr id="17418" name="Group 17417">
            <a:extLst>
              <a:ext uri="{FF2B5EF4-FFF2-40B4-BE49-F238E27FC236}">
                <a16:creationId xmlns:a16="http://schemas.microsoft.com/office/drawing/2014/main" id="{12B241C5-7E45-AD52-638D-31E8FD2BC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6737460"/>
            <a:ext cx="9144000" cy="123364"/>
            <a:chOff x="1" y="6737460"/>
            <a:chExt cx="12192000" cy="123364"/>
          </a:xfrm>
        </p:grpSpPr>
        <p:sp>
          <p:nvSpPr>
            <p:cNvPr id="17419" name="Rectangle 17418">
              <a:extLst>
                <a:ext uri="{FF2B5EF4-FFF2-40B4-BE49-F238E27FC236}">
                  <a16:creationId xmlns:a16="http://schemas.microsoft.com/office/drawing/2014/main" id="{49503B28-6749-2F02-0050-2CC7D03CF6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20" name="Rectangle 17419">
              <a:extLst>
                <a:ext uri="{FF2B5EF4-FFF2-40B4-BE49-F238E27FC236}">
                  <a16:creationId xmlns:a16="http://schemas.microsoft.com/office/drawing/2014/main" id="{AC3DEE37-9CE7-622C-B750-66998EDC2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75FD4D0-F445-A1C4-23E1-C7858F0DF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anchor="ctr">
            <a:normAutofit/>
          </a:bodyPr>
          <a:lstStyle/>
          <a:p>
            <a:r>
              <a:rPr lang="ru-RU" altLang="ru-RU" sz="3100" b="1">
                <a:cs typeface="Times New Roman" panose="02020603050405020304" pitchFamily="18" charset="0"/>
              </a:rPr>
              <a:t>Строение ногтя</a:t>
            </a:r>
          </a:p>
        </p:txBody>
      </p:sp>
      <p:pic>
        <p:nvPicPr>
          <p:cNvPr id="19460" name="Picture 4" descr="img669">
            <a:extLst>
              <a:ext uri="{FF2B5EF4-FFF2-40B4-BE49-F238E27FC236}">
                <a16:creationId xmlns:a16="http://schemas.microsoft.com/office/drawing/2014/main" id="{4377C448-0E7F-4357-525E-19B890BD4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3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>
            <a:extLst>
              <a:ext uri="{FF2B5EF4-FFF2-40B4-BE49-F238E27FC236}">
                <a16:creationId xmlns:a16="http://schemas.microsoft.com/office/drawing/2014/main" id="{0C59AB5F-28FC-482B-2C89-EBBA99E3DC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67986" y="3752850"/>
            <a:ext cx="5614060" cy="2452687"/>
          </a:xfrm>
        </p:spPr>
        <p:txBody>
          <a:bodyPr anchor="ctr"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1 – НОГТЕВАЯ ПЛАСТИНКА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2 - НОГТЕВОЕ ЛОЖЕ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3 - РОСТКОВЫЙ СЛОЙ ЭПИТЕЛИЯ (ПОДНОГТЕВАЯ ПЛАСТИНКА)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4 - СОСОЧКОВЫЙ СЛОЙ ДЕРМЫ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5 - МАТРИКС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6 - НОГТЕВОЙ ВАЛИК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7 - НАДКОЖИЦА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9" name="Rectangle 2048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B214D9E5-1B1B-2067-D841-0099377A8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73321" y="329184"/>
            <a:ext cx="4688333" cy="1783080"/>
          </a:xfrm>
        </p:spPr>
        <p:txBody>
          <a:bodyPr anchor="b">
            <a:normAutofit/>
          </a:bodyPr>
          <a:lstStyle/>
          <a:p>
            <a:r>
              <a:rPr lang="ru-RU" altLang="ru-RU" sz="4700" b="1">
                <a:cs typeface="Times New Roman" panose="02020603050405020304" pitchFamily="18" charset="0"/>
              </a:rPr>
              <a:t>Строение волоса</a:t>
            </a:r>
          </a:p>
        </p:txBody>
      </p:sp>
      <p:pic>
        <p:nvPicPr>
          <p:cNvPr id="20484" name="Picture 4" descr="кожа 011">
            <a:extLst>
              <a:ext uri="{FF2B5EF4-FFF2-40B4-BE49-F238E27FC236}">
                <a16:creationId xmlns:a16="http://schemas.microsoft.com/office/drawing/2014/main" id="{5449D5B4-7594-E330-6062-91275F508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8" r="18547"/>
          <a:stretch/>
        </p:blipFill>
        <p:spPr bwMode="auto"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53588" y="25878"/>
                  <a:pt x="409323" y="-5359"/>
                  <a:pt x="636538" y="0"/>
                </a:cubicBezTo>
                <a:cubicBezTo>
                  <a:pt x="863753" y="5359"/>
                  <a:pt x="1007727" y="-28"/>
                  <a:pt x="1273077" y="0"/>
                </a:cubicBezTo>
                <a:cubicBezTo>
                  <a:pt x="1538427" y="28"/>
                  <a:pt x="1698640" y="-12775"/>
                  <a:pt x="1909615" y="0"/>
                </a:cubicBezTo>
                <a:cubicBezTo>
                  <a:pt x="2120590" y="12775"/>
                  <a:pt x="2210293" y="-21823"/>
                  <a:pt x="2482500" y="0"/>
                </a:cubicBezTo>
                <a:cubicBezTo>
                  <a:pt x="2754708" y="21823"/>
                  <a:pt x="3004133" y="-28750"/>
                  <a:pt x="3182692" y="0"/>
                </a:cubicBezTo>
                <a:cubicBezTo>
                  <a:pt x="3183134" y="4516"/>
                  <a:pt x="3181865" y="12266"/>
                  <a:pt x="3182692" y="18288"/>
                </a:cubicBezTo>
                <a:cubicBezTo>
                  <a:pt x="2947402" y="22440"/>
                  <a:pt x="2876226" y="27191"/>
                  <a:pt x="2609807" y="18288"/>
                </a:cubicBezTo>
                <a:cubicBezTo>
                  <a:pt x="2343389" y="9385"/>
                  <a:pt x="2326689" y="25579"/>
                  <a:pt x="2068750" y="18288"/>
                </a:cubicBezTo>
                <a:cubicBezTo>
                  <a:pt x="1810811" y="10997"/>
                  <a:pt x="1713836" y="48219"/>
                  <a:pt x="1432211" y="18288"/>
                </a:cubicBezTo>
                <a:cubicBezTo>
                  <a:pt x="1150586" y="-11643"/>
                  <a:pt x="982765" y="3747"/>
                  <a:pt x="859327" y="18288"/>
                </a:cubicBezTo>
                <a:cubicBezTo>
                  <a:pt x="735889" y="32829"/>
                  <a:pt x="254183" y="35231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43108" y="-22426"/>
                  <a:pt x="387854" y="22949"/>
                  <a:pt x="572885" y="0"/>
                </a:cubicBezTo>
                <a:cubicBezTo>
                  <a:pt x="757916" y="-22949"/>
                  <a:pt x="923707" y="6797"/>
                  <a:pt x="1113942" y="0"/>
                </a:cubicBezTo>
                <a:cubicBezTo>
                  <a:pt x="1304177" y="-6797"/>
                  <a:pt x="1495991" y="20627"/>
                  <a:pt x="1686827" y="0"/>
                </a:cubicBezTo>
                <a:cubicBezTo>
                  <a:pt x="1877663" y="-20627"/>
                  <a:pt x="2170182" y="-20672"/>
                  <a:pt x="2323365" y="0"/>
                </a:cubicBezTo>
                <a:cubicBezTo>
                  <a:pt x="2476548" y="20672"/>
                  <a:pt x="2919164" y="6097"/>
                  <a:pt x="3182692" y="0"/>
                </a:cubicBezTo>
                <a:cubicBezTo>
                  <a:pt x="3183269" y="4624"/>
                  <a:pt x="3183511" y="11191"/>
                  <a:pt x="3182692" y="18288"/>
                </a:cubicBezTo>
                <a:cubicBezTo>
                  <a:pt x="3026065" y="-10849"/>
                  <a:pt x="2775006" y="23067"/>
                  <a:pt x="2546154" y="18288"/>
                </a:cubicBezTo>
                <a:cubicBezTo>
                  <a:pt x="2317302" y="13509"/>
                  <a:pt x="2168173" y="-8513"/>
                  <a:pt x="1845961" y="18288"/>
                </a:cubicBezTo>
                <a:cubicBezTo>
                  <a:pt x="1523749" y="45089"/>
                  <a:pt x="1450078" y="-844"/>
                  <a:pt x="1304904" y="18288"/>
                </a:cubicBezTo>
                <a:cubicBezTo>
                  <a:pt x="1159730" y="37420"/>
                  <a:pt x="942635" y="-10021"/>
                  <a:pt x="604711" y="18288"/>
                </a:cubicBezTo>
                <a:cubicBezTo>
                  <a:pt x="266787" y="46597"/>
                  <a:pt x="141927" y="-8395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287FBD0-E646-6BEC-C9F8-0E7063956E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73321" y="2706624"/>
            <a:ext cx="4688333" cy="34838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1900"/>
              <a:t>  </a:t>
            </a:r>
            <a:r>
              <a:rPr lang="ru-RU" altLang="ru-RU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Волосы состоят из стержня и корня.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   1. Длинные волосы (головы, бороды, усов);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   2. Щетинистые (бровей, ресниц, носовой полости);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   3. Пушковые – покрывают остальные участки кожи.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190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40" name="Rectangle 2153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2" name="Rectangle 2154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44" name="Rectangle 2154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6" name="Rectangle 2154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48" name="Freeform: Shape 2154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535" name="Text Box 204">
            <a:extLst>
              <a:ext uri="{FF2B5EF4-FFF2-40B4-BE49-F238E27FC236}">
                <a16:creationId xmlns:a16="http://schemas.microsoft.com/office/drawing/2014/main" id="{01764677-9C67-867B-C068-45D9F5B77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030" y="2767106"/>
            <a:ext cx="2160621" cy="30719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ru-RU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Строение кожи и ее функции</a:t>
            </a:r>
          </a:p>
        </p:txBody>
      </p:sp>
      <p:graphicFrame>
        <p:nvGraphicFramePr>
          <p:cNvPr id="19659" name="Group 203">
            <a:extLst>
              <a:ext uri="{FF2B5EF4-FFF2-40B4-BE49-F238E27FC236}">
                <a16:creationId xmlns:a16="http://schemas.microsoft.com/office/drawing/2014/main" id="{6CC5E802-D700-40CD-ACF9-E6034E214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88614"/>
              </p:ext>
            </p:extLst>
          </p:nvPr>
        </p:nvGraphicFramePr>
        <p:xfrm>
          <a:off x="3376821" y="722355"/>
          <a:ext cx="5419312" cy="5413293"/>
        </p:xfrm>
        <a:graphic>
          <a:graphicData uri="http://schemas.openxmlformats.org/drawingml/2006/table">
            <a:tbl>
              <a:tblPr firstRow="1" bandRow="1"/>
              <a:tblGrid>
                <a:gridCol w="1331826">
                  <a:extLst>
                    <a:ext uri="{9D8B030D-6E8A-4147-A177-3AD203B41FA5}">
                      <a16:colId xmlns:a16="http://schemas.microsoft.com/office/drawing/2014/main" val="2805713029"/>
                    </a:ext>
                  </a:extLst>
                </a:gridCol>
                <a:gridCol w="2077154">
                  <a:extLst>
                    <a:ext uri="{9D8B030D-6E8A-4147-A177-3AD203B41FA5}">
                      <a16:colId xmlns:a16="http://schemas.microsoft.com/office/drawing/2014/main" val="3708051138"/>
                    </a:ext>
                  </a:extLst>
                </a:gridCol>
                <a:gridCol w="2010332">
                  <a:extLst>
                    <a:ext uri="{9D8B030D-6E8A-4147-A177-3AD203B41FA5}">
                      <a16:colId xmlns:a16="http://schemas.microsoft.com/office/drawing/2014/main" val="997551783"/>
                    </a:ext>
                  </a:extLst>
                </a:gridCol>
              </a:tblGrid>
              <a:tr h="5970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Слой кожи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строения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 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14402"/>
                  </a:ext>
                </a:extLst>
              </a:tr>
              <a:tr h="1090551"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Внутренний – дерма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(собственно кожа)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образована соединительной тканью, много эластичных волокон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придает упругость, легко растягивается при движении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792481"/>
                  </a:ext>
                </a:extLst>
              </a:tr>
              <a:tr h="843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рецепторы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воспринимают холод, тепло, прикосновения, боль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555966"/>
                  </a:ext>
                </a:extLst>
              </a:tr>
              <a:tr h="843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кровеносные сосуды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питают клетки кожи, участвуют в терморегуляции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59412"/>
                  </a:ext>
                </a:extLst>
              </a:tr>
              <a:tr h="597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потовые железы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выделение, терморегуляция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911730"/>
                  </a:ext>
                </a:extLst>
              </a:tr>
              <a:tr h="597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сальные железы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предохраняют от высыхания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084068"/>
                  </a:ext>
                </a:extLst>
              </a:tr>
              <a:tr h="843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волосы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защищают от воздействия лучей солнца</a:t>
                      </a:r>
                    </a:p>
                  </a:txBody>
                  <a:tcPr marL="74019" marR="74019" marT="37013" marB="37013" anchor="ctr" horzOverflow="overflow">
                    <a:lnL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3848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>
            <a:extLst>
              <a:ext uri="{FF2B5EF4-FFF2-40B4-BE49-F238E27FC236}">
                <a16:creationId xmlns:a16="http://schemas.microsoft.com/office/drawing/2014/main" id="{A27685F6-5562-63FE-60DD-A91A5D08A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pPr algn="ctr" eaLnBrk="1" hangingPunct="1"/>
            <a:r>
              <a:rPr lang="ru-RU" altLang="ru-RU" sz="3600" b="1">
                <a:solidFill>
                  <a:schemeClr val="accent2"/>
                </a:solidFill>
              </a:rPr>
              <a:t>Подкожная жировая клетчатка – </a:t>
            </a:r>
            <a:r>
              <a:rPr lang="ru-RU" altLang="ru-RU" sz="3600" b="1" i="1">
                <a:solidFill>
                  <a:schemeClr val="accent2"/>
                </a:solidFill>
              </a:rPr>
              <a:t>гиподерма.</a:t>
            </a: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9ECCEC5B-BEF8-A428-1514-820C88EFF49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/>
              <a:t> </a:t>
            </a:r>
          </a:p>
        </p:txBody>
      </p:sp>
      <p:sp>
        <p:nvSpPr>
          <p:cNvPr id="22533" name="AutoShape 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A7A6954-9B10-105D-8A27-A5621D9C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6324600"/>
            <a:ext cx="381000" cy="228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22534" name="Picture 9" descr="подкожная клетчатка">
            <a:extLst>
              <a:ext uri="{FF2B5EF4-FFF2-40B4-BE49-F238E27FC236}">
                <a16:creationId xmlns:a16="http://schemas.microsoft.com/office/drawing/2014/main" id="{1ACB9AA9-6A7A-24DF-49E0-A3A1DF6F3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7"/>
          <a:stretch>
            <a:fillRect/>
          </a:stretch>
        </p:blipFill>
        <p:spPr bwMode="auto">
          <a:xfrm>
            <a:off x="5257800" y="2133600"/>
            <a:ext cx="28956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Line 10">
            <a:extLst>
              <a:ext uri="{FF2B5EF4-FFF2-40B4-BE49-F238E27FC236}">
                <a16:creationId xmlns:a16="http://schemas.microsoft.com/office/drawing/2014/main" id="{F17E2FA2-019D-EF35-6B41-E480B76D06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810000"/>
            <a:ext cx="685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6" name="Line 11">
            <a:extLst>
              <a:ext uri="{FF2B5EF4-FFF2-40B4-BE49-F238E27FC236}">
                <a16:creationId xmlns:a16="http://schemas.microsoft.com/office/drawing/2014/main" id="{C5B89615-6982-FB67-F11E-3E011F891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971800"/>
            <a:ext cx="1524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7" name="Line 12">
            <a:extLst>
              <a:ext uri="{FF2B5EF4-FFF2-40B4-BE49-F238E27FC236}">
                <a16:creationId xmlns:a16="http://schemas.microsoft.com/office/drawing/2014/main" id="{35E07201-1176-8D09-29B9-3AD8BC3FC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3733800"/>
            <a:ext cx="609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8" name="Text Box 13">
            <a:extLst>
              <a:ext uri="{FF2B5EF4-FFF2-40B4-BE49-F238E27FC236}">
                <a16:creationId xmlns:a16="http://schemas.microsoft.com/office/drawing/2014/main" id="{FB1208E4-C0D9-A20D-81A2-9C852DC72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21665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Кровеносные сосуды</a:t>
            </a:r>
          </a:p>
        </p:txBody>
      </p:sp>
      <p:sp>
        <p:nvSpPr>
          <p:cNvPr id="22539" name="Text Box 14">
            <a:extLst>
              <a:ext uri="{FF2B5EF4-FFF2-40B4-BE49-F238E27FC236}">
                <a16:creationId xmlns:a16="http://schemas.microsoft.com/office/drawing/2014/main" id="{1FC0B305-92B5-DCEA-BD04-AF58E1D62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6388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Жировые дольки</a:t>
            </a:r>
          </a:p>
        </p:txBody>
      </p:sp>
      <p:graphicFrame>
        <p:nvGraphicFramePr>
          <p:cNvPr id="22541" name="Rectangle 3">
            <a:extLst>
              <a:ext uri="{FF2B5EF4-FFF2-40B4-BE49-F238E27FC236}">
                <a16:creationId xmlns:a16="http://schemas.microsoft.com/office/drawing/2014/main" id="{984D0381-B1F5-4CCF-60BA-78C3666D2BFC}"/>
              </a:ext>
            </a:extLst>
          </p:cNvPr>
          <p:cNvGraphicFramePr/>
          <p:nvPr/>
        </p:nvGraphicFramePr>
        <p:xfrm>
          <a:off x="152400" y="1600200"/>
          <a:ext cx="45720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86" name="Rectangle 2357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7" name="Rectangle 23577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8" name="Rectangle 23579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9" name="Rectangle 23581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Text Box 204">
            <a:extLst>
              <a:ext uri="{FF2B5EF4-FFF2-40B4-BE49-F238E27FC236}">
                <a16:creationId xmlns:a16="http://schemas.microsoft.com/office/drawing/2014/main" id="{9B644932-95D3-DC9A-C79F-AF4943FDB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84" y="248038"/>
            <a:ext cx="5297791" cy="115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ru-RU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Строение кожи и ее функции</a:t>
            </a:r>
          </a:p>
        </p:txBody>
      </p:sp>
      <p:graphicFrame>
        <p:nvGraphicFramePr>
          <p:cNvPr id="19659" name="Group 203">
            <a:extLst>
              <a:ext uri="{FF2B5EF4-FFF2-40B4-BE49-F238E27FC236}">
                <a16:creationId xmlns:a16="http://schemas.microsoft.com/office/drawing/2014/main" id="{23925029-3629-64B1-48F0-CC486E688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970884"/>
              </p:ext>
            </p:extLst>
          </p:nvPr>
        </p:nvGraphicFramePr>
        <p:xfrm>
          <a:off x="324168" y="2804308"/>
          <a:ext cx="8495663" cy="27761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77464">
                  <a:extLst>
                    <a:ext uri="{9D8B030D-6E8A-4147-A177-3AD203B41FA5}">
                      <a16:colId xmlns:a16="http://schemas.microsoft.com/office/drawing/2014/main" val="1027109952"/>
                    </a:ext>
                  </a:extLst>
                </a:gridCol>
                <a:gridCol w="3387211">
                  <a:extLst>
                    <a:ext uri="{9D8B030D-6E8A-4147-A177-3AD203B41FA5}">
                      <a16:colId xmlns:a16="http://schemas.microsoft.com/office/drawing/2014/main" val="2982170704"/>
                    </a:ext>
                  </a:extLst>
                </a:gridCol>
                <a:gridCol w="3630988">
                  <a:extLst>
                    <a:ext uri="{9D8B030D-6E8A-4147-A177-3AD203B41FA5}">
                      <a16:colId xmlns:a16="http://schemas.microsoft.com/office/drawing/2014/main" val="3862544403"/>
                    </a:ext>
                  </a:extLst>
                </a:gridCol>
              </a:tblGrid>
              <a:tr h="9569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500" b="1" i="0" u="none" strike="noStrike" cap="none" spc="3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Слой кожи</a:t>
                      </a:r>
                    </a:p>
                  </a:txBody>
                  <a:tcPr marL="0" marR="14212" marT="71067" marB="71067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500" b="1" i="0" u="none" strike="noStrike" cap="none" spc="3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строения</a:t>
                      </a:r>
                    </a:p>
                  </a:txBody>
                  <a:tcPr marL="0" marR="14212" marT="71067" marB="71067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500" b="1" i="0" u="none" strike="noStrike" cap="none" spc="3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 </a:t>
                      </a:r>
                    </a:p>
                  </a:txBody>
                  <a:tcPr marL="0" marR="14212" marT="71067" marB="71067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988619"/>
                  </a:ext>
                </a:extLst>
              </a:tr>
              <a:tr h="105170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9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Гиподерма </a:t>
                      </a:r>
                    </a:p>
                  </a:txBody>
                  <a:tcPr marL="0" marR="142121" marT="71067" marB="71067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9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образована соединительной тканью, много жировых долек</a:t>
                      </a:r>
                    </a:p>
                  </a:txBody>
                  <a:tcPr marL="0" marR="142121" marT="71067" marB="71067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9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внутренних органов от механических воздействий, запас органических веществ</a:t>
                      </a:r>
                    </a:p>
                  </a:txBody>
                  <a:tcPr marL="0" marR="142121" marT="71067" marB="71067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538209"/>
                  </a:ext>
                </a:extLst>
              </a:tr>
              <a:tr h="7674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9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кровеносные сосуды</a:t>
                      </a:r>
                    </a:p>
                  </a:txBody>
                  <a:tcPr marL="71060" marR="142121" marT="71067" marB="71067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9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питают клетки кожи, участвуют в терморегуляции</a:t>
                      </a:r>
                    </a:p>
                  </a:txBody>
                  <a:tcPr marL="71060" marR="142121" marT="71067" marB="71067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147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кожа 006">
            <a:extLst>
              <a:ext uri="{FF2B5EF4-FFF2-40B4-BE49-F238E27FC236}">
                <a16:creationId xmlns:a16="http://schemas.microsoft.com/office/drawing/2014/main" id="{3EE67729-E834-FF7A-1F60-8DE6187861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0" r="3410" b="-1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3" name="Rectangle 615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CE5D78C-E0AD-2F42-3ED2-18F579C12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2906" y="5317240"/>
            <a:ext cx="8408194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ru-RU" sz="3100" b="1">
                <a:solidFill>
                  <a:schemeClr val="tx1">
                    <a:lumMod val="85000"/>
                    <a:lumOff val="15000"/>
                  </a:schemeClr>
                </a:solidFill>
              </a:rPr>
              <a:t>Строение кожи</a:t>
            </a:r>
          </a:p>
        </p:txBody>
      </p:sp>
      <p:cxnSp>
        <p:nvCxnSpPr>
          <p:cNvPr id="6164" name="Straight Connector 615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5" name="Straight Connector 615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7" name="TextBox 2">
            <a:extLst>
              <a:ext uri="{FF2B5EF4-FFF2-40B4-BE49-F238E27FC236}">
                <a16:creationId xmlns:a16="http://schemas.microsoft.com/office/drawing/2014/main" id="{BA38335C-A7E5-F36F-B557-99F7E2DB88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574461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C307645D-B37B-3EC5-2D5A-7532355AEF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89316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4F247-BB95-EED4-D27C-1F41180870EA}"/>
              </a:ext>
            </a:extLst>
          </p:cNvPr>
          <p:cNvSpPr txBox="1"/>
          <p:nvPr/>
        </p:nvSpPr>
        <p:spPr>
          <a:xfrm>
            <a:off x="480060" y="2872899"/>
            <a:ext cx="3182691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ru-RU" sz="1900" b="1" dirty="0" err="1"/>
              <a:t>Кожа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состоит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из</a:t>
            </a:r>
            <a:r>
              <a:rPr lang="en-US" altLang="ru-RU" sz="1900" b="1" dirty="0"/>
              <a:t> 3 </a:t>
            </a:r>
            <a:r>
              <a:rPr lang="en-US" altLang="ru-RU" sz="1900" b="1" dirty="0" err="1"/>
              <a:t>слоев</a:t>
            </a:r>
            <a:r>
              <a:rPr lang="en-US" altLang="ru-RU" sz="1900" b="1" dirty="0"/>
              <a:t>: </a:t>
            </a:r>
            <a:r>
              <a:rPr lang="en-US" altLang="ru-RU" sz="1900" b="1" dirty="0" err="1"/>
              <a:t>наружного</a:t>
            </a:r>
            <a:r>
              <a:rPr lang="en-US" altLang="ru-RU" sz="1900" b="1" dirty="0"/>
              <a:t> - </a:t>
            </a:r>
            <a:r>
              <a:rPr lang="en-US" altLang="ru-RU" sz="1900" b="1" dirty="0" err="1">
                <a:hlinkClick r:id="" action="ppaction://noaction"/>
              </a:rPr>
              <a:t>эпидермиса</a:t>
            </a:r>
            <a:r>
              <a:rPr lang="en-US" altLang="ru-RU" sz="1900" b="1" dirty="0"/>
              <a:t> , </a:t>
            </a:r>
            <a:r>
              <a:rPr lang="en-US" altLang="ru-RU" sz="1900" b="1" dirty="0" err="1"/>
              <a:t>внутреннего</a:t>
            </a:r>
            <a:r>
              <a:rPr lang="en-US" altLang="ru-RU" sz="1900" b="1" dirty="0"/>
              <a:t> – </a:t>
            </a:r>
            <a:r>
              <a:rPr lang="en-US" altLang="ru-RU" sz="1900" b="1" dirty="0" err="1">
                <a:hlinkClick r:id="" action="ppaction://noaction"/>
              </a:rPr>
              <a:t>собственно</a:t>
            </a:r>
            <a:r>
              <a:rPr lang="en-US" altLang="ru-RU" sz="1900" b="1" dirty="0">
                <a:hlinkClick r:id="" action="ppaction://noaction"/>
              </a:rPr>
              <a:t> </a:t>
            </a:r>
            <a:r>
              <a:rPr lang="en-US" altLang="ru-RU" sz="1900" b="1" dirty="0" err="1">
                <a:hlinkClick r:id="" action="ppaction://noaction"/>
              </a:rPr>
              <a:t>кожи</a:t>
            </a:r>
            <a:r>
              <a:rPr lang="en-US" altLang="ru-RU" sz="1900" b="1" dirty="0">
                <a:hlinkClick r:id="" action="ppaction://noaction"/>
              </a:rPr>
              <a:t> (</a:t>
            </a:r>
            <a:r>
              <a:rPr lang="en-US" altLang="ru-RU" sz="1900" b="1" dirty="0" err="1">
                <a:hlinkClick r:id="" action="ppaction://noaction"/>
              </a:rPr>
              <a:t>дермы</a:t>
            </a:r>
            <a:r>
              <a:rPr lang="en-US" altLang="ru-RU" sz="1900" b="1" dirty="0">
                <a:hlinkClick r:id="" action="ppaction://noaction"/>
              </a:rPr>
              <a:t>)</a:t>
            </a:r>
            <a:endParaRPr lang="en-US" altLang="ru-RU" sz="1900" b="1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ru-RU" sz="1900" b="1" dirty="0" err="1"/>
              <a:t>Под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слоем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кожи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расположена</a:t>
            </a:r>
            <a:r>
              <a:rPr lang="en-US" altLang="ru-RU" sz="1900" b="1" dirty="0"/>
              <a:t>  </a:t>
            </a:r>
            <a:r>
              <a:rPr lang="en-US" altLang="ru-RU" sz="1900" b="1" dirty="0" err="1">
                <a:hlinkClick r:id="" action="ppaction://noaction"/>
              </a:rPr>
              <a:t>подкожная</a:t>
            </a:r>
            <a:r>
              <a:rPr lang="en-US" altLang="ru-RU" sz="1900" b="1" dirty="0">
                <a:hlinkClick r:id="" action="ppaction://noaction"/>
              </a:rPr>
              <a:t> </a:t>
            </a:r>
            <a:r>
              <a:rPr lang="en-US" altLang="ru-RU" sz="1900" b="1" dirty="0" err="1">
                <a:hlinkClick r:id="" action="ppaction://noaction"/>
              </a:rPr>
              <a:t>жировая</a:t>
            </a:r>
            <a:r>
              <a:rPr lang="en-US" altLang="ru-RU" sz="1900" b="1" dirty="0">
                <a:hlinkClick r:id="" action="ppaction://noaction"/>
              </a:rPr>
              <a:t> </a:t>
            </a:r>
            <a:r>
              <a:rPr lang="en-US" altLang="ru-RU" sz="1900" b="1" dirty="0" err="1">
                <a:hlinkClick r:id="" action="ppaction://noaction"/>
              </a:rPr>
              <a:t>клетчатка</a:t>
            </a:r>
            <a:r>
              <a:rPr lang="en-US" altLang="ru-RU" sz="1900" b="1" dirty="0">
                <a:hlinkClick r:id="" action="ppaction://noaction"/>
              </a:rPr>
              <a:t>.</a:t>
            </a:r>
            <a:endParaRPr lang="en-US" altLang="ru-RU" sz="1900" b="1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ru-RU" sz="1900" b="1" dirty="0" err="1"/>
              <a:t>Толщина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кожи</a:t>
            </a:r>
            <a:r>
              <a:rPr lang="en-US" altLang="ru-RU" sz="1900" b="1" dirty="0"/>
              <a:t> в </a:t>
            </a:r>
            <a:r>
              <a:rPr lang="en-US" altLang="ru-RU" sz="1900" b="1" dirty="0" err="1"/>
              <a:t>разных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местах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различается</a:t>
            </a:r>
            <a:r>
              <a:rPr lang="en-US" altLang="ru-RU" sz="1900" b="1" dirty="0"/>
              <a:t> в </a:t>
            </a:r>
            <a:r>
              <a:rPr lang="en-US" altLang="ru-RU" sz="1900" b="1" dirty="0" err="1"/>
              <a:t>интервале</a:t>
            </a:r>
            <a:r>
              <a:rPr lang="en-US" altLang="ru-RU" sz="1900" b="1" dirty="0"/>
              <a:t> </a:t>
            </a:r>
            <a:r>
              <a:rPr lang="en-US" altLang="ru-RU" sz="1900" b="1" dirty="0" err="1"/>
              <a:t>от</a:t>
            </a:r>
            <a:r>
              <a:rPr lang="en-US" altLang="ru-RU" sz="1900" b="1" dirty="0"/>
              <a:t> 0,5 </a:t>
            </a:r>
            <a:r>
              <a:rPr lang="en-US" altLang="ru-RU" sz="1900" b="1" dirty="0" err="1"/>
              <a:t>до</a:t>
            </a:r>
            <a:r>
              <a:rPr lang="en-US" altLang="ru-RU" sz="1900" b="1" dirty="0"/>
              <a:t> 4 </a:t>
            </a:r>
            <a:r>
              <a:rPr lang="en-US" altLang="ru-RU" sz="1900" b="1" dirty="0" err="1"/>
              <a:t>мм</a:t>
            </a:r>
            <a:r>
              <a:rPr lang="en-US" altLang="ru-RU" sz="1900" b="1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ru-RU" sz="1900" dirty="0"/>
          </a:p>
        </p:txBody>
      </p:sp>
      <p:pic>
        <p:nvPicPr>
          <p:cNvPr id="3" name="Picture 9" descr="строение кожи">
            <a:extLst>
              <a:ext uri="{FF2B5EF4-FFF2-40B4-BE49-F238E27FC236}">
                <a16:creationId xmlns:a16="http://schemas.microsoft.com/office/drawing/2014/main" id="{20CCF05A-D1FB-9BD9-1DC6-362E94B13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" r="35192" b="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417" name="Rectangle 164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9" name="Rectangle 1641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1" name="Rectangle 1642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3" name="Rectangle 164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A529ECF-F498-8625-3B27-7BA727DEE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ru-RU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Строение кожи и ее функции</a:t>
            </a:r>
          </a:p>
        </p:txBody>
      </p:sp>
      <p:sp>
        <p:nvSpPr>
          <p:cNvPr id="12309" name="AutoShape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4873DA9-9E76-94C6-9147-695F0B0F6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6248400"/>
            <a:ext cx="457200" cy="228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6412" name="Group 28">
            <a:extLst>
              <a:ext uri="{FF2B5EF4-FFF2-40B4-BE49-F238E27FC236}">
                <a16:creationId xmlns:a16="http://schemas.microsoft.com/office/drawing/2014/main" id="{DD9D98D8-D04F-A520-01E7-E7757CD7C5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794658"/>
              </p:ext>
            </p:extLst>
          </p:nvPr>
        </p:nvGraphicFramePr>
        <p:xfrm>
          <a:off x="483042" y="2847673"/>
          <a:ext cx="8195871" cy="2722618"/>
        </p:xfrm>
        <a:graphic>
          <a:graphicData uri="http://schemas.openxmlformats.org/drawingml/2006/table">
            <a:tbl>
              <a:tblPr/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8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9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слоя</a:t>
                      </a:r>
                    </a:p>
                  </a:txBody>
                  <a:tcPr marL="123381" marR="123381" marT="61691" marB="61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строения</a:t>
                      </a:r>
                    </a:p>
                  </a:txBody>
                  <a:tcPr marL="123381" marR="123381" marT="61691" marB="61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Выполняемые функции</a:t>
                      </a:r>
                    </a:p>
                  </a:txBody>
                  <a:tcPr marL="123381" marR="123381" marT="61691" marB="61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23381" marR="123381" marT="61691" marB="61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23381" marR="123381" marT="61691" marB="61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23381" marR="123381" marT="61691" marB="61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23381" marR="123381" marT="61691" marB="61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23381" marR="123381" marT="61691" marB="61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23381" marR="123381" marT="61691" marB="61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2D64C814-1DE1-9626-BAD3-155EF7E39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763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altLang="ru-RU" sz="3600">
                <a:solidFill>
                  <a:schemeClr val="accent2"/>
                </a:solidFill>
              </a:rPr>
              <a:t>Наружный слой- </a:t>
            </a:r>
            <a:br>
              <a:rPr lang="ru-RU" altLang="ru-RU" sz="3600">
                <a:solidFill>
                  <a:schemeClr val="accent2"/>
                </a:solidFill>
              </a:rPr>
            </a:br>
            <a:r>
              <a:rPr lang="ru-RU" altLang="ru-RU" sz="3600" b="1" i="1">
                <a:solidFill>
                  <a:schemeClr val="accent2"/>
                </a:solidFill>
              </a:rPr>
              <a:t>эпидермис</a:t>
            </a:r>
          </a:p>
        </p:txBody>
      </p:sp>
      <p:pic>
        <p:nvPicPr>
          <p:cNvPr id="13316" name="Picture 9" descr="Эпидермис">
            <a:extLst>
              <a:ext uri="{FF2B5EF4-FFF2-40B4-BE49-F238E27FC236}">
                <a16:creationId xmlns:a16="http://schemas.microsoft.com/office/drawing/2014/main" id="{4DDBFB6B-6266-183E-1C33-F3CBB2A8286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"/>
          <a:stretch>
            <a:fillRect/>
          </a:stretch>
        </p:blipFill>
        <p:spPr>
          <a:xfrm>
            <a:off x="5105400" y="2133600"/>
            <a:ext cx="3505200" cy="3657600"/>
          </a:xfrm>
          <a:noFill/>
        </p:spPr>
      </p:pic>
      <p:sp>
        <p:nvSpPr>
          <p:cNvPr id="13317" name="Line 10">
            <a:extLst>
              <a:ext uri="{FF2B5EF4-FFF2-40B4-BE49-F238E27FC236}">
                <a16:creationId xmlns:a16="http://schemas.microsoft.com/office/drawing/2014/main" id="{2D767A5C-86CA-E62B-528C-80330A9664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70500" y="4602163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Text Box 11">
            <a:extLst>
              <a:ext uri="{FF2B5EF4-FFF2-40B4-BE49-F238E27FC236}">
                <a16:creationId xmlns:a16="http://schemas.microsoft.com/office/drawing/2014/main" id="{C8D95FBC-D32C-5AC6-A402-D726D0C7A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26163"/>
            <a:ext cx="297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Живые клетки</a:t>
            </a:r>
          </a:p>
        </p:txBody>
      </p:sp>
      <p:sp>
        <p:nvSpPr>
          <p:cNvPr id="13319" name="Line 12">
            <a:extLst>
              <a:ext uri="{FF2B5EF4-FFF2-40B4-BE49-F238E27FC236}">
                <a16:creationId xmlns:a16="http://schemas.microsoft.com/office/drawing/2014/main" id="{5254A215-71D3-9A91-1AA8-EF45C85CF6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1752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Text Box 13">
            <a:extLst>
              <a:ext uri="{FF2B5EF4-FFF2-40B4-BE49-F238E27FC236}">
                <a16:creationId xmlns:a16="http://schemas.microsoft.com/office/drawing/2014/main" id="{A067E602-EE96-7EDE-1E3B-FF9DC02A1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56845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Мертвые клетки</a:t>
            </a:r>
          </a:p>
        </p:txBody>
      </p:sp>
      <p:graphicFrame>
        <p:nvGraphicFramePr>
          <p:cNvPr id="13322" name="Rectangle 5">
            <a:extLst>
              <a:ext uri="{FF2B5EF4-FFF2-40B4-BE49-F238E27FC236}">
                <a16:creationId xmlns:a16="http://schemas.microsoft.com/office/drawing/2014/main" id="{BC7891E4-6EB8-9B35-81BA-CF6C24355170}"/>
              </a:ext>
            </a:extLst>
          </p:cNvPr>
          <p:cNvGraphicFramePr/>
          <p:nvPr/>
        </p:nvGraphicFramePr>
        <p:xfrm>
          <a:off x="152400" y="1736725"/>
          <a:ext cx="45720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664" name="Rectangle 1966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6" name="Rectangle 1966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8" name="Rectangle 1966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70" name="Rectangle 19669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5" name="Text Box 204">
            <a:extLst>
              <a:ext uri="{FF2B5EF4-FFF2-40B4-BE49-F238E27FC236}">
                <a16:creationId xmlns:a16="http://schemas.microsoft.com/office/drawing/2014/main" id="{18C32548-A277-F42D-0715-D5544B148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84" y="248038"/>
            <a:ext cx="5297791" cy="115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ru-RU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Строение кожи и ее функции</a:t>
            </a:r>
          </a:p>
        </p:txBody>
      </p:sp>
      <p:graphicFrame>
        <p:nvGraphicFramePr>
          <p:cNvPr id="19659" name="Group 203">
            <a:extLst>
              <a:ext uri="{FF2B5EF4-FFF2-40B4-BE49-F238E27FC236}">
                <a16:creationId xmlns:a16="http://schemas.microsoft.com/office/drawing/2014/main" id="{6660DEA2-93EE-B3FD-B4B0-A00761A2C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55305"/>
              </p:ext>
            </p:extLst>
          </p:nvPr>
        </p:nvGraphicFramePr>
        <p:xfrm>
          <a:off x="324168" y="2228346"/>
          <a:ext cx="8495663" cy="3928055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</a:tblPr>
              <a:tblGrid>
                <a:gridCol w="2050323">
                  <a:extLst>
                    <a:ext uri="{9D8B030D-6E8A-4147-A177-3AD203B41FA5}">
                      <a16:colId xmlns:a16="http://schemas.microsoft.com/office/drawing/2014/main" val="3352825164"/>
                    </a:ext>
                  </a:extLst>
                </a:gridCol>
                <a:gridCol w="3719617">
                  <a:extLst>
                    <a:ext uri="{9D8B030D-6E8A-4147-A177-3AD203B41FA5}">
                      <a16:colId xmlns:a16="http://schemas.microsoft.com/office/drawing/2014/main" val="946830194"/>
                    </a:ext>
                  </a:extLst>
                </a:gridCol>
                <a:gridCol w="2725723">
                  <a:extLst>
                    <a:ext uri="{9D8B030D-6E8A-4147-A177-3AD203B41FA5}">
                      <a16:colId xmlns:a16="http://schemas.microsoft.com/office/drawing/2014/main" val="2637286840"/>
                    </a:ext>
                  </a:extLst>
                </a:gridCol>
              </a:tblGrid>
              <a:tr h="694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700" b="1" i="0" u="none" strike="noStrike" cap="all" spc="6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Слой кожи</a:t>
                      </a:r>
                    </a:p>
                  </a:txBody>
                  <a:tcPr marL="192972" marR="192972" marT="192972" marB="192972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700" b="1" i="0" u="none" strike="noStrike" cap="all" spc="6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строения</a:t>
                      </a:r>
                    </a:p>
                  </a:txBody>
                  <a:tcPr marL="192972" marR="192972" marT="192972" marB="192972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700" b="1" i="0" u="none" strike="noStrike" cap="all" spc="6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 </a:t>
                      </a:r>
                    </a:p>
                  </a:txBody>
                  <a:tcPr marL="192972" marR="192972" marT="192972" marB="192972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095307"/>
                  </a:ext>
                </a:extLst>
              </a:tr>
              <a:tr h="1959739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наружный  - эпидермис</a:t>
                      </a:r>
                    </a:p>
                  </a:txBody>
                  <a:tcPr marL="128648" marR="128648" marT="64329" marB="128648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наружный слой эпителия  из плотно прилегающих друг к другу погибших клеток; клетки постоянно слущиваются</a:t>
                      </a:r>
                    </a:p>
                  </a:txBody>
                  <a:tcPr marL="128648" marR="128648" marT="64329" marB="128648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защищает от проникновения инфекции</a:t>
                      </a:r>
                    </a:p>
                  </a:txBody>
                  <a:tcPr marL="128648" marR="128648" marT="64329" marB="128648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903854"/>
                  </a:ext>
                </a:extLst>
              </a:tr>
              <a:tr h="12736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глубокий слой эпителия из живых клеток, в них есть пигмент</a:t>
                      </a:r>
                    </a:p>
                  </a:txBody>
                  <a:tcPr marL="128648" marR="128648" marT="64329" marB="128648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3F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защищает от ультрафиолетовых лучей</a:t>
                      </a:r>
                    </a:p>
                  </a:txBody>
                  <a:tcPr marL="128648" marR="128648" marT="64329" marB="128648"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3F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3740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EDB60D2-EBAD-1933-E9A8-48E1E8543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ru-RU" altLang="ru-RU" sz="3800"/>
            </a:br>
            <a:endParaRPr lang="ru-RU" altLang="ru-RU" sz="3800">
              <a:solidFill>
                <a:schemeClr val="accent2"/>
              </a:solidFill>
            </a:endParaRPr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D8841593-9BF4-E2AF-F2A5-D090B8272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3600"/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3C34A934-D576-D911-D446-8A3E9BEDE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-36513"/>
            <a:ext cx="7848600" cy="1476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3600">
                <a:solidFill>
                  <a:schemeClr val="accent2"/>
                </a:solidFill>
                <a:latin typeface="Times New Roman" panose="02020603050405020304" pitchFamily="18" charset="0"/>
              </a:rPr>
              <a:t>Внутренний слой –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36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собственно кожа или дерма</a:t>
            </a:r>
            <a:endParaRPr lang="ru-RU" altLang="ru-RU" sz="36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366" name="Picture 11" descr="строение кожи">
            <a:extLst>
              <a:ext uri="{FF2B5EF4-FFF2-40B4-BE49-F238E27FC236}">
                <a16:creationId xmlns:a16="http://schemas.microsoft.com/office/drawing/2014/main" id="{B02525D0-9734-E8FF-9F3C-2A0170392C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7" r="24979" b="17117"/>
          <a:stretch>
            <a:fillRect/>
          </a:stretch>
        </p:blipFill>
        <p:spPr>
          <a:xfrm>
            <a:off x="4953000" y="2209800"/>
            <a:ext cx="2971800" cy="2619375"/>
          </a:xfrm>
          <a:noFill/>
        </p:spPr>
      </p:pic>
      <p:sp>
        <p:nvSpPr>
          <p:cNvPr id="15367" name="Line 12">
            <a:extLst>
              <a:ext uri="{FF2B5EF4-FFF2-40B4-BE49-F238E27FC236}">
                <a16:creationId xmlns:a16="http://schemas.microsoft.com/office/drawing/2014/main" id="{5233C173-E417-801F-8F90-5B3BC1453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3505200"/>
            <a:ext cx="838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13">
            <a:extLst>
              <a:ext uri="{FF2B5EF4-FFF2-40B4-BE49-F238E27FC236}">
                <a16:creationId xmlns:a16="http://schemas.microsoft.com/office/drawing/2014/main" id="{FD4ABFEC-0087-C09D-F32B-DD75AE081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429000"/>
            <a:ext cx="1676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14">
            <a:extLst>
              <a:ext uri="{FF2B5EF4-FFF2-40B4-BE49-F238E27FC236}">
                <a16:creationId xmlns:a16="http://schemas.microsoft.com/office/drawing/2014/main" id="{C73F8B78-542A-CA62-BE3F-DD08A9D53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200400"/>
            <a:ext cx="2057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Text Box 15">
            <a:extLst>
              <a:ext uri="{FF2B5EF4-FFF2-40B4-BE49-F238E27FC236}">
                <a16:creationId xmlns:a16="http://schemas.microsoft.com/office/drawing/2014/main" id="{3B9D93DC-2D20-6E1D-7110-7C2226D46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2578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рецепторы</a:t>
            </a:r>
          </a:p>
        </p:txBody>
      </p:sp>
      <p:sp>
        <p:nvSpPr>
          <p:cNvPr id="15371" name="Line 16">
            <a:extLst>
              <a:ext uri="{FF2B5EF4-FFF2-40B4-BE49-F238E27FC236}">
                <a16:creationId xmlns:a16="http://schemas.microsoft.com/office/drawing/2014/main" id="{A8A25244-E919-9DC9-83F8-9A61AD2D5B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14800"/>
            <a:ext cx="914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Text Box 17">
            <a:extLst>
              <a:ext uri="{FF2B5EF4-FFF2-40B4-BE49-F238E27FC236}">
                <a16:creationId xmlns:a16="http://schemas.microsoft.com/office/drawing/2014/main" id="{314ED531-826D-6E7A-0AD3-36CD3115F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5240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Сальная железа</a:t>
            </a:r>
          </a:p>
        </p:txBody>
      </p:sp>
      <p:sp>
        <p:nvSpPr>
          <p:cNvPr id="15373" name="Line 18">
            <a:extLst>
              <a:ext uri="{FF2B5EF4-FFF2-40B4-BE49-F238E27FC236}">
                <a16:creationId xmlns:a16="http://schemas.microsoft.com/office/drawing/2014/main" id="{38B97307-AB1F-2204-C1A9-233525101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419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Text Box 19">
            <a:extLst>
              <a:ext uri="{FF2B5EF4-FFF2-40B4-BE49-F238E27FC236}">
                <a16:creationId xmlns:a16="http://schemas.microsoft.com/office/drawing/2014/main" id="{DBCC49BE-5A6A-5FDC-0920-E7E01622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943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Потовая железа</a:t>
            </a:r>
          </a:p>
        </p:txBody>
      </p:sp>
      <p:sp>
        <p:nvSpPr>
          <p:cNvPr id="15375" name="Line 20">
            <a:extLst>
              <a:ext uri="{FF2B5EF4-FFF2-40B4-BE49-F238E27FC236}">
                <a16:creationId xmlns:a16="http://schemas.microsoft.com/office/drawing/2014/main" id="{1F61F25D-6D6E-2088-49C1-316C3AC6A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Line 21">
            <a:extLst>
              <a:ext uri="{FF2B5EF4-FFF2-40B4-BE49-F238E27FC236}">
                <a16:creationId xmlns:a16="http://schemas.microsoft.com/office/drawing/2014/main" id="{20466462-60C0-1736-4690-28344D64B1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1828800"/>
            <a:ext cx="457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7" name="Text Box 22">
            <a:extLst>
              <a:ext uri="{FF2B5EF4-FFF2-40B4-BE49-F238E27FC236}">
                <a16:creationId xmlns:a16="http://schemas.microsoft.com/office/drawing/2014/main" id="{7D081D68-8915-C897-6013-CE0CF14E5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324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Корень волоса</a:t>
            </a:r>
          </a:p>
        </p:txBody>
      </p:sp>
      <p:sp>
        <p:nvSpPr>
          <p:cNvPr id="15378" name="Line 23">
            <a:extLst>
              <a:ext uri="{FF2B5EF4-FFF2-40B4-BE49-F238E27FC236}">
                <a16:creationId xmlns:a16="http://schemas.microsoft.com/office/drawing/2014/main" id="{7F01CD76-A783-B0A4-CD96-F9A9CFE99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9" name="Text Box 24">
            <a:extLst>
              <a:ext uri="{FF2B5EF4-FFF2-40B4-BE49-F238E27FC236}">
                <a16:creationId xmlns:a16="http://schemas.microsoft.com/office/drawing/2014/main" id="{7053883D-6473-2382-B26F-C7F7A2556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81600"/>
            <a:ext cx="24384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Кровеносные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/>
              <a:t>сосуды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5381" name="Rectangle 3">
            <a:extLst>
              <a:ext uri="{FF2B5EF4-FFF2-40B4-BE49-F238E27FC236}">
                <a16:creationId xmlns:a16="http://schemas.microsoft.com/office/drawing/2014/main" id="{DE956439-4C45-4F6C-C9A2-1372619366C6}"/>
              </a:ext>
            </a:extLst>
          </p:cNvPr>
          <p:cNvGraphicFramePr/>
          <p:nvPr/>
        </p:nvGraphicFramePr>
        <p:xfrm>
          <a:off x="76200" y="1524000"/>
          <a:ext cx="43434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598</Words>
  <Application>Microsoft Office PowerPoint</Application>
  <PresentationFormat>Экран (4:3)</PresentationFormat>
  <Paragraphs>94</Paragraphs>
  <Slides>16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Строение кожи</vt:lpstr>
      <vt:lpstr>Презентация PowerPoint</vt:lpstr>
      <vt:lpstr>Презентация PowerPoint</vt:lpstr>
      <vt:lpstr>Презентация PowerPoint</vt:lpstr>
      <vt:lpstr>Строение кожи и ее функции</vt:lpstr>
      <vt:lpstr>Наружный слой-  эпидермис</vt:lpstr>
      <vt:lpstr>Презентация PowerPoint</vt:lpstr>
      <vt:lpstr> </vt:lpstr>
      <vt:lpstr>Рецепторы кожи</vt:lpstr>
      <vt:lpstr>Железы кожи</vt:lpstr>
      <vt:lpstr>Строение ногтя</vt:lpstr>
      <vt:lpstr>Строение волоса</vt:lpstr>
      <vt:lpstr>Презентация PowerPoint</vt:lpstr>
      <vt:lpstr>Подкожная жировая клетчатка – гиподерма.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a2173</dc:creator>
  <cp:lastModifiedBy>a2173</cp:lastModifiedBy>
  <cp:revision>1</cp:revision>
  <dcterms:created xsi:type="dcterms:W3CDTF">2025-04-13T11:28:47Z</dcterms:created>
  <dcterms:modified xsi:type="dcterms:W3CDTF">2025-04-13T11:36:19Z</dcterms:modified>
</cp:coreProperties>
</file>