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98026-8FD0-9B70-8A90-99E8F6CED5C7}" v="77" dt="2023-05-29T05:22:29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95FAC-09A7-442E-A4F3-3047C1C247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65A043-83B3-4869-B943-6EF7D6AFF187}">
      <dgm:prSet/>
      <dgm:spPr/>
      <dgm:t>
        <a:bodyPr/>
        <a:lstStyle/>
        <a:p>
          <a:r>
            <a:rPr lang="ru-RU"/>
            <a:t>Затем начинается </a:t>
          </a:r>
          <a:r>
            <a:rPr lang="ru-RU" i="1"/>
            <a:t>систола желудочков</a:t>
          </a:r>
          <a:r>
            <a:rPr lang="ru-RU"/>
            <a:t>, которая длится </a:t>
          </a:r>
          <a:r>
            <a:rPr lang="ru-RU" i="1"/>
            <a:t>0,3 с.</a:t>
          </a:r>
          <a:r>
            <a:rPr lang="ru-RU"/>
            <a:t> В начале сокращения желудочков полулунные и трехстворчатые клапаны остаются закрытыми. Сокращение мускулатуры желудочков приводит к повышению давления внутри них. Давление в полостях желудочков становится выше давления в полостях предсердий.</a:t>
          </a:r>
          <a:endParaRPr lang="en-US"/>
        </a:p>
      </dgm:t>
    </dgm:pt>
    <dgm:pt modelId="{0E10FC6B-BA7C-48DF-A91E-CF5B614E35EE}" type="parTrans" cxnId="{7F2FD68C-3631-4C30-ADBC-959B62FCF88E}">
      <dgm:prSet/>
      <dgm:spPr/>
      <dgm:t>
        <a:bodyPr/>
        <a:lstStyle/>
        <a:p>
          <a:endParaRPr lang="en-US"/>
        </a:p>
      </dgm:t>
    </dgm:pt>
    <dgm:pt modelId="{4CB3BC04-6351-4B39-A7DB-E2BCD1AF8D6A}" type="sibTrans" cxnId="{7F2FD68C-3631-4C30-ADBC-959B62FCF88E}">
      <dgm:prSet/>
      <dgm:spPr/>
      <dgm:t>
        <a:bodyPr/>
        <a:lstStyle/>
        <a:p>
          <a:endParaRPr lang="en-US"/>
        </a:p>
      </dgm:t>
    </dgm:pt>
    <dgm:pt modelId="{949D3278-2149-4A62-8CFC-8B521FD0710F}">
      <dgm:prSet/>
      <dgm:spPr/>
      <dgm:t>
        <a:bodyPr/>
        <a:lstStyle/>
        <a:p>
          <a:r>
            <a:rPr lang="ru-RU"/>
            <a:t>Движущаяся в сторону предсердий кровь встречает на своем пути створки клапанов. Внутрь предсердий клапаны вывернуться не могут, их удерживают сухожильные нити.</a:t>
          </a:r>
          <a:endParaRPr lang="en-US"/>
        </a:p>
      </dgm:t>
    </dgm:pt>
    <dgm:pt modelId="{5D1EB17D-054E-40D2-A1D1-C552733F6855}" type="parTrans" cxnId="{03C4DDEF-9C47-47BF-9E8A-AF7AF9F0445B}">
      <dgm:prSet/>
      <dgm:spPr/>
      <dgm:t>
        <a:bodyPr/>
        <a:lstStyle/>
        <a:p>
          <a:endParaRPr lang="en-US"/>
        </a:p>
      </dgm:t>
    </dgm:pt>
    <dgm:pt modelId="{73699153-97C1-4013-BE80-4FAC61DA327D}" type="sibTrans" cxnId="{03C4DDEF-9C47-47BF-9E8A-AF7AF9F0445B}">
      <dgm:prSet/>
      <dgm:spPr/>
      <dgm:t>
        <a:bodyPr/>
        <a:lstStyle/>
        <a:p>
          <a:endParaRPr lang="en-US"/>
        </a:p>
      </dgm:t>
    </dgm:pt>
    <dgm:pt modelId="{D67CF9BF-FC45-4CAD-8CF1-CF97611CE8FB}" type="pres">
      <dgm:prSet presAssocID="{D7495FAC-09A7-442E-A4F3-3047C1C247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634119-0B19-4031-AF3D-B15C7576D853}" type="pres">
      <dgm:prSet presAssocID="{3265A043-83B3-4869-B943-6EF7D6AFF187}" presName="hierRoot1" presStyleCnt="0"/>
      <dgm:spPr/>
    </dgm:pt>
    <dgm:pt modelId="{54460AB5-5345-4698-9ED8-B5C8FB5DC40D}" type="pres">
      <dgm:prSet presAssocID="{3265A043-83B3-4869-B943-6EF7D6AFF187}" presName="composite" presStyleCnt="0"/>
      <dgm:spPr/>
    </dgm:pt>
    <dgm:pt modelId="{59E4A08B-3CBF-4241-9A6E-536F276AE95C}" type="pres">
      <dgm:prSet presAssocID="{3265A043-83B3-4869-B943-6EF7D6AFF187}" presName="background" presStyleLbl="node0" presStyleIdx="0" presStyleCnt="2"/>
      <dgm:spPr/>
    </dgm:pt>
    <dgm:pt modelId="{DB33B6E7-6E43-49EE-ADE9-F41F40E93EFF}" type="pres">
      <dgm:prSet presAssocID="{3265A043-83B3-4869-B943-6EF7D6AFF187}" presName="text" presStyleLbl="fgAcc0" presStyleIdx="0" presStyleCnt="2">
        <dgm:presLayoutVars>
          <dgm:chPref val="3"/>
        </dgm:presLayoutVars>
      </dgm:prSet>
      <dgm:spPr/>
    </dgm:pt>
    <dgm:pt modelId="{A59467A4-DAA2-42B1-BC04-7E5B7A5B4F2E}" type="pres">
      <dgm:prSet presAssocID="{3265A043-83B3-4869-B943-6EF7D6AFF187}" presName="hierChild2" presStyleCnt="0"/>
      <dgm:spPr/>
    </dgm:pt>
    <dgm:pt modelId="{AADD190D-2F4C-459B-9B77-F1AFD67BCA16}" type="pres">
      <dgm:prSet presAssocID="{949D3278-2149-4A62-8CFC-8B521FD0710F}" presName="hierRoot1" presStyleCnt="0"/>
      <dgm:spPr/>
    </dgm:pt>
    <dgm:pt modelId="{02D77F1A-067D-465E-9D88-A6E1DA29FB18}" type="pres">
      <dgm:prSet presAssocID="{949D3278-2149-4A62-8CFC-8B521FD0710F}" presName="composite" presStyleCnt="0"/>
      <dgm:spPr/>
    </dgm:pt>
    <dgm:pt modelId="{D1061C00-5894-4486-97F9-21B2335C3740}" type="pres">
      <dgm:prSet presAssocID="{949D3278-2149-4A62-8CFC-8B521FD0710F}" presName="background" presStyleLbl="node0" presStyleIdx="1" presStyleCnt="2"/>
      <dgm:spPr/>
    </dgm:pt>
    <dgm:pt modelId="{32F58E67-538E-41CE-9843-1D8BC5A3C30B}" type="pres">
      <dgm:prSet presAssocID="{949D3278-2149-4A62-8CFC-8B521FD0710F}" presName="text" presStyleLbl="fgAcc0" presStyleIdx="1" presStyleCnt="2">
        <dgm:presLayoutVars>
          <dgm:chPref val="3"/>
        </dgm:presLayoutVars>
      </dgm:prSet>
      <dgm:spPr/>
    </dgm:pt>
    <dgm:pt modelId="{DB9DD75D-548E-4666-AFA1-7A865417BAE3}" type="pres">
      <dgm:prSet presAssocID="{949D3278-2149-4A62-8CFC-8B521FD0710F}" presName="hierChild2" presStyleCnt="0"/>
      <dgm:spPr/>
    </dgm:pt>
  </dgm:ptLst>
  <dgm:cxnLst>
    <dgm:cxn modelId="{55649013-1BFD-4124-AEDD-E7E80BD27EF9}" type="presOf" srcId="{D7495FAC-09A7-442E-A4F3-3047C1C24729}" destId="{D67CF9BF-FC45-4CAD-8CF1-CF97611CE8FB}" srcOrd="0" destOrd="0" presId="urn:microsoft.com/office/officeart/2005/8/layout/hierarchy1"/>
    <dgm:cxn modelId="{7F2FD68C-3631-4C30-ADBC-959B62FCF88E}" srcId="{D7495FAC-09A7-442E-A4F3-3047C1C24729}" destId="{3265A043-83B3-4869-B943-6EF7D6AFF187}" srcOrd="0" destOrd="0" parTransId="{0E10FC6B-BA7C-48DF-A91E-CF5B614E35EE}" sibTransId="{4CB3BC04-6351-4B39-A7DB-E2BCD1AF8D6A}"/>
    <dgm:cxn modelId="{F14174AB-9937-47A4-BA6B-D2C8CE57D27E}" type="presOf" srcId="{949D3278-2149-4A62-8CFC-8B521FD0710F}" destId="{32F58E67-538E-41CE-9843-1D8BC5A3C30B}" srcOrd="0" destOrd="0" presId="urn:microsoft.com/office/officeart/2005/8/layout/hierarchy1"/>
    <dgm:cxn modelId="{EC5330AE-44D1-453C-9A25-B36FDF6A2056}" type="presOf" srcId="{3265A043-83B3-4869-B943-6EF7D6AFF187}" destId="{DB33B6E7-6E43-49EE-ADE9-F41F40E93EFF}" srcOrd="0" destOrd="0" presId="urn:microsoft.com/office/officeart/2005/8/layout/hierarchy1"/>
    <dgm:cxn modelId="{03C4DDEF-9C47-47BF-9E8A-AF7AF9F0445B}" srcId="{D7495FAC-09A7-442E-A4F3-3047C1C24729}" destId="{949D3278-2149-4A62-8CFC-8B521FD0710F}" srcOrd="1" destOrd="0" parTransId="{5D1EB17D-054E-40D2-A1D1-C552733F6855}" sibTransId="{73699153-97C1-4013-BE80-4FAC61DA327D}"/>
    <dgm:cxn modelId="{8CD549A9-529D-4B21-9E2B-054DF6B00A08}" type="presParOf" srcId="{D67CF9BF-FC45-4CAD-8CF1-CF97611CE8FB}" destId="{58634119-0B19-4031-AF3D-B15C7576D853}" srcOrd="0" destOrd="0" presId="urn:microsoft.com/office/officeart/2005/8/layout/hierarchy1"/>
    <dgm:cxn modelId="{B479CB0B-4057-47BA-9038-0A7475512D14}" type="presParOf" srcId="{58634119-0B19-4031-AF3D-B15C7576D853}" destId="{54460AB5-5345-4698-9ED8-B5C8FB5DC40D}" srcOrd="0" destOrd="0" presId="urn:microsoft.com/office/officeart/2005/8/layout/hierarchy1"/>
    <dgm:cxn modelId="{34245B48-3ABC-4684-B1C6-7C99D1FDFFC3}" type="presParOf" srcId="{54460AB5-5345-4698-9ED8-B5C8FB5DC40D}" destId="{59E4A08B-3CBF-4241-9A6E-536F276AE95C}" srcOrd="0" destOrd="0" presId="urn:microsoft.com/office/officeart/2005/8/layout/hierarchy1"/>
    <dgm:cxn modelId="{74A94050-A5FD-425D-BCBA-6EFCA8F48C49}" type="presParOf" srcId="{54460AB5-5345-4698-9ED8-B5C8FB5DC40D}" destId="{DB33B6E7-6E43-49EE-ADE9-F41F40E93EFF}" srcOrd="1" destOrd="0" presId="urn:microsoft.com/office/officeart/2005/8/layout/hierarchy1"/>
    <dgm:cxn modelId="{76EC7BB4-5E99-403F-AB6A-438513B7BE0B}" type="presParOf" srcId="{58634119-0B19-4031-AF3D-B15C7576D853}" destId="{A59467A4-DAA2-42B1-BC04-7E5B7A5B4F2E}" srcOrd="1" destOrd="0" presId="urn:microsoft.com/office/officeart/2005/8/layout/hierarchy1"/>
    <dgm:cxn modelId="{84196986-D632-461D-A29D-ECF7E07AFB47}" type="presParOf" srcId="{D67CF9BF-FC45-4CAD-8CF1-CF97611CE8FB}" destId="{AADD190D-2F4C-459B-9B77-F1AFD67BCA16}" srcOrd="1" destOrd="0" presId="urn:microsoft.com/office/officeart/2005/8/layout/hierarchy1"/>
    <dgm:cxn modelId="{2F4C42F9-BE40-443D-AB45-56BD716C69A6}" type="presParOf" srcId="{AADD190D-2F4C-459B-9B77-F1AFD67BCA16}" destId="{02D77F1A-067D-465E-9D88-A6E1DA29FB18}" srcOrd="0" destOrd="0" presId="urn:microsoft.com/office/officeart/2005/8/layout/hierarchy1"/>
    <dgm:cxn modelId="{1BC5A4B8-02E8-4586-B553-A43734A1DB79}" type="presParOf" srcId="{02D77F1A-067D-465E-9D88-A6E1DA29FB18}" destId="{D1061C00-5894-4486-97F9-21B2335C3740}" srcOrd="0" destOrd="0" presId="urn:microsoft.com/office/officeart/2005/8/layout/hierarchy1"/>
    <dgm:cxn modelId="{BF0C9375-B811-49D8-A849-E14AA3BDD969}" type="presParOf" srcId="{02D77F1A-067D-465E-9D88-A6E1DA29FB18}" destId="{32F58E67-538E-41CE-9843-1D8BC5A3C30B}" srcOrd="1" destOrd="0" presId="urn:microsoft.com/office/officeart/2005/8/layout/hierarchy1"/>
    <dgm:cxn modelId="{2CAF870D-0D4C-4DE4-A8CF-B7EEC2AD8E62}" type="presParOf" srcId="{AADD190D-2F4C-459B-9B77-F1AFD67BCA16}" destId="{DB9DD75D-548E-4666-AFA1-7A865417BA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86956-81C3-40BE-8CB2-F445BC2411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F61F22-846C-4B5D-9B5C-5B73CDEA4A9B}">
      <dgm:prSet/>
      <dgm:spPr/>
      <dgm:t>
        <a:bodyPr/>
        <a:lstStyle/>
        <a:p>
          <a:r>
            <a:rPr lang="ru-RU"/>
            <a:t>Наряду с нервным контролем деятельность сердца регулируется химическими веществами, постоянно поступающими в кровь. Такой способ регуляции называется гуморальной регуляцией. </a:t>
          </a:r>
          <a:endParaRPr lang="en-US"/>
        </a:p>
      </dgm:t>
    </dgm:pt>
    <dgm:pt modelId="{8645B1C7-2462-4C2B-8520-A613189F9603}" type="parTrans" cxnId="{4D991597-67E0-4310-A948-6056626C4582}">
      <dgm:prSet/>
      <dgm:spPr/>
      <dgm:t>
        <a:bodyPr/>
        <a:lstStyle/>
        <a:p>
          <a:endParaRPr lang="en-US"/>
        </a:p>
      </dgm:t>
    </dgm:pt>
    <dgm:pt modelId="{35AA2CE9-9BB7-4566-ABF8-217277026077}" type="sibTrans" cxnId="{4D991597-67E0-4310-A948-6056626C4582}">
      <dgm:prSet/>
      <dgm:spPr/>
      <dgm:t>
        <a:bodyPr/>
        <a:lstStyle/>
        <a:p>
          <a:endParaRPr lang="en-US"/>
        </a:p>
      </dgm:t>
    </dgm:pt>
    <dgm:pt modelId="{151A8181-2B21-4BD5-A8C4-FAC90C73320F}">
      <dgm:prSet/>
      <dgm:spPr/>
      <dgm:t>
        <a:bodyPr/>
        <a:lstStyle/>
        <a:p>
          <a:r>
            <a:rPr lang="ru-RU"/>
            <a:t>Веществом, тормозящим работу сердца, является </a:t>
          </a:r>
          <a:r>
            <a:rPr lang="ru-RU" i="1"/>
            <a:t>ацетилхолин</a:t>
          </a:r>
          <a:r>
            <a:rPr lang="ru-RU"/>
            <a:t>. Чувствительность сердца к этому веществу так велика, что в дозе 0,0000001 мг ацетилхолин отчетливо замедляет его ритм. </a:t>
          </a:r>
          <a:endParaRPr lang="en-US"/>
        </a:p>
      </dgm:t>
    </dgm:pt>
    <dgm:pt modelId="{02584410-1791-4EE7-8119-CB229C227F35}" type="parTrans" cxnId="{EDBA2A9D-4C37-4D62-8AAB-7BAC1C3034E1}">
      <dgm:prSet/>
      <dgm:spPr/>
      <dgm:t>
        <a:bodyPr/>
        <a:lstStyle/>
        <a:p>
          <a:endParaRPr lang="en-US"/>
        </a:p>
      </dgm:t>
    </dgm:pt>
    <dgm:pt modelId="{1D55B3E8-09CE-4747-A01B-19F44F3FC52A}" type="sibTrans" cxnId="{EDBA2A9D-4C37-4D62-8AAB-7BAC1C3034E1}">
      <dgm:prSet/>
      <dgm:spPr/>
      <dgm:t>
        <a:bodyPr/>
        <a:lstStyle/>
        <a:p>
          <a:endParaRPr lang="en-US"/>
        </a:p>
      </dgm:t>
    </dgm:pt>
    <dgm:pt modelId="{C5EFD83D-762E-42D3-BA23-770CEF3013EC}" type="pres">
      <dgm:prSet presAssocID="{F7A86956-81C3-40BE-8CB2-F445BC241188}" presName="linear" presStyleCnt="0">
        <dgm:presLayoutVars>
          <dgm:animLvl val="lvl"/>
          <dgm:resizeHandles val="exact"/>
        </dgm:presLayoutVars>
      </dgm:prSet>
      <dgm:spPr/>
    </dgm:pt>
    <dgm:pt modelId="{9D2968F2-FA51-4B0C-A5DD-603A775525BA}" type="pres">
      <dgm:prSet presAssocID="{B9F61F22-846C-4B5D-9B5C-5B73CDEA4A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70E5CA-5EF3-4880-A50F-9B89EAAECEE1}" type="pres">
      <dgm:prSet presAssocID="{35AA2CE9-9BB7-4566-ABF8-217277026077}" presName="spacer" presStyleCnt="0"/>
      <dgm:spPr/>
    </dgm:pt>
    <dgm:pt modelId="{5D2621A6-7EB9-4A10-A20B-AE19B2F4E691}" type="pres">
      <dgm:prSet presAssocID="{151A8181-2B21-4BD5-A8C4-FAC90C7332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523769-AEAE-4707-91DC-F83CEE4B929F}" type="presOf" srcId="{B9F61F22-846C-4B5D-9B5C-5B73CDEA4A9B}" destId="{9D2968F2-FA51-4B0C-A5DD-603A775525BA}" srcOrd="0" destOrd="0" presId="urn:microsoft.com/office/officeart/2005/8/layout/vList2"/>
    <dgm:cxn modelId="{C55FDA8B-E6B4-4F3A-9700-CE8B74EB39C3}" type="presOf" srcId="{151A8181-2B21-4BD5-A8C4-FAC90C73320F}" destId="{5D2621A6-7EB9-4A10-A20B-AE19B2F4E691}" srcOrd="0" destOrd="0" presId="urn:microsoft.com/office/officeart/2005/8/layout/vList2"/>
    <dgm:cxn modelId="{4D991597-67E0-4310-A948-6056626C4582}" srcId="{F7A86956-81C3-40BE-8CB2-F445BC241188}" destId="{B9F61F22-846C-4B5D-9B5C-5B73CDEA4A9B}" srcOrd="0" destOrd="0" parTransId="{8645B1C7-2462-4C2B-8520-A613189F9603}" sibTransId="{35AA2CE9-9BB7-4566-ABF8-217277026077}"/>
    <dgm:cxn modelId="{EDBA2A9D-4C37-4D62-8AAB-7BAC1C3034E1}" srcId="{F7A86956-81C3-40BE-8CB2-F445BC241188}" destId="{151A8181-2B21-4BD5-A8C4-FAC90C73320F}" srcOrd="1" destOrd="0" parTransId="{02584410-1791-4EE7-8119-CB229C227F35}" sibTransId="{1D55B3E8-09CE-4747-A01B-19F44F3FC52A}"/>
    <dgm:cxn modelId="{5BA841D3-FE51-48B5-BC03-634FEAA83B2B}" type="presOf" srcId="{F7A86956-81C3-40BE-8CB2-F445BC241188}" destId="{C5EFD83D-762E-42D3-BA23-770CEF3013EC}" srcOrd="0" destOrd="0" presId="urn:microsoft.com/office/officeart/2005/8/layout/vList2"/>
    <dgm:cxn modelId="{0A86A2D2-23CB-44DE-9017-5BD15FAAA190}" type="presParOf" srcId="{C5EFD83D-762E-42D3-BA23-770CEF3013EC}" destId="{9D2968F2-FA51-4B0C-A5DD-603A775525BA}" srcOrd="0" destOrd="0" presId="urn:microsoft.com/office/officeart/2005/8/layout/vList2"/>
    <dgm:cxn modelId="{9FA34205-F230-462D-9C45-54651B9AA614}" type="presParOf" srcId="{C5EFD83D-762E-42D3-BA23-770CEF3013EC}" destId="{1370E5CA-5EF3-4880-A50F-9B89EAAECEE1}" srcOrd="1" destOrd="0" presId="urn:microsoft.com/office/officeart/2005/8/layout/vList2"/>
    <dgm:cxn modelId="{EAB45E19-EC5B-442D-9B69-D145B9F4DA85}" type="presParOf" srcId="{C5EFD83D-762E-42D3-BA23-770CEF3013EC}" destId="{5D2621A6-7EB9-4A10-A20B-AE19B2F4E6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A08B-3CBF-4241-9A6E-536F276AE95C}">
      <dsp:nvSpPr>
        <dsp:cNvPr id="0" name=""/>
        <dsp:cNvSpPr/>
      </dsp:nvSpPr>
      <dsp:spPr>
        <a:xfrm>
          <a:off x="333371" y="1172"/>
          <a:ext cx="3418116" cy="217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3B6E7-6E43-49EE-ADE9-F41F40E93EFF}">
      <dsp:nvSpPr>
        <dsp:cNvPr id="0" name=""/>
        <dsp:cNvSpPr/>
      </dsp:nvSpPr>
      <dsp:spPr>
        <a:xfrm>
          <a:off x="713162" y="361973"/>
          <a:ext cx="3418116" cy="2170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Затем начинается </a:t>
          </a:r>
          <a:r>
            <a:rPr lang="ru-RU" sz="1400" i="1" kern="1200"/>
            <a:t>систола желудочков</a:t>
          </a:r>
          <a:r>
            <a:rPr lang="ru-RU" sz="1400" kern="1200"/>
            <a:t>, которая длится </a:t>
          </a:r>
          <a:r>
            <a:rPr lang="ru-RU" sz="1400" i="1" kern="1200"/>
            <a:t>0,3 с.</a:t>
          </a:r>
          <a:r>
            <a:rPr lang="ru-RU" sz="1400" kern="1200"/>
            <a:t> В начале сокращения желудочков полулунные и трехстворчатые клапаны остаются закрытыми. Сокращение мускулатуры желудочков приводит к повышению давления внутри них. Давление в полостях желудочков становится выше давления в полостях предсердий.</a:t>
          </a:r>
          <a:endParaRPr lang="en-US" sz="1400" kern="1200"/>
        </a:p>
      </dsp:txBody>
      <dsp:txXfrm>
        <a:off x="776734" y="425545"/>
        <a:ext cx="3290972" cy="2043360"/>
      </dsp:txXfrm>
    </dsp:sp>
    <dsp:sp modelId="{D1061C00-5894-4486-97F9-21B2335C3740}">
      <dsp:nvSpPr>
        <dsp:cNvPr id="0" name=""/>
        <dsp:cNvSpPr/>
      </dsp:nvSpPr>
      <dsp:spPr>
        <a:xfrm>
          <a:off x="4511070" y="1172"/>
          <a:ext cx="3418116" cy="217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8E67-538E-41CE-9843-1D8BC5A3C30B}">
      <dsp:nvSpPr>
        <dsp:cNvPr id="0" name=""/>
        <dsp:cNvSpPr/>
      </dsp:nvSpPr>
      <dsp:spPr>
        <a:xfrm>
          <a:off x="4890861" y="361973"/>
          <a:ext cx="3418116" cy="2170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Движущаяся в сторону предсердий кровь встречает на своем пути створки клапанов. Внутрь предсердий клапаны вывернуться не могут, их удерживают сухожильные нити.</a:t>
          </a:r>
          <a:endParaRPr lang="en-US" sz="1400" kern="1200"/>
        </a:p>
      </dsp:txBody>
      <dsp:txXfrm>
        <a:off x="4954433" y="425545"/>
        <a:ext cx="3290972" cy="204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968F2-FA51-4B0C-A5DD-603A775525BA}">
      <dsp:nvSpPr>
        <dsp:cNvPr id="0" name=""/>
        <dsp:cNvSpPr/>
      </dsp:nvSpPr>
      <dsp:spPr>
        <a:xfrm>
          <a:off x="0" y="105580"/>
          <a:ext cx="4535487" cy="1822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Наряду с нервным контролем деятельность сердца регулируется химическими веществами, постоянно поступающими в кровь. Такой способ регуляции называется гуморальной регуляцией. </a:t>
          </a:r>
          <a:endParaRPr lang="en-US" sz="1900" kern="1200"/>
        </a:p>
      </dsp:txBody>
      <dsp:txXfrm>
        <a:off x="88985" y="194565"/>
        <a:ext cx="4357517" cy="1644890"/>
      </dsp:txXfrm>
    </dsp:sp>
    <dsp:sp modelId="{5D2621A6-7EB9-4A10-A20B-AE19B2F4E691}">
      <dsp:nvSpPr>
        <dsp:cNvPr id="0" name=""/>
        <dsp:cNvSpPr/>
      </dsp:nvSpPr>
      <dsp:spPr>
        <a:xfrm>
          <a:off x="0" y="1983160"/>
          <a:ext cx="4535487" cy="1822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Веществом, тормозящим работу сердца, является </a:t>
          </a:r>
          <a:r>
            <a:rPr lang="ru-RU" sz="1900" i="1" kern="1200"/>
            <a:t>ацетилхолин</a:t>
          </a:r>
          <a:r>
            <a:rPr lang="ru-RU" sz="1900" kern="1200"/>
            <a:t>. Чувствительность сердца к этому веществу так велика, что в дозе 0,0000001 мг ацетилхолин отчетливо замедляет его ритм. </a:t>
          </a:r>
          <a:endParaRPr lang="en-US" sz="1900" kern="1200"/>
        </a:p>
      </dsp:txBody>
      <dsp:txXfrm>
        <a:off x="88985" y="2072145"/>
        <a:ext cx="4357517" cy="164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A85BC6E-53B0-A22D-F25A-82F96F755C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78758FB-CCFD-9F2A-055D-41F45EC08E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5FE0C32-0664-B7DA-B1AD-5E45B51767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BDA0521-A678-71A6-1AB0-87934B6F6E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0D62C5B-E145-9312-CCAF-86E0AD657F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B577B8C-CA5C-E8D4-609B-EC8456A1F1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E68804C3-4A7A-A78F-B54A-DA3DEEECB1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9758AE5-EFB4-E20D-E404-27DBDCDD99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E8096852-F3E0-D81E-2965-E11258C164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FF20C3F-0D71-EAA3-3C6E-54021939B3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B862E5AD-3F98-30F7-DD03-F0308DB1A9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C7A1A02-A7FB-7369-2D29-2107A82681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63F1A84E-8B4D-EA3A-A39A-76F5FC0E8B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C7A67FA-52BA-E330-3405-F3DC3CE0A6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D2F6258E-0468-B43A-57F3-BE303252E8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7923D0A-2B99-D0F0-8F66-83BF246B8F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B8F7A004-918A-E4AD-4EBE-E382399CBE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EF59EDE-7AEF-53D1-F48F-74E3FC00CD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03007C8-D6CB-EF65-A5A6-715103723C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8AAE81C-71D2-2A7E-1851-80359D466C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4AF521C0-3388-3AFB-DE55-0BEE7B6F2E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37315D9-8890-74C1-4149-63AA4BF3AE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4CE7F6C3-5C3E-8529-C356-287454931F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69B7CF5-F4CC-8CAB-63B4-FD05BF0D8A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5B3C72E-3756-5652-2915-226AD12CCD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017A155-FAE6-5C3A-2484-C6432F9D04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4062C38-E8B4-1E35-63CC-A71DEE3DA6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D794DFA-9255-7B61-FB9B-3BCD9DDD5D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76597A60-594D-C39C-0116-EBD609C072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3AB87E5-FCB0-D191-5F69-546D033277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B836BFFB-9EFC-8E3B-082E-E2BF9DCCA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4E9B2B0-0301-A6FB-6958-B286F153F9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4BB61-8C20-109E-6CC5-F780F914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246845-37BB-2F8C-57A0-5F5B1F8F4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CD8527-5CF7-7106-33BF-DDB714A21D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AC2572-5C93-4830-91F1-CBBD29F1CE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91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AF6E-932D-2A5E-EE13-0EEED190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5492C-290F-CCAC-58C0-7C0D10112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447DDB-3D1F-8DFD-40D1-093BB9664F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84883F-8D64-4802-BA4F-73604A46C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3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70EF4C-F4AB-26F0-FF2E-4FF516781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8BEB47-9976-5DAC-B80F-A69ADF54F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5E3B5-51A5-3487-C06B-683E2D6AFA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B4C6A1-3E77-49CA-92F9-3B403BABFD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3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8E035-52B7-21CA-2069-8B61326C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E271B-4D34-649A-1949-283395BE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570A57-E471-E121-AD10-C2AAB9E715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5A85ED-81C2-4BFE-AF5F-A5C475758E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9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41AD9-0E7F-344B-CE3C-E8DB4619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16199-21B7-601B-6680-2426E8C4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6CB94-B275-C61F-C806-A884540BD60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93395F-B089-4572-89FE-3E16D465E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24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47C22-BEFC-B0D0-8D3C-F629D943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FA8BF-CDC4-55D2-CF9C-291616D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615BF-39E8-E8C1-40E2-917799E00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09887-4BF8-E829-DB9A-36D6E02E8B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2152AD-4760-4173-88E7-00EB700E1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35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94944-54D7-FC1A-18EE-5D745035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D77A-A097-EC4A-2233-04FF38D4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5947D5-02B6-8CE5-61CE-8D905FEEF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0F2AAE-E7B6-0F71-9898-D4CF7BC0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DE4110-DDEA-D0E4-3D15-C8C70E8EA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D5156-81D2-BE26-F5A0-0CCE2AAF57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EFB8AE-1111-4A6E-B043-A41A672E4D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9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9622-BDCD-C935-06FE-30511AB7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7FD8DDA-CA6F-90EE-CA74-799A44BFA3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6148F0-AE17-47FB-970A-F48E52355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68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3898F6-5406-A5CA-5A2A-C9B76129C9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628A28-570D-461D-A21E-CCC5A6FFD3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D9D72-E142-8B95-EB89-C7D071C7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12524-DF61-9A2B-20AF-23D0A228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981B15-52D9-CFDC-276E-CEE540F0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95D51A-718E-4B61-43AA-32216E97F7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99AFA4-678F-441F-B108-A5F2F29FA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1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919C-FCA4-EC38-26DC-737CC013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28675-FB58-65B5-DA2D-25C0A36A3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2FB95E-43E2-C47B-9B76-B45011754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8F1376-6E80-6E71-97F8-BB4A4D86D6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480D42-0CFA-4EDB-82A8-2E35347D3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6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3AD4404C-1B11-DA9A-9E59-FC8ACE37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16CC194-C0F3-8A98-1B3C-8E6019678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814F8BDF-5D19-1DE2-C846-9E10DC5E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EBA5E33D-83B6-D96B-73F6-341B8D24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7D5D57-3CB3-566D-A343-18CEAE0B62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FFBB612F-C64D-4CD7-B8AC-69C66768DA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7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3D080F6-D4D1-D020-C133-AC822C98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322" y="583345"/>
            <a:ext cx="5370268" cy="4164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Строение и работа сердца  </a:t>
            </a:r>
          </a:p>
        </p:txBody>
      </p:sp>
      <p:sp>
        <p:nvSpPr>
          <p:cNvPr id="308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9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9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9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3" name="Rectangle 1">
            <a:extLst>
              <a:ext uri="{FF2B5EF4-FFF2-40B4-BE49-F238E27FC236}">
                <a16:creationId xmlns:a16="http://schemas.microsoft.com/office/drawing/2014/main" id="{8D4A84A3-2CCF-4594-AB12-0C0C3460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81327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Aft>
                <a:spcPts val="600"/>
              </a:spcAft>
              <a:buClrTx/>
              <a:buFontTx/>
              <a:buNone/>
            </a:pPr>
            <a:r>
              <a:rPr lang="ru-RU" altLang="ru-RU" sz="2800" i="1">
                <a:solidFill>
                  <a:srgbClr val="FF66FF"/>
                </a:solidFill>
              </a:rPr>
              <a:t> </a:t>
            </a:r>
            <a:br>
              <a:rPr lang="ru-RU" altLang="ru-RU" sz="2800" i="1">
                <a:solidFill>
                  <a:srgbClr val="FF66FF"/>
                </a:solidFill>
              </a:rPr>
            </a:br>
            <a:r>
              <a:rPr lang="ru-RU" altLang="ru-RU" sz="3600">
                <a:solidFill>
                  <a:srgbClr val="FF66FF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1010FA1F-38E1-415E-2335-694658752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" y="4495466"/>
            <a:ext cx="2708910" cy="1536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Сердечный цикл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180B5A0-2BEC-5CA5-7BC6-47C7A2FA3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 bwMode="auto">
          <a:xfrm>
            <a:off x="20" y="10"/>
            <a:ext cx="9143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E25E2E94-9A20-3318-7862-9D4CC377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869" y="4495466"/>
            <a:ext cx="4545767" cy="1536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100">
                <a:solidFill>
                  <a:schemeClr val="tx1"/>
                </a:solidFill>
                <a:latin typeface="+mn-lt"/>
                <a:cs typeface="+mn-cs"/>
              </a:rPr>
              <a:t>Из общей продолжительности сердечного цикла 0,8 с </a:t>
            </a:r>
            <a:r>
              <a:rPr lang="en-US" altLang="ru-RU" sz="1100" i="1">
                <a:solidFill>
                  <a:schemeClr val="tx1"/>
                </a:solidFill>
                <a:latin typeface="+mn-lt"/>
                <a:cs typeface="+mn-cs"/>
              </a:rPr>
              <a:t>на сердечную паузу приходится 0,4 с.</a:t>
            </a:r>
            <a:r>
              <a:rPr lang="en-US" altLang="ru-RU" sz="1100">
                <a:solidFill>
                  <a:schemeClr val="tx1"/>
                </a:solidFill>
                <a:latin typeface="+mn-lt"/>
                <a:cs typeface="+mn-cs"/>
              </a:rPr>
              <a:t> Такого интервала между сокращениями достаточно для полного восстановления работоспособности сердца.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100">
                <a:solidFill>
                  <a:schemeClr val="tx1"/>
                </a:solidFill>
                <a:latin typeface="+mn-lt"/>
                <a:cs typeface="+mn-cs"/>
              </a:rPr>
              <a:t>Во время каждого сокращения желудочков в сосуды выталкивается определенная порция крови. </a:t>
            </a:r>
            <a:r>
              <a:rPr lang="en-US" altLang="ru-RU" sz="1100" b="1">
                <a:solidFill>
                  <a:schemeClr val="tx1"/>
                </a:solidFill>
                <a:latin typeface="+mn-lt"/>
                <a:cs typeface="+mn-cs"/>
              </a:rPr>
              <a:t>Ее объем составляет 70—80 мл</a:t>
            </a:r>
            <a:r>
              <a:rPr lang="en-US" altLang="ru-RU" sz="1100">
                <a:solidFill>
                  <a:schemeClr val="tx1"/>
                </a:solidFill>
                <a:latin typeface="+mn-lt"/>
                <a:cs typeface="+mn-cs"/>
              </a:rPr>
              <a:t>. За 1 мин сердце взрослого человека, находящегося в покое, прокачивает 5—5,5 л крови. За сутки сердце перекачивает около 10 000 л крови.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7A3510-0264-538A-9555-F86409E7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" y="4495466"/>
            <a:ext cx="2708910" cy="1536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8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Сердечный цикл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85091E5-EF3F-8EA6-CD7F-34413A82B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 bwMode="auto">
          <a:xfrm>
            <a:off x="20" y="10"/>
            <a:ext cx="9143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2" name="Rectangle 15371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4" name="Rectangle 15373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650CDCCA-42BD-4B1D-9875-EE531348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869" y="4495466"/>
            <a:ext cx="4545767" cy="1536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При физической нагрузке количество крови, перекачиваемой сердцем за 1 мин у здорового нетренированного человека, увеличивается до 15—20 л. У спортсменов эта величина достигает 30—40 л/мин. Систематические тренировки приводят к увеличению массы и размеров сердца, повышают его мощность.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13" name="Rectangle 1639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414" name="Freeform: Shape 1639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15" name="Freeform: Shape 1639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16" name="Rectangle 1639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17" name="Rectangle 1639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4FBF3-31DD-B31D-0071-69FF712E1B3F}"/>
              </a:ext>
            </a:extLst>
          </p:cNvPr>
          <p:cNvSpPr txBox="1"/>
          <p:nvPr/>
        </p:nvSpPr>
        <p:spPr>
          <a:xfrm>
            <a:off x="287215" y="841222"/>
            <a:ext cx="3059506" cy="48795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Изолированное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сердце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животных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может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долго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работать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ритмически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если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через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сосуды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питающие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сердце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пропускать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питательные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растворы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насыщенные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кислородом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Автоматизм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сердца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—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способность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сердца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ритмически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сокращаться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без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внешних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раздражений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под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влиянием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импульсов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,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возникающих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в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нем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самом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​</a:t>
            </a:r>
            <a:endParaRPr lang="ru-RU" sz="1600">
              <a:solidFill>
                <a:schemeClr val="tx1"/>
              </a:solidFill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В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сердце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человека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источником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автоматизма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служат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особые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мышечные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  <a:cs typeface="+mn-cs"/>
              </a:rPr>
              <a:t>клетки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Они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располагаются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в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различных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его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отделах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Главным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центром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зарождения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автоматических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импульсов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являются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мышечные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клетки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расположенные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в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правом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предсердии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Работающее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сердце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создает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слабые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биоэлектрические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сигналы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которые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проводятся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по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всему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телу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Эти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регистрируемые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от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кожи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рук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и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ног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и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от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поверхности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грудной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клетки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сигналы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называются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электрокардиограммой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Электрокардиограмма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отражает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состояние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мышцы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сердца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и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служит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важнейшим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показателем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его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600" err="1">
                <a:solidFill>
                  <a:schemeClr val="tx1"/>
                </a:solidFill>
                <a:latin typeface="+mn-lt"/>
                <a:cs typeface="+mn-cs"/>
              </a:rPr>
              <a:t>деятельности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.​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latin typeface="+mn-lt"/>
                <a:cs typeface="+mn-cs"/>
              </a:rPr>
              <a:t>​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F330EE04-1146-C220-AF9F-D5228978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225" y="1008801"/>
            <a:ext cx="5191455" cy="49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7" name="Rectangle 17416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1A8B4D95-5FF7-0872-C82F-0956E8AE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564211"/>
            <a:ext cx="3428999" cy="1165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6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Регуляция работы сердца. Нервная регуляция.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5AC9DCC-B563-0223-A77A-060CF17A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2055327"/>
            <a:ext cx="3428999" cy="3776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ЦНС постоянно контролирует работу сердца. Внутри полостей самого сердца и в стенках крупных сосудов расположены нервные окончания — рецепторы, воспринимающие колебания давления в сердце и сосудах. Существуют два вида нервных влияний на сердце: одни — тормозящие, т.е. снижающие частоту сокращений сердца, другие — ускоряющие. </a:t>
            </a:r>
            <a:endParaRPr lang="en-US" sz="12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Импульсы передаются к сердцу по нервным волокнам от </a:t>
            </a:r>
            <a:r>
              <a:rPr lang="en-US" sz="1200" b="1">
                <a:solidFill>
                  <a:schemeClr val="tx1"/>
                </a:solidFill>
                <a:latin typeface="+mn-lt"/>
                <a:cs typeface="+mn-cs"/>
              </a:rPr>
              <a:t>нервных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200" b="1">
                <a:solidFill>
                  <a:schemeClr val="tx1"/>
                </a:solidFill>
                <a:latin typeface="+mn-lt"/>
                <a:cs typeface="+mn-cs"/>
              </a:rPr>
              <a:t>центров, расположенных в продолговатом 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и спинном мозге. </a:t>
            </a:r>
            <a:r>
              <a:rPr lang="en-US" sz="1200" i="1">
                <a:solidFill>
                  <a:schemeClr val="tx1"/>
                </a:solidFill>
                <a:latin typeface="+mn-lt"/>
                <a:cs typeface="+mn-cs"/>
              </a:rPr>
              <a:t>Влияния, ослабляющие работу сердца, передаются по парасимпатическим нервам, а усиливающие его работу — по симпатическим.</a:t>
            </a:r>
            <a:endParaRPr lang="en-US" sz="1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ACEDADEB-5FD6-B4E4-26BB-781C0D91F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3226" b="1"/>
          <a:stretch/>
        </p:blipFill>
        <p:spPr bwMode="auto">
          <a:xfrm>
            <a:off x="4642866" y="566928"/>
            <a:ext cx="3867912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8" name="Rectangle 17418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6112341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29" name="Rectangle 17420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15718" y="4388904"/>
            <a:ext cx="54864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7" name="Rectangle 1844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8" name="Freeform: Shape 1844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D75B54E4-2591-CC4D-BC2E-6C84550E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43467"/>
            <a:ext cx="2916395" cy="18005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1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Нервная регуляция работы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739CF32-43A5-E524-05D5-42EB5F2A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623381"/>
            <a:ext cx="2916396" cy="3553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Например, у человека учащаются сокращения сердца, когда он быстро встает из положения лежа.</a:t>
            </a:r>
          </a:p>
          <a:p>
            <a:pPr indent="-228600" defTabSz="9144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cs typeface="+mn-cs"/>
              </a:rPr>
              <a:t>Под воздействием положительных эмоций люди могут совершать колоссальную работу, поднимать тяжести, пробегать большие расстояния.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131F265-4D34-758A-0D3A-39C6EE16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739" y="1365041"/>
            <a:ext cx="3560660" cy="41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578348B9-4ED7-CAA3-58EE-05B786CF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3838"/>
            <a:ext cx="8497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Гуморальная регуляция работы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4E8B7AC0-7176-FC2B-161D-A3B48F41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86423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/>
              <a:t>Противоположное действие оказывает </a:t>
            </a:r>
            <a:r>
              <a:rPr lang="ru-RU" altLang="ru-RU" i="1">
                <a:solidFill>
                  <a:srgbClr val="0000FF"/>
                </a:solidFill>
              </a:rPr>
              <a:t>адреналин</a:t>
            </a:r>
            <a:r>
              <a:rPr lang="ru-RU" altLang="ru-RU"/>
              <a:t>. Даже в очень малых дозах он усиливает работу сердца. В медицинской практике адреналин вводят иногда прямо в остановившееся сердце, чтобы заставить его вновь сокращаться. Увеличение содержания солей </a:t>
            </a:r>
            <a:r>
              <a:rPr lang="ru-RU" altLang="ru-RU" i="1">
                <a:solidFill>
                  <a:srgbClr val="0000FF"/>
                </a:solidFill>
              </a:rPr>
              <a:t>калия в крови угнетает, а кальция усиливает работу сердца.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6622572-713C-3A62-F4C9-06C258ED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763963" cy="42370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462" name="Text Box 3">
            <a:extLst>
              <a:ext uri="{FF2B5EF4-FFF2-40B4-BE49-F238E27FC236}">
                <a16:creationId xmlns:a16="http://schemas.microsoft.com/office/drawing/2014/main" id="{D029B0C6-AFE0-E9FD-A4CF-1381D99CCEE2}"/>
              </a:ext>
            </a:extLst>
          </p:cNvPr>
          <p:cNvGraphicFramePr/>
          <p:nvPr/>
        </p:nvGraphicFramePr>
        <p:xfrm>
          <a:off x="4284663" y="765175"/>
          <a:ext cx="4535487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159D2E48-2777-2BC5-AE93-254E4290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9" y="238539"/>
            <a:ext cx="826389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 сердца</a:t>
            </a:r>
          </a:p>
        </p:txBody>
      </p:sp>
      <p:sp>
        <p:nvSpPr>
          <p:cNvPr id="410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928B8EC-9F8C-4DC1-7B4B-9DB213FB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9" y="2071316"/>
            <a:ext cx="5035164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Сердце человека располагается в грудной клетке приблизительно посередине. Это четырехкамерный мышечный орган, бессменно работающий в течение всей жизни. По форме сердце напоминает уплощенный конус и состоит из двух частей — правой и левой. Каждая часть включает предсердие и желудочек. Величина сердца  приблизительно с кулак. </a:t>
            </a:r>
            <a:r>
              <a:rPr lang="en-US" altLang="ru-RU" sz="1600" i="1">
                <a:solidFill>
                  <a:schemeClr val="tx1"/>
                </a:solidFill>
                <a:latin typeface="+mn-lt"/>
                <a:cs typeface="+mn-cs"/>
              </a:rPr>
              <a:t>Масса сердца в среднем около 300 г  у мужчин, а у женщин – около 220г.</a:t>
            </a:r>
            <a:endParaRPr lang="en-US" sz="16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cs typeface="+mn-cs"/>
              </a:rPr>
              <a:t>Сердце покрыто тонкой и плотной оболочкой, образующей замкнутый мешок - </a:t>
            </a:r>
            <a:r>
              <a:rPr lang="en-US" sz="1600" i="1">
                <a:solidFill>
                  <a:schemeClr val="tx1"/>
                </a:solidFill>
                <a:latin typeface="+mn-lt"/>
                <a:cs typeface="+mn-cs"/>
              </a:rPr>
              <a:t>околосердечную сумку, перикард</a:t>
            </a:r>
            <a:r>
              <a:rPr lang="en-US" sz="1600">
                <a:solidFill>
                  <a:schemeClr val="tx1"/>
                </a:solidFill>
                <a:latin typeface="+mn-lt"/>
                <a:cs typeface="+mn-cs"/>
              </a:rPr>
              <a:t>. Между сердцем и околосердечной сумкой находится жидкость, увлажняющая сердце и уменьшающая трение при его сокращениях. Стенки желудочков имеют более развитые стенки, чем предсердия.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ru-RU" sz="1600" i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ru-RU" sz="1600" i="1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02DDF48-1A5F-5C8E-2405-87A7DC49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2584" b="3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512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5" name="Rectangle 512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95CC0C92-8F41-93F3-E368-D3341DA7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248" y="540167"/>
            <a:ext cx="2118052" cy="2135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 сердца</a:t>
            </a:r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713232"/>
            <a:ext cx="317173" cy="54041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106B7B-730C-74FB-2F5D-098D4EE7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53" y="1962828"/>
            <a:ext cx="5550606" cy="41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222FF28F-E0C6-A8D3-6202-A64A2078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248" y="2880452"/>
            <a:ext cx="2118052" cy="3095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Особенной толщиной отличается мышечная стенка левого желудочка, который, сокращаясь, проталкивает кровь по сосудам большого круга кровообращения. Предсердия и желудочки соединяются между собой отверстиями.</a:t>
            </a:r>
          </a:p>
        </p:txBody>
      </p: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5EACA08E-D537-41C6-96A5-5900E05D3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AE4E8A10-FF57-2F6F-BF91-496B15D6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22" y="329184"/>
            <a:ext cx="5170932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 сердца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AEBBFE5-BCEF-31EF-901D-D2DC8D77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r="18129"/>
          <a:stretch/>
        </p:blipFill>
        <p:spPr bwMode="auto"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C62A6FCB-D280-1538-799D-5113E97E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22" y="2706624"/>
            <a:ext cx="5170932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Стенка сердца состоит из трех оболочек: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1.Внутренней оболочки </a:t>
            </a:r>
            <a:r>
              <a:rPr lang="en-US" altLang="ru-RU" sz="1300" b="1">
                <a:solidFill>
                  <a:schemeClr val="tx1"/>
                </a:solidFill>
                <a:latin typeface="+mn-lt"/>
                <a:cs typeface="+mn-cs"/>
              </a:rPr>
              <a:t>(эндокарда),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2.Средней оболочки </a:t>
            </a:r>
            <a:r>
              <a:rPr lang="en-US" altLang="ru-RU" sz="1300" b="1">
                <a:solidFill>
                  <a:schemeClr val="tx1"/>
                </a:solidFill>
                <a:latin typeface="+mn-lt"/>
                <a:cs typeface="+mn-cs"/>
              </a:rPr>
              <a:t>(миокарда),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300">
                <a:solidFill>
                  <a:schemeClr val="tx1"/>
                </a:solidFill>
                <a:latin typeface="+mn-lt"/>
                <a:cs typeface="+mn-cs"/>
              </a:rPr>
              <a:t>3.Наружной оболочки </a:t>
            </a:r>
            <a:r>
              <a:rPr lang="en-US" altLang="ru-RU" sz="1300" b="1">
                <a:solidFill>
                  <a:schemeClr val="tx1"/>
                </a:solidFill>
                <a:latin typeface="+mn-lt"/>
                <a:cs typeface="+mn-cs"/>
              </a:rPr>
              <a:t>(эпикарда).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cs typeface="+mn-cs"/>
              </a:rPr>
              <a:t>По краям отверстий располагаются </a:t>
            </a:r>
            <a:r>
              <a:rPr lang="en-US" sz="1300" b="1">
                <a:solidFill>
                  <a:schemeClr val="tx1"/>
                </a:solidFill>
                <a:latin typeface="+mn-lt"/>
                <a:cs typeface="+mn-cs"/>
              </a:rPr>
              <a:t>створчатые клапаны </a:t>
            </a:r>
            <a:r>
              <a:rPr lang="en-US" sz="1300">
                <a:solidFill>
                  <a:schemeClr val="tx1"/>
                </a:solidFill>
                <a:latin typeface="+mn-lt"/>
                <a:cs typeface="+mn-cs"/>
              </a:rPr>
              <a:t>сердца. На стороне клапанов, обращенной в полость желудочков, имеются специальные сухожильные нити. Эти нити удерживают клапаны от прогибания.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tx1"/>
                </a:solidFill>
                <a:latin typeface="+mn-lt"/>
                <a:cs typeface="+mn-cs"/>
              </a:rPr>
              <a:t> Между левым предсердием и левым желудочком клапан имеет две створки и называется двустворчатым, между правым предсердием и правым желудочком находится трехстворчатый клапан. Двустворчатый и трехстворчатый клапаны обеспечивают ток крови в одном направлении — из предсердий в желудочки.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ru-RU" sz="1300" b="1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17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Freeform: Shape 717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5089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A3EF32D7-990E-D99A-9F4A-4AFBDB4B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329184"/>
            <a:ext cx="4681176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Строение сердца</a:t>
            </a:r>
          </a:p>
        </p:txBody>
      </p:sp>
      <p:sp>
        <p:nvSpPr>
          <p:cNvPr id="718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2362200"/>
            <a:ext cx="3042412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74267CCF-E869-E1D7-8F38-B90B832E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706624"/>
            <a:ext cx="4681176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800">
                <a:solidFill>
                  <a:srgbClr val="FFFFFF"/>
                </a:solidFill>
                <a:latin typeface="+mn-lt"/>
                <a:cs typeface="+mn-cs"/>
              </a:rPr>
              <a:t>Между левым желудочком и отходящей от него аортой, а также между правым желудочком и отходящей от него легочной артерией тоже имеются клапаны. Из-за своеобразной формы створок они названы </a:t>
            </a:r>
            <a:r>
              <a:rPr lang="en-US" altLang="ru-RU" sz="1800" b="1">
                <a:solidFill>
                  <a:srgbClr val="FFFFFF"/>
                </a:solidFill>
                <a:latin typeface="+mn-lt"/>
                <a:cs typeface="+mn-cs"/>
              </a:rPr>
              <a:t>полулунными. </a:t>
            </a:r>
            <a:endParaRPr lang="en-US" sz="180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  <a:latin typeface="+mn-lt"/>
                <a:cs typeface="+mn-cs"/>
              </a:rPr>
              <a:t>Каждый полулунный клапан состоит из трех листков, напоминающих кармашки.</a:t>
            </a:r>
            <a:r>
              <a:rPr lang="en-US" sz="1800" b="1">
                <a:solidFill>
                  <a:srgbClr val="FFFFFF"/>
                </a:solidFill>
                <a:latin typeface="+mn-lt"/>
                <a:cs typeface="+mn-cs"/>
              </a:rPr>
              <a:t> Полулунные клапаны обеспечивают ток крови только в одном направлении — из желудочков в аорту и легочную артерию.</a:t>
            </a:r>
            <a:endParaRPr lang="en-US" sz="180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B204594C-7DD2-3868-C1D5-7337C7AA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336" y="329183"/>
            <a:ext cx="2587446" cy="28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7C26974-E4B6-CD71-EDF7-F75A45D3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728" y="3597569"/>
            <a:ext cx="3010662" cy="25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A3A0EA22-5888-BA65-6013-A40FF1C46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502920"/>
            <a:ext cx="2564892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3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Работа сердца. Сердечный цикл</a:t>
            </a:r>
          </a:p>
        </p:txBody>
      </p:sp>
      <p:sp>
        <p:nvSpPr>
          <p:cNvPr id="923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A46534A-19F9-A4D1-FF20-FE41500C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21" y="502920"/>
            <a:ext cx="5170932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Предсердия и желудочки могут находиться в двух состояниях: сокращенном и расслабленном. Сокращение и расслабление предсердий и желудочков сердца происходят в определенной последовательности и строго согласованы во времени. </a:t>
            </a:r>
            <a:r>
              <a:rPr lang="en-US" altLang="ru-RU" sz="1200" i="1">
                <a:solidFill>
                  <a:schemeClr val="tx1"/>
                </a:solidFill>
                <a:latin typeface="+mn-lt"/>
                <a:cs typeface="+mn-cs"/>
              </a:rPr>
              <a:t>Сердечный цикл состоит из сокращения предсердий, сокращения желудочков, расслабления желудочков и предсердий (общего расслабления). 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Продолжительность сердечного цикла зависит от частоты сокращения сердца.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CD19792-C48A-4F56-D1B7-64F2EE7E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02" y="2581744"/>
            <a:ext cx="8188452" cy="33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Freeform: Shape 1127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C72E5F81-5F32-8174-0E7E-3474F2C6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630936"/>
            <a:ext cx="2699766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Сердечный цикл</a:t>
            </a:r>
          </a:p>
        </p:txBody>
      </p:sp>
      <p:sp>
        <p:nvSpPr>
          <p:cNvPr id="1127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355598"/>
            <a:ext cx="1554480" cy="13716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B1536CC-D6EE-722A-2E37-4D5B327A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846" y="630936"/>
            <a:ext cx="5305807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У здорового человека в покое сердце сокращается 60—80 раз в 1 мин. Следовательно, время одного сердечного цикла меньше 1 с.</a:t>
            </a:r>
          </a:p>
          <a:p>
            <a:pPr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Сердечный цикл начинается с сокращения предсердий, </a:t>
            </a:r>
            <a:r>
              <a:rPr lang="en-US" altLang="ru-RU" sz="1200" i="1">
                <a:solidFill>
                  <a:srgbClr val="FFFFFF"/>
                </a:solidFill>
                <a:latin typeface="+mn-lt"/>
                <a:cs typeface="+mn-cs"/>
              </a:rPr>
              <a:t>систолы</a:t>
            </a: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altLang="ru-RU" sz="1200" i="1">
                <a:solidFill>
                  <a:srgbClr val="FFFFFF"/>
                </a:solidFill>
                <a:latin typeface="+mn-lt"/>
                <a:cs typeface="+mn-cs"/>
              </a:rPr>
              <a:t>которая длится 0,1 с.</a:t>
            </a: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 В этот момент желудочки расслаблены, створчатые клапаны открыты, полулунные клапаны закрыты.</a:t>
            </a:r>
          </a:p>
          <a:p>
            <a:pPr indent="-228600"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Во время сокращения предсердий вся кровь из них поступает в желудочки. Сокращение предсердий сменяется их расслаблением, </a:t>
            </a:r>
            <a:r>
              <a:rPr lang="en-US" altLang="ru-RU" sz="1200" i="1">
                <a:solidFill>
                  <a:srgbClr val="FFFFFF"/>
                </a:solidFill>
                <a:latin typeface="+mn-lt"/>
                <a:cs typeface="+mn-cs"/>
              </a:rPr>
              <a:t>диастолой</a:t>
            </a:r>
            <a:r>
              <a:rPr lang="en-US" altLang="ru-RU" sz="120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61388309-9046-C483-9885-FC25B74D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03" y="2971800"/>
            <a:ext cx="7947849" cy="32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08D6DFE7-8532-1BED-BB51-28BE3A90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3838"/>
            <a:ext cx="8497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Сердечный цикл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C70D26E-8E1A-2484-A91B-BE686806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0994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293" name="Text Box 2">
            <a:extLst>
              <a:ext uri="{FF2B5EF4-FFF2-40B4-BE49-F238E27FC236}">
                <a16:creationId xmlns:a16="http://schemas.microsoft.com/office/drawing/2014/main" id="{87B30B8A-82AE-102A-FD82-0C9CFCE6CE79}"/>
              </a:ext>
            </a:extLst>
          </p:cNvPr>
          <p:cNvGraphicFramePr/>
          <p:nvPr/>
        </p:nvGraphicFramePr>
        <p:xfrm>
          <a:off x="250825" y="4149725"/>
          <a:ext cx="8642350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04F1294A-ABCA-18ED-A6B7-65937F27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59" y="3752849"/>
            <a:ext cx="2468166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100" b="1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Сердечный цикл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32FADB9-496B-0333-FC37-A0EA77B34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6075EC72-2DCA-7B18-C55D-14CE5C1EE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У крови, заключенной в замкнутые полости желудочков, остается один путь — в аорту и легочную артерию.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Систола желудочков сменяется </a:t>
            </a:r>
            <a:r>
              <a:rPr lang="en-US" altLang="ru-RU" sz="1600" i="1">
                <a:solidFill>
                  <a:schemeClr val="tx1"/>
                </a:solidFill>
                <a:latin typeface="+mn-lt"/>
                <a:cs typeface="+mn-cs"/>
              </a:rPr>
              <a:t>общей диастолой,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расслаблением, которое длится 0,4 с. В этот момент кровь свободно поступает из предсердий и вен в полость желудочков. Полулунные клапаны при этом закрыты. В особенностях сердечного цикла заключена способность сохранения рабочей активности сердца в течение всей жизни.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Noto Sans CJK SC"/>
      </a:majorFont>
      <a:minorFont>
        <a:latin typeface="Arial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Application>Microsoft Office PowerPoint</Application>
  <PresentationFormat>Экран (4:3)</PresentationFormat>
  <Slides>15</Slides>
  <Notes>15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</dc:creator>
  <cp:revision>77</cp:revision>
  <cp:lastPrinted>1601-01-01T00:00:00Z</cp:lastPrinted>
  <dcterms:created xsi:type="dcterms:W3CDTF">2006-08-20T08:19:27Z</dcterms:created>
  <dcterms:modified xsi:type="dcterms:W3CDTF">2023-05-29T05:22:39Z</dcterms:modified>
</cp:coreProperties>
</file>