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9" r:id="rId20"/>
    <p:sldId id="280" r:id="rId21"/>
    <p:sldId id="282" r:id="rId22"/>
    <p:sldId id="283" r:id="rId23"/>
    <p:sldId id="284" r:id="rId24"/>
  </p:sldIdLst>
  <p:sldSz cx="9144000" cy="6858000" type="screen4x3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lnSpc>
                <a:spcPct val="100000"/>
              </a:lnSpc>
            </a:pPr>
            <a:fld id="{0840C3A3-5BDC-41DA-A103-3941A72BD728}" type="datetime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25.05.2023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DB653BAE-324B-4C34-9B56-9CAA178817FC}" type="slidenum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14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840C3A3-5BDC-41DA-A103-3941A72BD728}" type="datetime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25.05.2023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B653BAE-324B-4C34-9B56-9CAA178817FC}" type="slidenum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988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840C3A3-5BDC-41DA-A103-3941A72BD728}" type="datetime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25.05.2023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B653BAE-324B-4C34-9B56-9CAA178817FC}" type="slidenum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1028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791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840C3A3-5BDC-41DA-A103-3941A72BD728}" type="datetime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25.05.2023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B653BAE-324B-4C34-9B56-9CAA178817FC}" type="slidenum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98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840C3A3-5BDC-41DA-A103-3941A72BD728}" type="datetime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25.05.2023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B653BAE-324B-4C34-9B56-9CAA178817FC}" type="slidenum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84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840C3A3-5BDC-41DA-A103-3941A72BD728}" type="datetime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25.05.2023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B653BAE-324B-4C34-9B56-9CAA178817FC}" type="slidenum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264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840C3A3-5BDC-41DA-A103-3941A72BD728}" type="datetime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25.05.2023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B653BAE-324B-4C34-9B56-9CAA178817FC}" type="slidenum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585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840C3A3-5BDC-41DA-A103-3941A72BD728}" type="datetime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25.05.2023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B653BAE-324B-4C34-9B56-9CAA178817FC}" type="slidenum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433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840C3A3-5BDC-41DA-A103-3941A72BD728}" type="datetime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25.05.2023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B653BAE-324B-4C34-9B56-9CAA178817FC}" type="slidenum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585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840C3A3-5BDC-41DA-A103-3941A72BD728}" type="datetime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25.05.2023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B653BAE-324B-4C34-9B56-9CAA178817FC}" type="slidenum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5475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840C3A3-5BDC-41DA-A103-3941A72BD728}" type="datetime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25.05.2023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B653BAE-324B-4C34-9B56-9CAA178817FC}" type="slidenum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759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lnSpc>
                <a:spcPct val="100000"/>
              </a:lnSpc>
            </a:pPr>
            <a:fld id="{0840C3A3-5BDC-41DA-A103-3941A72BD728}" type="datetime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25.05.2023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DB653BAE-324B-4C34-9B56-9CAA178817FC}" type="slidenum">
              <a:rPr lang="ru-RU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311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285840" y="1571760"/>
            <a:ext cx="8553240" cy="450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8000" b="0" strike="noStrike" cap="all" spc="-1">
                <a:solidFill>
                  <a:srgbClr val="4E3B30"/>
                </a:solidFill>
                <a:latin typeface="Franklin Gothic Medium"/>
              </a:rPr>
              <a:t>Ткани </a:t>
            </a:r>
            <a:r>
              <a:t/>
            </a:r>
            <a:br/>
            <a:r>
              <a:rPr lang="ru-RU" sz="8000" b="0" strike="noStrike" cap="all" spc="-1">
                <a:solidFill>
                  <a:srgbClr val="4E3B30"/>
                </a:solidFill>
                <a:latin typeface="Franklin Gothic Medium"/>
              </a:rPr>
              <a:t>организма </a:t>
            </a:r>
            <a:r>
              <a:t/>
            </a:r>
            <a:br/>
            <a:r>
              <a:rPr lang="ru-RU" sz="8000" b="0" strike="noStrike" cap="all" spc="-1">
                <a:solidFill>
                  <a:srgbClr val="4E3B30"/>
                </a:solidFill>
                <a:latin typeface="Franklin Gothic Medium"/>
              </a:rPr>
              <a:t>человека</a:t>
            </a:r>
            <a:endParaRPr lang="ru-RU" sz="80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7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7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Плотная волокнистая ткань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304920" y="1554120"/>
            <a:ext cx="3762720" cy="3935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85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Плотная волокнистая соединительная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ткань образует сухожилия мышц, связки, наружные оболочки органов.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Плотное расположение белковых  волокон придает ей большую прочность.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27" name="Рисунок 3"/>
          <p:cNvPicPr/>
          <p:nvPr/>
        </p:nvPicPr>
        <p:blipFill>
          <a:blip r:embed="rId2"/>
          <a:stretch/>
        </p:blipFill>
        <p:spPr>
          <a:xfrm>
            <a:off x="4428000" y="2061000"/>
            <a:ext cx="4531320" cy="3428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6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6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1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1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86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86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 autoUpdateAnimBg="0"/>
      <p:bldP spid="22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Рыхлая волокнистая ткань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29" name="TextShape 2"/>
          <p:cNvSpPr txBox="1"/>
          <p:nvPr/>
        </p:nvSpPr>
        <p:spPr>
          <a:xfrm>
            <a:off x="304920" y="1554120"/>
            <a:ext cx="86864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2000" b="0" strike="noStrike" spc="-1">
                <a:solidFill>
                  <a:srgbClr val="4E3B30"/>
                </a:solidFill>
                <a:latin typeface="Franklin Gothic Book"/>
              </a:rPr>
              <a:t>Рыхлая волокнистая соединительная ткань присутствует во всех органах, объединяя их элементы.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ru-RU" sz="20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30" name="Рисунок 3"/>
          <p:cNvPicPr/>
          <p:nvPr/>
        </p:nvPicPr>
        <p:blipFill>
          <a:blip r:embed="rId2"/>
          <a:stretch/>
        </p:blipFill>
        <p:spPr>
          <a:xfrm>
            <a:off x="1785960" y="2500200"/>
            <a:ext cx="5357520" cy="4113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1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1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92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92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9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9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 autoUpdateAnimBg="0"/>
      <p:bldP spid="22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Жировая ткань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32" name="TextShape 2"/>
          <p:cNvSpPr txBox="1"/>
          <p:nvPr/>
        </p:nvSpPr>
        <p:spPr>
          <a:xfrm>
            <a:off x="304920" y="1340640"/>
            <a:ext cx="3402720" cy="460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85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1" strike="noStrike" spc="-1">
                <a:solidFill>
                  <a:srgbClr val="4E3B30"/>
                </a:solidFill>
                <a:latin typeface="Franklin Gothic Book"/>
              </a:rPr>
              <a:t>Жировая ткань образует слой под кожей и прослойки между внутренними органами. Содержит жировые клетки, практически полностью заполненные большой каплей жира.</a:t>
            </a:r>
            <a:endParaRPr lang="ru-RU" sz="3200" b="0" strike="noStrike" spc="-1">
              <a:solidFill>
                <a:srgbClr val="4E3B30"/>
              </a:solidFill>
              <a:latin typeface="Franklin Gothic Book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33" name="Рисунок 4"/>
          <p:cNvPicPr/>
          <p:nvPr/>
        </p:nvPicPr>
        <p:blipFill>
          <a:blip r:embed="rId2"/>
          <a:stretch/>
        </p:blipFill>
        <p:spPr>
          <a:xfrm>
            <a:off x="3909960" y="1556640"/>
            <a:ext cx="4952880" cy="374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4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4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97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97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1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1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" grpId="0" autoUpdateAnimBg="0"/>
      <p:bldP spid="23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Кровь и лимфа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251640" y="1268640"/>
            <a:ext cx="8686440" cy="137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77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Кровь и лимфа имеют жидкое межклеточное вещество (плазму). Поэтому они могут двигаться по сосудам, перенося вещества между различными участками организма.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36" name="Рисунок 3"/>
          <p:cNvPicPr/>
          <p:nvPr/>
        </p:nvPicPr>
        <p:blipFill>
          <a:blip r:embed="rId2"/>
          <a:stretch/>
        </p:blipFill>
        <p:spPr>
          <a:xfrm>
            <a:off x="251640" y="2637000"/>
            <a:ext cx="4182840" cy="3168000"/>
          </a:xfrm>
          <a:prstGeom prst="rect">
            <a:avLst/>
          </a:prstGeom>
          <a:ln>
            <a:noFill/>
          </a:ln>
        </p:spPr>
      </p:pic>
      <p:pic>
        <p:nvPicPr>
          <p:cNvPr id="237" name="Рисунок 4"/>
          <p:cNvPicPr/>
          <p:nvPr/>
        </p:nvPicPr>
        <p:blipFill>
          <a:blip r:embed="rId3"/>
          <a:stretch/>
        </p:blipFill>
        <p:spPr>
          <a:xfrm>
            <a:off x="4716000" y="2666160"/>
            <a:ext cx="4131720" cy="3098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9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19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19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94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94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7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7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" grpId="0" autoUpdateAnimBg="0"/>
      <p:bldP spid="23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КОСТНАЯ ТКАНЬ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39" name="TextShape 2"/>
          <p:cNvSpPr txBox="1"/>
          <p:nvPr/>
        </p:nvSpPr>
        <p:spPr>
          <a:xfrm>
            <a:off x="304920" y="1554120"/>
            <a:ext cx="86864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2000" b="0" strike="noStrike" spc="-1">
                <a:solidFill>
                  <a:srgbClr val="4E3B30"/>
                </a:solidFill>
                <a:latin typeface="Franklin Gothic Book"/>
              </a:rPr>
              <a:t>Межклеточное вещество костной ткани твердое за счет отложения кристаллов солей кальция.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2000" b="0" strike="noStrike" spc="-1">
                <a:solidFill>
                  <a:srgbClr val="4E3B30"/>
                </a:solidFill>
                <a:latin typeface="Franklin Gothic Book"/>
              </a:rPr>
              <a:t>Хрящевая ткань обладает высокой упругостью.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ru-RU" sz="20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40" name="Рисунок 3"/>
          <p:cNvPicPr/>
          <p:nvPr/>
        </p:nvPicPr>
        <p:blipFill>
          <a:blip r:embed="rId2"/>
          <a:stretch/>
        </p:blipFill>
        <p:spPr>
          <a:xfrm>
            <a:off x="214200" y="2714760"/>
            <a:ext cx="4381200" cy="3285720"/>
          </a:xfrm>
          <a:prstGeom prst="rect">
            <a:avLst/>
          </a:prstGeom>
          <a:ln>
            <a:noFill/>
          </a:ln>
        </p:spPr>
      </p:pic>
      <p:pic>
        <p:nvPicPr>
          <p:cNvPr id="241" name="Рисунок 4"/>
          <p:cNvPicPr/>
          <p:nvPr/>
        </p:nvPicPr>
        <p:blipFill>
          <a:blip r:embed="rId3"/>
          <a:stretch/>
        </p:blipFill>
        <p:spPr>
          <a:xfrm>
            <a:off x="4786200" y="2714760"/>
            <a:ext cx="4285800" cy="32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19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19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94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94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12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12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 autoUpdateAnimBg="0"/>
      <p:bldP spid="23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Хрящевая ткань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45" name="TextShape 2"/>
          <p:cNvSpPr txBox="1"/>
          <p:nvPr/>
        </p:nvSpPr>
        <p:spPr>
          <a:xfrm>
            <a:off x="611640" y="1484640"/>
            <a:ext cx="4338720" cy="65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70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Хрящевая ткань обладает высокой упругостью.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46" name="Рисунок 3"/>
          <p:cNvPicPr/>
          <p:nvPr/>
        </p:nvPicPr>
        <p:blipFill>
          <a:blip r:embed="rId2"/>
          <a:stretch/>
        </p:blipFill>
        <p:spPr>
          <a:xfrm>
            <a:off x="4851720" y="1124640"/>
            <a:ext cx="3180960" cy="2437920"/>
          </a:xfrm>
          <a:prstGeom prst="rect">
            <a:avLst/>
          </a:prstGeom>
          <a:ln>
            <a:noFill/>
          </a:ln>
        </p:spPr>
      </p:pic>
      <p:pic>
        <p:nvPicPr>
          <p:cNvPr id="247" name="Рисунок 4"/>
          <p:cNvPicPr/>
          <p:nvPr/>
        </p:nvPicPr>
        <p:blipFill>
          <a:blip r:embed="rId3"/>
          <a:stretch/>
        </p:blipFill>
        <p:spPr>
          <a:xfrm>
            <a:off x="683640" y="3069000"/>
            <a:ext cx="3459600" cy="2594520"/>
          </a:xfrm>
          <a:prstGeom prst="rect">
            <a:avLst/>
          </a:prstGeom>
          <a:ln>
            <a:noFill/>
          </a:ln>
        </p:spPr>
      </p:pic>
      <p:sp>
        <p:nvSpPr>
          <p:cNvPr id="248" name="CustomShape 3"/>
          <p:cNvSpPr/>
          <p:nvPr/>
        </p:nvSpPr>
        <p:spPr>
          <a:xfrm>
            <a:off x="982440" y="5733360"/>
            <a:ext cx="23572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Franklin Gothic Book"/>
              </a:rPr>
              <a:t>Гиалиновый хрящ</a:t>
            </a:r>
            <a:endParaRPr lang="ru-RU" sz="1800" b="0" strike="noStrike" spc="-1">
              <a:latin typeface="Arial"/>
            </a:endParaRPr>
          </a:p>
        </p:txBody>
      </p:sp>
      <p:pic>
        <p:nvPicPr>
          <p:cNvPr id="249" name="Рисунок 6"/>
          <p:cNvPicPr/>
          <p:nvPr/>
        </p:nvPicPr>
        <p:blipFill>
          <a:blip r:embed="rId4"/>
          <a:stretch/>
        </p:blipFill>
        <p:spPr>
          <a:xfrm>
            <a:off x="5148000" y="3789000"/>
            <a:ext cx="2884320" cy="2163240"/>
          </a:xfrm>
          <a:prstGeom prst="rect">
            <a:avLst/>
          </a:prstGeom>
          <a:ln>
            <a:noFill/>
          </a:ln>
        </p:spPr>
      </p:pic>
      <p:sp>
        <p:nvSpPr>
          <p:cNvPr id="250" name="CustomShape 4"/>
          <p:cNvSpPr/>
          <p:nvPr/>
        </p:nvSpPr>
        <p:spPr>
          <a:xfrm>
            <a:off x="5304240" y="6112800"/>
            <a:ext cx="25722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Franklin Gothic Book"/>
              </a:rPr>
              <a:t>Эластический хрящ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9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99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6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6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8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8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93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93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62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62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3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3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4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4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" grpId="0" autoUpdateAnimBg="0"/>
      <p:bldP spid="245" grpId="0" autoUpdateAnimBg="0"/>
      <p:bldP spid="248" grpId="0" autoUpdateAnimBg="0"/>
      <p:bldP spid="25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Мышечные ткани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52" name="TextShape 2"/>
          <p:cNvSpPr txBox="1"/>
          <p:nvPr/>
        </p:nvSpPr>
        <p:spPr>
          <a:xfrm>
            <a:off x="304920" y="1268640"/>
            <a:ext cx="383472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62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Основное свойство этих тканей — сократимость — способность к напряжению и укорочению. Это свойство обеспечивается клеточными сократительными белками. Различают гладкую, сердечную и скелетную мышечные ткани. Две последние называют поперечнополосатыми, потому что в них сократительные белки упорядочены так, что под микроскопом мышечные волокна выглядят исчерченными.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53" name="Рисунок 3"/>
          <p:cNvPicPr/>
          <p:nvPr/>
        </p:nvPicPr>
        <p:blipFill>
          <a:blip r:embed="rId2"/>
          <a:stretch/>
        </p:blipFill>
        <p:spPr>
          <a:xfrm>
            <a:off x="4428000" y="1700640"/>
            <a:ext cx="4349160" cy="3744000"/>
          </a:xfrm>
          <a:prstGeom prst="rect">
            <a:avLst/>
          </a:prstGeom>
          <a:ln>
            <a:noFill/>
          </a:ln>
        </p:spPr>
      </p:pic>
      <p:sp>
        <p:nvSpPr>
          <p:cNvPr id="254" name="CustomShape 3"/>
          <p:cNvSpPr/>
          <p:nvPr/>
        </p:nvSpPr>
        <p:spPr>
          <a:xfrm>
            <a:off x="4609440" y="5653800"/>
            <a:ext cx="39866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Franklin Gothic Book"/>
              </a:rPr>
              <a:t>Работа сократительных белков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5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95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4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4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9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9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86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86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0" autoUpdateAnimBg="0"/>
      <p:bldP spid="252" grpId="0" autoUpdateAnimBg="0"/>
      <p:bldP spid="25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Поперечнополосатая мышечная ткань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56" name="TextShape 2"/>
          <p:cNvSpPr txBox="1"/>
          <p:nvPr/>
        </p:nvSpPr>
        <p:spPr>
          <a:xfrm>
            <a:off x="323640" y="1268640"/>
            <a:ext cx="8686440" cy="722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77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Сократительные белки собраны в пучки и уложены вдоль одной оси с чередованием актина и миозина.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57" name="Рисунок 3"/>
          <p:cNvPicPr/>
          <p:nvPr/>
        </p:nvPicPr>
        <p:blipFill>
          <a:blip r:embed="rId2"/>
          <a:stretch/>
        </p:blipFill>
        <p:spPr>
          <a:xfrm>
            <a:off x="4716000" y="2421000"/>
            <a:ext cx="4296240" cy="2222640"/>
          </a:xfrm>
          <a:prstGeom prst="rect">
            <a:avLst/>
          </a:prstGeom>
          <a:ln>
            <a:noFill/>
          </a:ln>
        </p:spPr>
      </p:pic>
      <p:pic>
        <p:nvPicPr>
          <p:cNvPr id="258" name="Рисунок 5"/>
          <p:cNvPicPr/>
          <p:nvPr/>
        </p:nvPicPr>
        <p:blipFill>
          <a:blip r:embed="rId3"/>
          <a:stretch/>
        </p:blipFill>
        <p:spPr>
          <a:xfrm>
            <a:off x="251640" y="2205000"/>
            <a:ext cx="4224240" cy="316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1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1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9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9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2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2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" grpId="0" autoUpdateAnimBg="0"/>
      <p:bldP spid="25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Поперечнополосатая мышечная ткань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60" name="TextShape 2"/>
          <p:cNvSpPr txBox="1"/>
          <p:nvPr/>
        </p:nvSpPr>
        <p:spPr>
          <a:xfrm>
            <a:off x="323640" y="1268640"/>
            <a:ext cx="5544360" cy="2707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55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Составляет основу скелетных мышц, обеспечивая движения тела, а также дыхание и ряд других функций. Содержит длинные (до 10 см и более) мышечные волокна, образованные путем слияния отдельных клеток. Эти волокна изолированы друг от друга и могут сокращаться порознь. Поэтому сила сокращения скелетных мышц может плавно регулироваться за счет изменения числа волокон, включенных в сокращение.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61" name="Рисунок 4"/>
          <p:cNvPicPr/>
          <p:nvPr/>
        </p:nvPicPr>
        <p:blipFill>
          <a:blip r:embed="rId2"/>
          <a:stretch/>
        </p:blipFill>
        <p:spPr>
          <a:xfrm>
            <a:off x="6406920" y="1628640"/>
            <a:ext cx="2432160" cy="4695120"/>
          </a:xfrm>
          <a:prstGeom prst="rect">
            <a:avLst/>
          </a:prstGeom>
          <a:ln>
            <a:noFill/>
          </a:ln>
        </p:spPr>
      </p:pic>
      <p:pic>
        <p:nvPicPr>
          <p:cNvPr id="262" name="Рисунок 6"/>
          <p:cNvPicPr/>
          <p:nvPr/>
        </p:nvPicPr>
        <p:blipFill>
          <a:blip r:embed="rId3"/>
          <a:stretch/>
        </p:blipFill>
        <p:spPr>
          <a:xfrm>
            <a:off x="346680" y="4005000"/>
            <a:ext cx="5217120" cy="2624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2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2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97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97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84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84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" grpId="0" autoUpdateAnimBg="0"/>
      <p:bldP spid="26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Гладкая мышечная ткань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68" name="TextShape 2"/>
          <p:cNvSpPr txBox="1"/>
          <p:nvPr/>
        </p:nvSpPr>
        <p:spPr>
          <a:xfrm>
            <a:off x="323640" y="1196640"/>
            <a:ext cx="6552360" cy="194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62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Гладкая мышечная ткань расположена во многих органах и обеспечивает продвижение пищи по желудочно-кишечному тракту, мочеиспускание, сужение бронхов и кровеносных сосудов, а также другие функции. Гладкомышечные клетки имеют вытянутую форму и обычно объединяются друг с другом в пучки.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69" name="Рисунок 5"/>
          <p:cNvPicPr/>
          <p:nvPr/>
        </p:nvPicPr>
        <p:blipFill>
          <a:blip r:embed="rId2"/>
          <a:stretch/>
        </p:blipFill>
        <p:spPr>
          <a:xfrm>
            <a:off x="323640" y="3141000"/>
            <a:ext cx="6181200" cy="3257280"/>
          </a:xfrm>
          <a:prstGeom prst="rect">
            <a:avLst/>
          </a:prstGeom>
          <a:ln>
            <a:noFill/>
          </a:ln>
        </p:spPr>
      </p:pic>
      <p:pic>
        <p:nvPicPr>
          <p:cNvPr id="270" name="Рисунок 6"/>
          <p:cNvPicPr/>
          <p:nvPr/>
        </p:nvPicPr>
        <p:blipFill>
          <a:blip r:embed="rId3"/>
          <a:stretch/>
        </p:blipFill>
        <p:spPr>
          <a:xfrm>
            <a:off x="6732360" y="2268720"/>
            <a:ext cx="2219040" cy="4145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4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4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92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92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8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8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1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1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" grpId="0" autoUpdateAnimBg="0"/>
      <p:bldP spid="26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-102240" y="0"/>
            <a:ext cx="9715320" cy="20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FF0000"/>
                </a:solidFill>
                <a:latin typeface="Franklin Gothic Book"/>
              </a:rPr>
              <a:t>Ткань</a:t>
            </a:r>
            <a:r>
              <a:rPr lang="ru-RU" sz="3200" b="0" strike="noStrike" spc="-1">
                <a:solidFill>
                  <a:srgbClr val="000000"/>
                </a:solidFill>
                <a:latin typeface="Franklin Gothic Book"/>
              </a:rPr>
              <a:t> – это совокупность клеток и 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Franklin Gothic Book"/>
              </a:rPr>
              <a:t>межклеточного вещества,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Franklin Gothic Book"/>
              </a:rPr>
              <a:t> сходных по строению, 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Franklin Gothic Book"/>
              </a:rPr>
              <a:t>происхождению и выполняемым функциям.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3063240" y="2074320"/>
            <a:ext cx="3384000" cy="10796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Franklin Gothic Book"/>
              </a:rPr>
              <a:t>Ткани организма человека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82" name="CustomShape 3"/>
          <p:cNvSpPr/>
          <p:nvPr/>
        </p:nvSpPr>
        <p:spPr>
          <a:xfrm>
            <a:off x="505080" y="3684600"/>
            <a:ext cx="3256920" cy="863640"/>
          </a:xfrm>
          <a:prstGeom prst="roundRect">
            <a:avLst>
              <a:gd name="adj" fmla="val 16667"/>
            </a:avLst>
          </a:prstGeom>
          <a:ln>
            <a:round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Franklin Gothic Book"/>
              </a:rPr>
              <a:t>Эпителиальная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183" name="CustomShape 4"/>
          <p:cNvSpPr/>
          <p:nvPr/>
        </p:nvSpPr>
        <p:spPr>
          <a:xfrm>
            <a:off x="5517000" y="3684600"/>
            <a:ext cx="3256920" cy="863640"/>
          </a:xfrm>
          <a:prstGeom prst="roundRect">
            <a:avLst>
              <a:gd name="adj" fmla="val 16667"/>
            </a:avLst>
          </a:prstGeom>
          <a:ln>
            <a:round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Franklin Gothic Book"/>
              </a:rPr>
              <a:t>Мышечная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184" name="CustomShape 5"/>
          <p:cNvSpPr/>
          <p:nvPr/>
        </p:nvSpPr>
        <p:spPr>
          <a:xfrm>
            <a:off x="1177200" y="5679720"/>
            <a:ext cx="3256920" cy="863640"/>
          </a:xfrm>
          <a:prstGeom prst="roundRect">
            <a:avLst>
              <a:gd name="adj" fmla="val 16667"/>
            </a:avLst>
          </a:prstGeom>
          <a:ln>
            <a:round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Franklin Gothic Book"/>
              </a:rPr>
              <a:t>Соединительная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185" name="CustomShape 6"/>
          <p:cNvSpPr/>
          <p:nvPr/>
        </p:nvSpPr>
        <p:spPr>
          <a:xfrm>
            <a:off x="4860720" y="5679720"/>
            <a:ext cx="3173400" cy="863640"/>
          </a:xfrm>
          <a:prstGeom prst="roundRect">
            <a:avLst>
              <a:gd name="adj" fmla="val 16667"/>
            </a:avLst>
          </a:prstGeom>
          <a:ln>
            <a:round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Franklin Gothic Book"/>
              </a:rPr>
              <a:t>Нервная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186" name="CustomShape 7"/>
          <p:cNvSpPr/>
          <p:nvPr/>
        </p:nvSpPr>
        <p:spPr>
          <a:xfrm>
            <a:off x="5080320" y="3151080"/>
            <a:ext cx="435960" cy="2550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8"/>
          <p:cNvSpPr/>
          <p:nvPr/>
        </p:nvSpPr>
        <p:spPr>
          <a:xfrm flipH="1">
            <a:off x="3772800" y="3166560"/>
            <a:ext cx="650160" cy="253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9"/>
          <p:cNvSpPr/>
          <p:nvPr/>
        </p:nvSpPr>
        <p:spPr>
          <a:xfrm>
            <a:off x="5517000" y="3151080"/>
            <a:ext cx="1628280" cy="533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10"/>
          <p:cNvSpPr/>
          <p:nvPr/>
        </p:nvSpPr>
        <p:spPr>
          <a:xfrm flipH="1">
            <a:off x="2133000" y="3147480"/>
            <a:ext cx="1847880" cy="537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9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9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4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4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4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4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3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3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1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1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6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6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6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6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6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6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6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6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utoUpdateAnimBg="0"/>
      <p:bldP spid="181" grpId="0" animBg="1" autoUpdateAnimBg="0"/>
      <p:bldP spid="182" grpId="0" animBg="1" autoUpdateAnimBg="0"/>
      <p:bldP spid="183" grpId="0" animBg="1" autoUpdateAnimBg="0"/>
      <p:bldP spid="184" grpId="0" animBg="1" autoUpdateAnimBg="0"/>
      <p:bldP spid="185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Сердечная мышечная ткань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72" name="TextShape 2"/>
          <p:cNvSpPr txBox="1"/>
          <p:nvPr/>
        </p:nvSpPr>
        <p:spPr>
          <a:xfrm>
            <a:off x="304920" y="1554120"/>
            <a:ext cx="5707080" cy="1802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62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Образует сердечную мышцу — «двигатель» кровообращения. Клетки этой ткани объединены в разветвленные, взаимосвязанные волокна. Благодаря такому строению сердечная мышца сокращается как единое целое, что очень важно для нормальной работы сердца.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73" name="Рисунок 3"/>
          <p:cNvPicPr/>
          <p:nvPr/>
        </p:nvPicPr>
        <p:blipFill>
          <a:blip r:embed="rId2"/>
          <a:stretch/>
        </p:blipFill>
        <p:spPr>
          <a:xfrm>
            <a:off x="107640" y="3411000"/>
            <a:ext cx="6257520" cy="3209400"/>
          </a:xfrm>
          <a:prstGeom prst="rect">
            <a:avLst/>
          </a:prstGeom>
          <a:ln>
            <a:noFill/>
          </a:ln>
        </p:spPr>
      </p:pic>
      <p:pic>
        <p:nvPicPr>
          <p:cNvPr id="274" name="Рисунок 4"/>
          <p:cNvPicPr/>
          <p:nvPr/>
        </p:nvPicPr>
        <p:blipFill>
          <a:blip r:embed="rId3"/>
          <a:stretch/>
        </p:blipFill>
        <p:spPr>
          <a:xfrm>
            <a:off x="6732360" y="1989000"/>
            <a:ext cx="1948320" cy="4016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6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6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82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82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15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15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94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94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0" autoUpdateAnimBg="0"/>
      <p:bldP spid="27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Нервная ткань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81" name="TextShape 2"/>
          <p:cNvSpPr txBox="1"/>
          <p:nvPr/>
        </p:nvSpPr>
        <p:spPr>
          <a:xfrm>
            <a:off x="304920" y="1554120"/>
            <a:ext cx="505908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62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Нервные клетки (нейроны) осуществляют прием, обработку и передачу информации. Нейрон состоит из тела и отростков.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Дендриты — отростки, передающие информацию к телу нейрона.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Аксон — отросток, передающий информацию от тела нейрона.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Функциональные типы нейронов: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1. Чувствительные нейроны осуществляют прием информации.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2. Вставочные нейроны составляют около 99% всех нервных клеток и обеспечивают обработку информации.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3. Двигательные нейроны передают сигналы к исполнительным органам.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82" name="Рисунок 3"/>
          <p:cNvPicPr/>
          <p:nvPr/>
        </p:nvPicPr>
        <p:blipFill>
          <a:blip r:embed="rId2"/>
          <a:stretch/>
        </p:blipFill>
        <p:spPr>
          <a:xfrm>
            <a:off x="5148000" y="1268640"/>
            <a:ext cx="3571560" cy="4990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3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3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2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2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17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17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" grpId="0" autoUpdateAnimBg="0"/>
      <p:bldP spid="28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Нервная ткань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84" name="TextShape 2"/>
          <p:cNvSpPr txBox="1"/>
          <p:nvPr/>
        </p:nvSpPr>
        <p:spPr>
          <a:xfrm>
            <a:off x="304920" y="1268640"/>
            <a:ext cx="8443440" cy="108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85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Клетки-спутники (клетки нейроглии) обеспечивают опору, защиту и питание нейронов. Они также участвуют в образовании нервных волокон.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85" name="Рисунок 3"/>
          <p:cNvPicPr/>
          <p:nvPr/>
        </p:nvPicPr>
        <p:blipFill>
          <a:blip r:embed="rId2"/>
          <a:stretch/>
        </p:blipFill>
        <p:spPr>
          <a:xfrm>
            <a:off x="1475640" y="2352960"/>
            <a:ext cx="6384600" cy="4375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5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5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88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88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7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7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" grpId="0" autoUpdateAnimBg="0"/>
      <p:bldP spid="28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Синапсы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87" name="TextShape 2"/>
          <p:cNvSpPr txBox="1"/>
          <p:nvPr/>
        </p:nvSpPr>
        <p:spPr>
          <a:xfrm>
            <a:off x="304920" y="1268640"/>
            <a:ext cx="2970720" cy="223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55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Передача информации от нейрона к нейрону или к другой клетке осуществляется химическими веществами (медиаторами) через особые межклеточные соединения — синапсы.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88" name="Рисунок 3"/>
          <p:cNvPicPr/>
          <p:nvPr/>
        </p:nvPicPr>
        <p:blipFill>
          <a:blip r:embed="rId2"/>
          <a:stretch/>
        </p:blipFill>
        <p:spPr>
          <a:xfrm>
            <a:off x="3348000" y="1052640"/>
            <a:ext cx="5617440" cy="3312000"/>
          </a:xfrm>
          <a:prstGeom prst="rect">
            <a:avLst/>
          </a:prstGeom>
          <a:ln>
            <a:noFill/>
          </a:ln>
        </p:spPr>
      </p:pic>
      <p:sp>
        <p:nvSpPr>
          <p:cNvPr id="289" name="CustomShape 3"/>
          <p:cNvSpPr/>
          <p:nvPr/>
        </p:nvSpPr>
        <p:spPr>
          <a:xfrm>
            <a:off x="107640" y="4365000"/>
            <a:ext cx="8712720" cy="365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Franklin Gothic Book"/>
              </a:rPr>
              <a:t>Синаптические пузырьки заполнены медиаторами.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Franklin Gothic Book"/>
              </a:rPr>
              <a:t>Между мембранами соседних нейронов находится синаптическая щель.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Franklin Gothic Book"/>
              </a:rPr>
              <a:t>В ней плавают ионы натрия. При возбуждении нейрона синаптические пузырьки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Franklin Gothic Book"/>
              </a:rPr>
              <a:t>отделяются от трубочек и движутся к наружной мембране нейрона.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Franklin Gothic Book"/>
              </a:rPr>
              <a:t>Достигнув ее, они вскрываются, и их содержимое (медиатор) попадает в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Franklin Gothic Book"/>
              </a:rPr>
              <a:t>синаптическую щель. Медиаторы "доплывают" до мембраны соседней клетки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Franklin Gothic Book"/>
              </a:rPr>
              <a:t>и "открывают" натриевые каналы. Ионы Na</a:t>
            </a:r>
            <a:r>
              <a:rPr lang="ru-RU" sz="1800" b="0" strike="noStrike" spc="-1" baseline="30000">
                <a:solidFill>
                  <a:srgbClr val="000000"/>
                </a:solidFill>
                <a:latin typeface="Franklin Gothic Book"/>
              </a:rPr>
              <a:t>+</a:t>
            </a:r>
            <a:r>
              <a:rPr lang="ru-RU" sz="1800" b="0" strike="noStrike" spc="-1">
                <a:solidFill>
                  <a:srgbClr val="000000"/>
                </a:solidFill>
                <a:latin typeface="Franklin Gothic Book"/>
              </a:rPr>
              <a:t> устремляются внутрь соседнего нейрона, вызывая изменение его заряда.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15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15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83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83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6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6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" grpId="0" autoUpdateAnimBg="0"/>
      <p:bldP spid="287" grpId="0" autoUpdateAnimBg="0"/>
      <p:bldP spid="28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57200" y="5486400"/>
            <a:ext cx="8457840" cy="52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2000" b="1" strike="noStrike" cap="all" spc="-1">
                <a:solidFill>
                  <a:srgbClr val="4E3B30"/>
                </a:solidFill>
                <a:latin typeface="Franklin Gothic Medium"/>
              </a:rPr>
              <a:t>Эпителиальные ткани</a:t>
            </a:r>
            <a:endParaRPr lang="ru-RU" sz="20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285840" y="571320"/>
            <a:ext cx="3007800" cy="5319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0" strike="noStrike" spc="-1">
                <a:solidFill>
                  <a:srgbClr val="4E3B30"/>
                </a:solidFill>
                <a:latin typeface="Franklin Gothic Book"/>
              </a:rPr>
              <a:t>В эпителиях почти нет межклеточного вещества, а клетки тесно и прочно соединены друг с другом. К лежащим под ними тканям эпителии прочно прикрепляются базальной мембраной — плотной пластинкой из белковых волокон.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0" strike="noStrike" spc="-1">
                <a:solidFill>
                  <a:srgbClr val="4E3B30"/>
                </a:solidFill>
                <a:latin typeface="Franklin Gothic Book"/>
              </a:rPr>
              <a:t>Различают покровные эпителии (однослойные и многослойные), основная функция которых — барьерная, и железистые эпителии, осуществляющие секреторную функцию. </a:t>
            </a: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ru-RU" sz="18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sp>
        <p:nvSpPr>
          <p:cNvPr id="192" name="TextShape 3"/>
          <p:cNvSpPr txBox="1"/>
          <p:nvPr/>
        </p:nvSpPr>
        <p:spPr>
          <a:xfrm>
            <a:off x="3575160" y="609480"/>
            <a:ext cx="5339880" cy="4800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lang="ru-RU" sz="3200" b="0" strike="noStrike" spc="-1">
                <a:solidFill>
                  <a:srgbClr val="4E3B30"/>
                </a:solidFill>
                <a:latin typeface="Franklin Gothic Book"/>
              </a:rPr>
              <a:t>Расположение эпителия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193" name="Рисунок 7"/>
          <p:cNvPicPr/>
          <p:nvPr/>
        </p:nvPicPr>
        <p:blipFill>
          <a:blip r:embed="rId2"/>
          <a:stretch/>
        </p:blipFill>
        <p:spPr>
          <a:xfrm>
            <a:off x="3571920" y="1285920"/>
            <a:ext cx="5238360" cy="3404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3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3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3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3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88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88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7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7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utoUpdateAnimBg="0"/>
      <p:bldP spid="191" grpId="0" autoUpdateAnimBg="0"/>
      <p:bldP spid="1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Однослойные эпителии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95" name="TextShape 2"/>
          <p:cNvSpPr txBox="1"/>
          <p:nvPr/>
        </p:nvSpPr>
        <p:spPr>
          <a:xfrm>
            <a:off x="304920" y="1285920"/>
            <a:ext cx="8686440" cy="4793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lang="ru-RU" sz="2800" b="0" strike="noStrike" spc="-1">
                <a:solidFill>
                  <a:srgbClr val="4E3B30"/>
                </a:solidFill>
                <a:latin typeface="Franklin Gothic Book"/>
              </a:rPr>
              <a:t>Внутренняя стенка 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lang="ru-RU" sz="2800" b="0" strike="noStrike" spc="-1">
                <a:solidFill>
                  <a:srgbClr val="4E3B30"/>
                </a:solidFill>
                <a:latin typeface="Franklin Gothic Book"/>
              </a:rPr>
              <a:t>кровеносного капилляра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ru-RU" sz="28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196" name="Рисунок 3"/>
          <p:cNvPicPr/>
          <p:nvPr/>
        </p:nvPicPr>
        <p:blipFill>
          <a:blip r:embed="rId2"/>
          <a:stretch/>
        </p:blipFill>
        <p:spPr>
          <a:xfrm>
            <a:off x="5000760" y="1285920"/>
            <a:ext cx="3590640" cy="1428480"/>
          </a:xfrm>
          <a:prstGeom prst="rect">
            <a:avLst/>
          </a:prstGeom>
          <a:ln>
            <a:noFill/>
          </a:ln>
        </p:spPr>
      </p:pic>
      <p:sp>
        <p:nvSpPr>
          <p:cNvPr id="197" name="CustomShape 3"/>
          <p:cNvSpPr/>
          <p:nvPr/>
        </p:nvSpPr>
        <p:spPr>
          <a:xfrm>
            <a:off x="-38160" y="3071880"/>
            <a:ext cx="4413240" cy="121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Franklin Gothic Book"/>
              </a:rPr>
              <a:t>Внутренняя выстилка 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Franklin Gothic Book"/>
              </a:rPr>
              <a:t>почечного канальца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800" b="0" strike="noStrike" spc="-1">
              <a:latin typeface="Arial"/>
            </a:endParaRPr>
          </a:p>
        </p:txBody>
      </p:sp>
      <p:pic>
        <p:nvPicPr>
          <p:cNvPr id="198" name="Рисунок 6"/>
          <p:cNvPicPr/>
          <p:nvPr/>
        </p:nvPicPr>
        <p:blipFill>
          <a:blip r:embed="rId3"/>
          <a:stretch/>
        </p:blipFill>
        <p:spPr>
          <a:xfrm>
            <a:off x="5000760" y="2928960"/>
            <a:ext cx="3590640" cy="1428480"/>
          </a:xfrm>
          <a:prstGeom prst="rect">
            <a:avLst/>
          </a:prstGeom>
          <a:ln>
            <a:noFill/>
          </a:ln>
        </p:spPr>
      </p:pic>
      <p:sp>
        <p:nvSpPr>
          <p:cNvPr id="199" name="CustomShape 4"/>
          <p:cNvSpPr/>
          <p:nvPr/>
        </p:nvSpPr>
        <p:spPr>
          <a:xfrm>
            <a:off x="100800" y="4857840"/>
            <a:ext cx="4424040" cy="94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Franklin Gothic Book"/>
              </a:rPr>
              <a:t>Внутренняя слизистая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Franklin Gothic Book"/>
              </a:rPr>
              <a:t> оболочка трахеи</a:t>
            </a:r>
            <a:endParaRPr lang="ru-RU" sz="2800" b="0" strike="noStrike" spc="-1">
              <a:latin typeface="Arial"/>
            </a:endParaRPr>
          </a:p>
        </p:txBody>
      </p:sp>
      <p:pic>
        <p:nvPicPr>
          <p:cNvPr id="200" name="Рисунок 8"/>
          <p:cNvPicPr/>
          <p:nvPr/>
        </p:nvPicPr>
        <p:blipFill>
          <a:blip r:embed="rId4"/>
          <a:stretch/>
        </p:blipFill>
        <p:spPr>
          <a:xfrm>
            <a:off x="5000760" y="4714920"/>
            <a:ext cx="3590640" cy="1428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2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2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9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9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6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6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98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98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8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8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6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6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7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7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 autoUpdateAnimBg="0"/>
      <p:bldP spid="195" grpId="0" autoUpdateAnimBg="0"/>
      <p:bldP spid="197" grpId="0" autoUpdateAnimBg="0"/>
      <p:bldP spid="19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Многослойные эпителии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214200" y="1554120"/>
            <a:ext cx="877680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lang="ru-RU" sz="2800" b="0" strike="noStrike" spc="-1">
                <a:solidFill>
                  <a:srgbClr val="4E3B30"/>
                </a:solidFill>
                <a:latin typeface="Franklin Gothic Book"/>
              </a:rPr>
              <a:t>Наружный слой кожи</a:t>
            </a:r>
          </a:p>
        </p:txBody>
      </p:sp>
      <p:pic>
        <p:nvPicPr>
          <p:cNvPr id="203" name="Рисунок 3"/>
          <p:cNvPicPr/>
          <p:nvPr/>
        </p:nvPicPr>
        <p:blipFill>
          <a:blip r:embed="rId2"/>
          <a:stretch/>
        </p:blipFill>
        <p:spPr>
          <a:xfrm>
            <a:off x="4643280" y="1071720"/>
            <a:ext cx="4098600" cy="2642760"/>
          </a:xfrm>
          <a:prstGeom prst="rect">
            <a:avLst/>
          </a:prstGeom>
          <a:ln>
            <a:noFill/>
          </a:ln>
        </p:spPr>
      </p:pic>
      <p:pic>
        <p:nvPicPr>
          <p:cNvPr id="204" name="Рисунок 4"/>
          <p:cNvPicPr/>
          <p:nvPr/>
        </p:nvPicPr>
        <p:blipFill>
          <a:blip r:embed="rId3"/>
          <a:stretch/>
        </p:blipFill>
        <p:spPr>
          <a:xfrm>
            <a:off x="4643280" y="3929040"/>
            <a:ext cx="4142880" cy="2652120"/>
          </a:xfrm>
          <a:prstGeom prst="rect">
            <a:avLst/>
          </a:prstGeom>
          <a:ln>
            <a:noFill/>
          </a:ln>
        </p:spPr>
      </p:pic>
      <p:sp>
        <p:nvSpPr>
          <p:cNvPr id="205" name="CustomShape 3"/>
          <p:cNvSpPr/>
          <p:nvPr/>
        </p:nvSpPr>
        <p:spPr>
          <a:xfrm>
            <a:off x="428760" y="4214880"/>
            <a:ext cx="3142800" cy="207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Franklin Gothic Book"/>
              </a:rPr>
              <a:t>Внутренняя слизистая 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Franklin Gothic Book"/>
              </a:rPr>
              <a:t>оболочка пищевода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9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9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8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8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16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16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4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4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66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66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 autoUpdateAnimBg="0"/>
      <p:bldP spid="202" grpId="0" autoUpdateAnimBg="0"/>
      <p:bldP spid="20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457200" y="5486400"/>
            <a:ext cx="8457840" cy="52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2000" b="1" strike="noStrike" cap="all" spc="-1">
                <a:solidFill>
                  <a:srgbClr val="4E3B30"/>
                </a:solidFill>
                <a:latin typeface="Franklin Gothic Medium"/>
              </a:rPr>
              <a:t>Железистый эпителий</a:t>
            </a:r>
            <a:endParaRPr lang="ru-RU" sz="20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07" name="TextShape 2"/>
          <p:cNvSpPr txBox="1"/>
          <p:nvPr/>
        </p:nvSpPr>
        <p:spPr>
          <a:xfrm>
            <a:off x="457200" y="609480"/>
            <a:ext cx="8186400" cy="1604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ru-RU" sz="1400" b="0" strike="noStrike" spc="-1">
                <a:solidFill>
                  <a:srgbClr val="4E3B30"/>
                </a:solidFill>
                <a:latin typeface="Franklin Gothic Book"/>
              </a:rPr>
              <a:t>Железы — это органы (или их части) или отдельные клетки, основная функция которых — образование и выделение (секреция) определенных веществ. Железы внешней секреции (экзокринные) выводят вещества во внешнюю среду: на поверхность тела или в просвет полых органов. Железы внутренней секреции (эндокринные) выделяют вещества (гормоны) во внутреннюю среду — в кровь.</a:t>
            </a: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ru-RU" sz="14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08" name="Содержимое 3"/>
          <p:cNvPicPr/>
          <p:nvPr/>
        </p:nvPicPr>
        <p:blipFill>
          <a:blip r:embed="rId2"/>
          <a:stretch/>
        </p:blipFill>
        <p:spPr>
          <a:xfrm>
            <a:off x="5000760" y="3714840"/>
            <a:ext cx="3857400" cy="2332440"/>
          </a:xfrm>
          <a:prstGeom prst="rect">
            <a:avLst/>
          </a:prstGeom>
          <a:ln>
            <a:noFill/>
          </a:ln>
        </p:spPr>
      </p:pic>
      <p:pic>
        <p:nvPicPr>
          <p:cNvPr id="209" name="Рисунок 4"/>
          <p:cNvPicPr/>
          <p:nvPr/>
        </p:nvPicPr>
        <p:blipFill>
          <a:blip r:embed="rId3"/>
          <a:stretch/>
        </p:blipFill>
        <p:spPr>
          <a:xfrm>
            <a:off x="4929120" y="1500120"/>
            <a:ext cx="4005720" cy="2142720"/>
          </a:xfrm>
          <a:prstGeom prst="rect">
            <a:avLst/>
          </a:prstGeom>
          <a:ln>
            <a:noFill/>
          </a:ln>
        </p:spPr>
      </p:pic>
      <p:sp>
        <p:nvSpPr>
          <p:cNvPr id="210" name="CustomShape 3"/>
          <p:cNvSpPr/>
          <p:nvPr/>
        </p:nvSpPr>
        <p:spPr>
          <a:xfrm>
            <a:off x="214200" y="1928880"/>
            <a:ext cx="4643280" cy="365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Franklin Gothic Book"/>
              </a:rPr>
              <a:t>Схема строения железы внутренней секреции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Franklin Gothic Book"/>
              </a:rPr>
              <a:t>Схема строения железы внешней секреции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1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1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82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82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81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81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99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99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1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1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 autoUpdateAnimBg="0"/>
      <p:bldP spid="207" grpId="0" autoUpdateAnimBg="0"/>
      <p:bldP spid="2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Железистый эпителий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304920" y="1357200"/>
            <a:ext cx="8686440" cy="4722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2400" b="0" strike="noStrike" spc="-1">
                <a:solidFill>
                  <a:srgbClr val="4E3B30"/>
                </a:solidFill>
                <a:latin typeface="Franklin Gothic Book"/>
              </a:rPr>
              <a:t>В поджелудочной железе есть и экзо- и эндокринные части, поэтому ее называют железой смешанной секреции.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24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13" name="Рисунок 5"/>
          <p:cNvPicPr/>
          <p:nvPr/>
        </p:nvPicPr>
        <p:blipFill>
          <a:blip r:embed="rId2"/>
          <a:stretch/>
        </p:blipFill>
        <p:spPr>
          <a:xfrm>
            <a:off x="1714320" y="2143080"/>
            <a:ext cx="5643360" cy="441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11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11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4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4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autoUpdateAnimBg="0"/>
      <p:bldP spid="2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1556507" y="95363"/>
            <a:ext cx="1281284" cy="76511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0" strike="noStrike" cap="all" spc="-1" dirty="0">
                <a:solidFill>
                  <a:srgbClr val="4E3B30"/>
                </a:solidFill>
                <a:latin typeface="Franklin Gothic Medium"/>
              </a:rPr>
              <a:t>Кубический эпителий</a:t>
            </a:r>
            <a:endParaRPr lang="ru-RU" sz="1400" b="0" strike="noStrike" spc="-1" dirty="0">
              <a:solidFill>
                <a:srgbClr val="000000"/>
              </a:solidFill>
              <a:latin typeface="Franklin Gothic Book"/>
            </a:endParaRPr>
          </a:p>
        </p:txBody>
      </p:sp>
      <p:pic>
        <p:nvPicPr>
          <p:cNvPr id="215" name="Содержимое 3"/>
          <p:cNvPicPr/>
          <p:nvPr/>
        </p:nvPicPr>
        <p:blipFill>
          <a:blip r:embed="rId2"/>
          <a:stretch/>
        </p:blipFill>
        <p:spPr>
          <a:xfrm>
            <a:off x="343528" y="914399"/>
            <a:ext cx="3024823" cy="2523358"/>
          </a:xfrm>
          <a:prstGeom prst="rect">
            <a:avLst/>
          </a:prstGeom>
          <a:ln>
            <a:noFill/>
          </a:ln>
        </p:spPr>
      </p:pic>
      <p:sp>
        <p:nvSpPr>
          <p:cNvPr id="4" name="TextShape 1"/>
          <p:cNvSpPr txBox="1"/>
          <p:nvPr/>
        </p:nvSpPr>
        <p:spPr>
          <a:xfrm>
            <a:off x="5408764" y="328341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0" strike="noStrike" cap="all" spc="-1" dirty="0">
                <a:solidFill>
                  <a:srgbClr val="4E3B30"/>
                </a:solidFill>
                <a:latin typeface="Franklin Gothic Medium"/>
              </a:rPr>
              <a:t>Мерцательный эпителий</a:t>
            </a:r>
            <a:endParaRPr lang="ru-RU" sz="1400" b="0" strike="noStrike" spc="-1" dirty="0">
              <a:solidFill>
                <a:srgbClr val="000000"/>
              </a:solidFill>
              <a:latin typeface="Franklin Gothic Book"/>
            </a:endParaRPr>
          </a:p>
        </p:txBody>
      </p:sp>
      <p:pic>
        <p:nvPicPr>
          <p:cNvPr id="5" name="Содержимое 3"/>
          <p:cNvPicPr/>
          <p:nvPr/>
        </p:nvPicPr>
        <p:blipFill>
          <a:blip r:embed="rId3"/>
          <a:stretch/>
        </p:blipFill>
        <p:spPr>
          <a:xfrm>
            <a:off x="5094514" y="1021126"/>
            <a:ext cx="3024823" cy="2523358"/>
          </a:xfrm>
          <a:prstGeom prst="rect">
            <a:avLst/>
          </a:prstGeom>
          <a:ln>
            <a:noFill/>
          </a:ln>
        </p:spPr>
      </p:pic>
      <p:sp>
        <p:nvSpPr>
          <p:cNvPr id="6" name="TextShape 1"/>
          <p:cNvSpPr txBox="1"/>
          <p:nvPr/>
        </p:nvSpPr>
        <p:spPr>
          <a:xfrm>
            <a:off x="5408764" y="3474062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0" strike="noStrike" cap="all" spc="-1" dirty="0">
                <a:solidFill>
                  <a:srgbClr val="4E3B30"/>
                </a:solidFill>
                <a:latin typeface="Franklin Gothic Medium"/>
              </a:rPr>
              <a:t>Цилиндрический эпителий</a:t>
            </a:r>
            <a:endParaRPr lang="ru-RU" sz="1400" b="0" strike="noStrike" spc="-1" dirty="0">
              <a:solidFill>
                <a:srgbClr val="000000"/>
              </a:solidFill>
              <a:latin typeface="Franklin Gothic Book"/>
            </a:endParaRPr>
          </a:p>
        </p:txBody>
      </p:sp>
      <p:pic>
        <p:nvPicPr>
          <p:cNvPr id="7" name="Содержимое 3"/>
          <p:cNvPicPr/>
          <p:nvPr/>
        </p:nvPicPr>
        <p:blipFill>
          <a:blip r:embed="rId4"/>
          <a:stretch/>
        </p:blipFill>
        <p:spPr>
          <a:xfrm>
            <a:off x="5225144" y="4241360"/>
            <a:ext cx="3024823" cy="2523358"/>
          </a:xfrm>
          <a:prstGeom prst="rect">
            <a:avLst/>
          </a:prstGeom>
          <a:ln>
            <a:noFill/>
          </a:ln>
        </p:spPr>
      </p:pic>
      <p:sp>
        <p:nvSpPr>
          <p:cNvPr id="8" name="TextShape 1"/>
          <p:cNvSpPr txBox="1"/>
          <p:nvPr/>
        </p:nvSpPr>
        <p:spPr>
          <a:xfrm>
            <a:off x="881924" y="3563207"/>
            <a:ext cx="2051776" cy="6396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0" strike="noStrike" cap="all" spc="-1" dirty="0">
                <a:solidFill>
                  <a:srgbClr val="4E3B30"/>
                </a:solidFill>
                <a:latin typeface="Franklin Gothic Medium"/>
              </a:rPr>
              <a:t>Плоский эпителий</a:t>
            </a:r>
            <a:endParaRPr lang="ru-RU" sz="1400" b="0" strike="noStrike" spc="-1" dirty="0">
              <a:solidFill>
                <a:srgbClr val="000000"/>
              </a:solidFill>
              <a:latin typeface="Franklin Gothic Book"/>
            </a:endParaRPr>
          </a:p>
        </p:txBody>
      </p:sp>
      <p:pic>
        <p:nvPicPr>
          <p:cNvPr id="9" name="Содержимое 3"/>
          <p:cNvPicPr/>
          <p:nvPr/>
        </p:nvPicPr>
        <p:blipFill>
          <a:blip r:embed="rId5"/>
          <a:stretch/>
        </p:blipFill>
        <p:spPr>
          <a:xfrm>
            <a:off x="343527" y="4202867"/>
            <a:ext cx="3024823" cy="2523358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3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3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6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6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4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4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8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8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62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62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62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62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14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14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18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18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" grpId="0" autoUpdateAnimBg="0"/>
      <p:bldP spid="4" grpId="0" autoUpdateAnimBg="0"/>
      <p:bldP spid="6" grpId="0" autoUpdateAnimBg="0"/>
      <p:bldP spid="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0" strike="noStrike" cap="all" spc="-1">
                <a:solidFill>
                  <a:srgbClr val="4E3B30"/>
                </a:solidFill>
                <a:latin typeface="Franklin Gothic Medium"/>
              </a:rPr>
              <a:t>Соединительные ткани</a:t>
            </a:r>
            <a:endParaRPr lang="ru-RU" sz="3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23" name="TextShape 2"/>
          <p:cNvSpPr txBox="1"/>
          <p:nvPr/>
        </p:nvSpPr>
        <p:spPr>
          <a:xfrm>
            <a:off x="304920" y="1554120"/>
            <a:ext cx="86864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r>
              <a:rPr lang="ru-RU" sz="1800" b="0" strike="noStrike" spc="-1">
                <a:solidFill>
                  <a:srgbClr val="4E3B30"/>
                </a:solidFill>
                <a:latin typeface="Franklin Gothic Book"/>
              </a:rPr>
              <a:t>Для соединительных тканей типично сильное развитие межклеточного вещества. От его свойств во многом зависят механические свойства многочисленных разновидностей соединительных тканей, общая функция которых — объединение всех других тканей и органов и создание для них опоры.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ru-RU" sz="1800" b="0" strike="noStrike" spc="-1">
              <a:solidFill>
                <a:srgbClr val="4E3B30"/>
              </a:solidFill>
              <a:latin typeface="Franklin Gothic Book"/>
            </a:endParaRPr>
          </a:p>
        </p:txBody>
      </p:sp>
      <p:pic>
        <p:nvPicPr>
          <p:cNvPr id="224" name="Рисунок 5"/>
          <p:cNvPicPr/>
          <p:nvPr/>
        </p:nvPicPr>
        <p:blipFill>
          <a:blip r:embed="rId2"/>
          <a:stretch/>
        </p:blipFill>
        <p:spPr>
          <a:xfrm>
            <a:off x="2435400" y="2853000"/>
            <a:ext cx="4464000" cy="334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6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96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8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8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4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4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" grpId="0" autoUpdateAnimBg="0"/>
      <p:bldP spid="223" grpId="0" autoUpdateAnimBg="0"/>
    </p:bld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273</TotalTime>
  <Words>738</Words>
  <Application>Microsoft Office PowerPoint</Application>
  <PresentationFormat>Экран (4:3)</PresentationFormat>
  <Paragraphs>92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Corbel</vt:lpstr>
      <vt:lpstr>Franklin Gothic Book</vt:lpstr>
      <vt:lpstr>Franklin Gothic Medium</vt:lpstr>
      <vt:lpstr>Times New Roman</vt:lpstr>
      <vt:lpstr>Wingdings 2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Ткани  организма  человека</dc:title>
  <dc:subject/>
  <dc:creator/>
  <dc:description/>
  <cp:lastModifiedBy>Вячеслав</cp:lastModifiedBy>
  <cp:revision>21</cp:revision>
  <dcterms:modified xsi:type="dcterms:W3CDTF">2023-05-25T06:51:21Z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