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1pPr>
    <a:lvl2pPr marL="742950" indent="-28575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2pPr>
    <a:lvl3pPr marL="11430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3pPr>
    <a:lvl4pPr marL="16002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4pPr>
    <a:lvl5pPr marL="20574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56959B-A755-7DD0-36D8-AA2D86C0AEAE}" v="12" dt="2023-05-29T02:48:18.267"/>
    <p1510:client id="{587C6322-4959-7C2F-0355-509E7E6D2B12}" v="7" dt="2023-05-29T02:44:11.456"/>
  </p1510:revLst>
</p1510:revInfo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85" d="100"/>
          <a:sy n="85" d="100"/>
        </p:scale>
        <p:origin x="-78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672060-AA08-4FDB-9360-B29D235EA538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96328B0-64B9-45CA-B62F-A85D26851A59}">
      <dgm:prSet/>
      <dgm:spPr/>
      <dgm:t>
        <a:bodyPr/>
        <a:lstStyle/>
        <a:p>
          <a:r>
            <a:rPr lang="ru-RU" b="1"/>
            <a:t>Транспортная</a:t>
          </a:r>
          <a:r>
            <a:rPr lang="ru-RU"/>
            <a:t> – перенос газов (О2 , СО2 ) и питательных веществ ( белков, жиров и углеводов).</a:t>
          </a:r>
          <a:endParaRPr lang="en-US"/>
        </a:p>
      </dgm:t>
    </dgm:pt>
    <dgm:pt modelId="{A3A06F97-7D79-47DF-9D53-9F3AE6ED8337}" type="parTrans" cxnId="{8352EC9D-8C55-4DAD-9FB7-FC0386EE3F4E}">
      <dgm:prSet/>
      <dgm:spPr/>
      <dgm:t>
        <a:bodyPr/>
        <a:lstStyle/>
        <a:p>
          <a:endParaRPr lang="en-US"/>
        </a:p>
      </dgm:t>
    </dgm:pt>
    <dgm:pt modelId="{93427B14-900B-4DC7-B2A2-7A756F9E9C49}" type="sibTrans" cxnId="{8352EC9D-8C55-4DAD-9FB7-FC0386EE3F4E}">
      <dgm:prSet/>
      <dgm:spPr/>
      <dgm:t>
        <a:bodyPr/>
        <a:lstStyle/>
        <a:p>
          <a:endParaRPr lang="en-US"/>
        </a:p>
      </dgm:t>
    </dgm:pt>
    <dgm:pt modelId="{9897556F-7ED4-425B-A43A-761C5C5B1817}">
      <dgm:prSet/>
      <dgm:spPr/>
      <dgm:t>
        <a:bodyPr/>
        <a:lstStyle/>
        <a:p>
          <a:r>
            <a:rPr lang="ru-RU" b="1"/>
            <a:t>Терморегуляторная</a:t>
          </a:r>
          <a:r>
            <a:rPr lang="ru-RU"/>
            <a:t> – перенос тепла из органов к коже.</a:t>
          </a:r>
          <a:endParaRPr lang="en-US"/>
        </a:p>
      </dgm:t>
    </dgm:pt>
    <dgm:pt modelId="{5B700528-5C83-4394-8CCC-1CD0E164C3E3}" type="parTrans" cxnId="{68D9561A-CA6C-4D84-B13F-26505DE84615}">
      <dgm:prSet/>
      <dgm:spPr/>
      <dgm:t>
        <a:bodyPr/>
        <a:lstStyle/>
        <a:p>
          <a:endParaRPr lang="en-US"/>
        </a:p>
      </dgm:t>
    </dgm:pt>
    <dgm:pt modelId="{7CE187CD-7A2D-43B3-A4D2-055C0B78E361}" type="sibTrans" cxnId="{68D9561A-CA6C-4D84-B13F-26505DE84615}">
      <dgm:prSet/>
      <dgm:spPr/>
      <dgm:t>
        <a:bodyPr/>
        <a:lstStyle/>
        <a:p>
          <a:endParaRPr lang="en-US"/>
        </a:p>
      </dgm:t>
    </dgm:pt>
    <dgm:pt modelId="{B23BEEFF-ED93-4C7C-92B9-0F2CF111785B}">
      <dgm:prSet/>
      <dgm:spPr/>
      <dgm:t>
        <a:bodyPr/>
        <a:lstStyle/>
        <a:p>
          <a:r>
            <a:rPr lang="ru-RU" b="1"/>
            <a:t>Регуляторная (гуморальная) </a:t>
          </a:r>
          <a:r>
            <a:rPr lang="ru-RU"/>
            <a:t>– перенос гормонов и других БАВ.</a:t>
          </a:r>
          <a:endParaRPr lang="en-US"/>
        </a:p>
      </dgm:t>
    </dgm:pt>
    <dgm:pt modelId="{71DA090B-570A-4049-BF0D-CCC07D794C2D}" type="parTrans" cxnId="{2A30F288-D5DA-454F-B78D-F855C6E5D600}">
      <dgm:prSet/>
      <dgm:spPr/>
      <dgm:t>
        <a:bodyPr/>
        <a:lstStyle/>
        <a:p>
          <a:endParaRPr lang="en-US"/>
        </a:p>
      </dgm:t>
    </dgm:pt>
    <dgm:pt modelId="{DBA282BB-6A27-4DD9-B696-6CC04FD1397F}" type="sibTrans" cxnId="{2A30F288-D5DA-454F-B78D-F855C6E5D600}">
      <dgm:prSet/>
      <dgm:spPr/>
      <dgm:t>
        <a:bodyPr/>
        <a:lstStyle/>
        <a:p>
          <a:endParaRPr lang="en-US"/>
        </a:p>
      </dgm:t>
    </dgm:pt>
    <dgm:pt modelId="{FA70693C-3CF7-41C3-AE9B-64964C856DC6}">
      <dgm:prSet/>
      <dgm:spPr/>
      <dgm:t>
        <a:bodyPr/>
        <a:lstStyle/>
        <a:p>
          <a:r>
            <a:rPr lang="ru-RU" b="1"/>
            <a:t>Защитная</a:t>
          </a:r>
          <a:r>
            <a:rPr lang="ru-RU"/>
            <a:t> – участие в иммунитете.</a:t>
          </a:r>
          <a:endParaRPr lang="en-US"/>
        </a:p>
      </dgm:t>
    </dgm:pt>
    <dgm:pt modelId="{0D3B9004-C6A2-4E6D-B332-7C56D2290101}" type="parTrans" cxnId="{F15BC5CB-5D8B-4E29-BC3B-0C1E48B79AB8}">
      <dgm:prSet/>
      <dgm:spPr/>
      <dgm:t>
        <a:bodyPr/>
        <a:lstStyle/>
        <a:p>
          <a:endParaRPr lang="en-US"/>
        </a:p>
      </dgm:t>
    </dgm:pt>
    <dgm:pt modelId="{E5FD008B-4579-4026-A413-C76CCC071578}" type="sibTrans" cxnId="{F15BC5CB-5D8B-4E29-BC3B-0C1E48B79AB8}">
      <dgm:prSet/>
      <dgm:spPr/>
      <dgm:t>
        <a:bodyPr/>
        <a:lstStyle/>
        <a:p>
          <a:endParaRPr lang="en-US"/>
        </a:p>
      </dgm:t>
    </dgm:pt>
    <dgm:pt modelId="{0434F660-3B9C-452D-90E2-1BE427CA474D}">
      <dgm:prSet/>
      <dgm:spPr/>
      <dgm:t>
        <a:bodyPr/>
        <a:lstStyle/>
        <a:p>
          <a:r>
            <a:rPr lang="ru-RU" b="1"/>
            <a:t>Выделительная</a:t>
          </a:r>
          <a:r>
            <a:rPr lang="ru-RU"/>
            <a:t> – перенос к почкам и коже конечных продуктов обмена веществ.</a:t>
          </a:r>
          <a:endParaRPr lang="en-US"/>
        </a:p>
      </dgm:t>
    </dgm:pt>
    <dgm:pt modelId="{3943CD81-5C70-40E0-8BC0-504E4E0732CC}" type="parTrans" cxnId="{7A253710-748A-46F7-9B0B-FB7C1CEABFED}">
      <dgm:prSet/>
      <dgm:spPr/>
      <dgm:t>
        <a:bodyPr/>
        <a:lstStyle/>
        <a:p>
          <a:endParaRPr lang="en-US"/>
        </a:p>
      </dgm:t>
    </dgm:pt>
    <dgm:pt modelId="{604DEFAC-D88F-4E57-B369-94AFB1B1BD56}" type="sibTrans" cxnId="{7A253710-748A-46F7-9B0B-FB7C1CEABFED}">
      <dgm:prSet/>
      <dgm:spPr/>
      <dgm:t>
        <a:bodyPr/>
        <a:lstStyle/>
        <a:p>
          <a:endParaRPr lang="en-US"/>
        </a:p>
      </dgm:t>
    </dgm:pt>
    <dgm:pt modelId="{AFB27891-3C1C-4932-9237-A0261EF42CAE}">
      <dgm:prSet/>
      <dgm:spPr/>
      <dgm:t>
        <a:bodyPr/>
        <a:lstStyle/>
        <a:p>
          <a:r>
            <a:rPr lang="ru-RU" b="1"/>
            <a:t>Гомеостатическая</a:t>
          </a:r>
          <a:r>
            <a:rPr lang="ru-RU"/>
            <a:t> – поддержание рН крови и осмотического давления.</a:t>
          </a:r>
          <a:endParaRPr lang="en-US"/>
        </a:p>
      </dgm:t>
    </dgm:pt>
    <dgm:pt modelId="{28907416-7453-4606-A060-CF00BEACA9AA}" type="parTrans" cxnId="{406DEF4E-9784-461F-8E80-87AD1CCBD7AA}">
      <dgm:prSet/>
      <dgm:spPr/>
      <dgm:t>
        <a:bodyPr/>
        <a:lstStyle/>
        <a:p>
          <a:endParaRPr lang="en-US"/>
        </a:p>
      </dgm:t>
    </dgm:pt>
    <dgm:pt modelId="{DD737385-D9E6-4877-87D5-05B453A222E6}" type="sibTrans" cxnId="{406DEF4E-9784-461F-8E80-87AD1CCBD7AA}">
      <dgm:prSet/>
      <dgm:spPr/>
      <dgm:t>
        <a:bodyPr/>
        <a:lstStyle/>
        <a:p>
          <a:endParaRPr lang="en-US"/>
        </a:p>
      </dgm:t>
    </dgm:pt>
    <dgm:pt modelId="{56779809-03BF-434E-B55E-1800FD03A989}" type="pres">
      <dgm:prSet presAssocID="{39672060-AA08-4FDB-9360-B29D235EA538}" presName="vert0" presStyleCnt="0">
        <dgm:presLayoutVars>
          <dgm:dir/>
          <dgm:animOne val="branch"/>
          <dgm:animLvl val="lvl"/>
        </dgm:presLayoutVars>
      </dgm:prSet>
      <dgm:spPr/>
    </dgm:pt>
    <dgm:pt modelId="{6F0229A5-E009-415D-8714-C2FDF22FCB1A}" type="pres">
      <dgm:prSet presAssocID="{F96328B0-64B9-45CA-B62F-A85D26851A59}" presName="thickLine" presStyleLbl="alignNode1" presStyleIdx="0" presStyleCnt="6"/>
      <dgm:spPr/>
    </dgm:pt>
    <dgm:pt modelId="{3442777E-1347-4314-854D-C62550A9414A}" type="pres">
      <dgm:prSet presAssocID="{F96328B0-64B9-45CA-B62F-A85D26851A59}" presName="horz1" presStyleCnt="0"/>
      <dgm:spPr/>
    </dgm:pt>
    <dgm:pt modelId="{E6826105-EC88-484E-9E1B-85A31BC26A0D}" type="pres">
      <dgm:prSet presAssocID="{F96328B0-64B9-45CA-B62F-A85D26851A59}" presName="tx1" presStyleLbl="revTx" presStyleIdx="0" presStyleCnt="6"/>
      <dgm:spPr/>
    </dgm:pt>
    <dgm:pt modelId="{94940962-A4C5-42E7-AEA9-0032A5DFBCAC}" type="pres">
      <dgm:prSet presAssocID="{F96328B0-64B9-45CA-B62F-A85D26851A59}" presName="vert1" presStyleCnt="0"/>
      <dgm:spPr/>
    </dgm:pt>
    <dgm:pt modelId="{2B7DF9F5-5F88-4980-BA21-2EC56E4F91F8}" type="pres">
      <dgm:prSet presAssocID="{9897556F-7ED4-425B-A43A-761C5C5B1817}" presName="thickLine" presStyleLbl="alignNode1" presStyleIdx="1" presStyleCnt="6"/>
      <dgm:spPr/>
    </dgm:pt>
    <dgm:pt modelId="{8C84B522-49F8-4005-AF34-D59BFF43B95A}" type="pres">
      <dgm:prSet presAssocID="{9897556F-7ED4-425B-A43A-761C5C5B1817}" presName="horz1" presStyleCnt="0"/>
      <dgm:spPr/>
    </dgm:pt>
    <dgm:pt modelId="{B28D3049-8B89-4C38-8771-828F86C96608}" type="pres">
      <dgm:prSet presAssocID="{9897556F-7ED4-425B-A43A-761C5C5B1817}" presName="tx1" presStyleLbl="revTx" presStyleIdx="1" presStyleCnt="6"/>
      <dgm:spPr/>
    </dgm:pt>
    <dgm:pt modelId="{99F9FA73-E00B-4021-9413-76BE9F01FBCB}" type="pres">
      <dgm:prSet presAssocID="{9897556F-7ED4-425B-A43A-761C5C5B1817}" presName="vert1" presStyleCnt="0"/>
      <dgm:spPr/>
    </dgm:pt>
    <dgm:pt modelId="{445610C1-6AAD-4128-8DEF-FCE74E2914D2}" type="pres">
      <dgm:prSet presAssocID="{B23BEEFF-ED93-4C7C-92B9-0F2CF111785B}" presName="thickLine" presStyleLbl="alignNode1" presStyleIdx="2" presStyleCnt="6"/>
      <dgm:spPr/>
    </dgm:pt>
    <dgm:pt modelId="{D154DE9D-0F23-448A-B92A-85D6D4C310F8}" type="pres">
      <dgm:prSet presAssocID="{B23BEEFF-ED93-4C7C-92B9-0F2CF111785B}" presName="horz1" presStyleCnt="0"/>
      <dgm:spPr/>
    </dgm:pt>
    <dgm:pt modelId="{2F7A9FB2-8F26-46C1-96FC-33E2A98682CD}" type="pres">
      <dgm:prSet presAssocID="{B23BEEFF-ED93-4C7C-92B9-0F2CF111785B}" presName="tx1" presStyleLbl="revTx" presStyleIdx="2" presStyleCnt="6"/>
      <dgm:spPr/>
    </dgm:pt>
    <dgm:pt modelId="{27035F8C-85C5-4502-BF33-60FAAA3FCC7E}" type="pres">
      <dgm:prSet presAssocID="{B23BEEFF-ED93-4C7C-92B9-0F2CF111785B}" presName="vert1" presStyleCnt="0"/>
      <dgm:spPr/>
    </dgm:pt>
    <dgm:pt modelId="{CC3B4D4F-90BC-4CE3-8FEC-7DDB13878AA6}" type="pres">
      <dgm:prSet presAssocID="{FA70693C-3CF7-41C3-AE9B-64964C856DC6}" presName="thickLine" presStyleLbl="alignNode1" presStyleIdx="3" presStyleCnt="6"/>
      <dgm:spPr/>
    </dgm:pt>
    <dgm:pt modelId="{6AF160B4-A071-4A16-AB3D-2E8F35F69C23}" type="pres">
      <dgm:prSet presAssocID="{FA70693C-3CF7-41C3-AE9B-64964C856DC6}" presName="horz1" presStyleCnt="0"/>
      <dgm:spPr/>
    </dgm:pt>
    <dgm:pt modelId="{748A6F29-E94A-45F7-ABFE-2F5FA24587E8}" type="pres">
      <dgm:prSet presAssocID="{FA70693C-3CF7-41C3-AE9B-64964C856DC6}" presName="tx1" presStyleLbl="revTx" presStyleIdx="3" presStyleCnt="6"/>
      <dgm:spPr/>
    </dgm:pt>
    <dgm:pt modelId="{BB0E9609-5B10-477D-8375-46F4E12A00A6}" type="pres">
      <dgm:prSet presAssocID="{FA70693C-3CF7-41C3-AE9B-64964C856DC6}" presName="vert1" presStyleCnt="0"/>
      <dgm:spPr/>
    </dgm:pt>
    <dgm:pt modelId="{9515C6FE-9756-46F0-87FC-B83EEFDE929C}" type="pres">
      <dgm:prSet presAssocID="{0434F660-3B9C-452D-90E2-1BE427CA474D}" presName="thickLine" presStyleLbl="alignNode1" presStyleIdx="4" presStyleCnt="6"/>
      <dgm:spPr/>
    </dgm:pt>
    <dgm:pt modelId="{D90D3FF5-9FEB-4DEC-8F8C-B727E5BCB780}" type="pres">
      <dgm:prSet presAssocID="{0434F660-3B9C-452D-90E2-1BE427CA474D}" presName="horz1" presStyleCnt="0"/>
      <dgm:spPr/>
    </dgm:pt>
    <dgm:pt modelId="{8C2D1010-1014-4DF5-B6F1-33DF54AD3DDF}" type="pres">
      <dgm:prSet presAssocID="{0434F660-3B9C-452D-90E2-1BE427CA474D}" presName="tx1" presStyleLbl="revTx" presStyleIdx="4" presStyleCnt="6"/>
      <dgm:spPr/>
    </dgm:pt>
    <dgm:pt modelId="{87689BFF-1F34-4166-BF76-217C53B07BF6}" type="pres">
      <dgm:prSet presAssocID="{0434F660-3B9C-452D-90E2-1BE427CA474D}" presName="vert1" presStyleCnt="0"/>
      <dgm:spPr/>
    </dgm:pt>
    <dgm:pt modelId="{51AF3DDE-A1B4-4C43-80A2-3CBC911DA2CC}" type="pres">
      <dgm:prSet presAssocID="{AFB27891-3C1C-4932-9237-A0261EF42CAE}" presName="thickLine" presStyleLbl="alignNode1" presStyleIdx="5" presStyleCnt="6"/>
      <dgm:spPr/>
    </dgm:pt>
    <dgm:pt modelId="{A6E82361-D461-4552-A256-AF69CA2C7806}" type="pres">
      <dgm:prSet presAssocID="{AFB27891-3C1C-4932-9237-A0261EF42CAE}" presName="horz1" presStyleCnt="0"/>
      <dgm:spPr/>
    </dgm:pt>
    <dgm:pt modelId="{47F5B258-33F0-4238-A355-0F2327FFAE04}" type="pres">
      <dgm:prSet presAssocID="{AFB27891-3C1C-4932-9237-A0261EF42CAE}" presName="tx1" presStyleLbl="revTx" presStyleIdx="5" presStyleCnt="6"/>
      <dgm:spPr/>
    </dgm:pt>
    <dgm:pt modelId="{80C018D7-7E1E-4BFF-8D50-64CD719A5239}" type="pres">
      <dgm:prSet presAssocID="{AFB27891-3C1C-4932-9237-A0261EF42CAE}" presName="vert1" presStyleCnt="0"/>
      <dgm:spPr/>
    </dgm:pt>
  </dgm:ptLst>
  <dgm:cxnLst>
    <dgm:cxn modelId="{7A253710-748A-46F7-9B0B-FB7C1CEABFED}" srcId="{39672060-AA08-4FDB-9360-B29D235EA538}" destId="{0434F660-3B9C-452D-90E2-1BE427CA474D}" srcOrd="4" destOrd="0" parTransId="{3943CD81-5C70-40E0-8BC0-504E4E0732CC}" sibTransId="{604DEFAC-D88F-4E57-B369-94AFB1B1BD56}"/>
    <dgm:cxn modelId="{68D9561A-CA6C-4D84-B13F-26505DE84615}" srcId="{39672060-AA08-4FDB-9360-B29D235EA538}" destId="{9897556F-7ED4-425B-A43A-761C5C5B1817}" srcOrd="1" destOrd="0" parTransId="{5B700528-5C83-4394-8CCC-1CD0E164C3E3}" sibTransId="{7CE187CD-7A2D-43B3-A4D2-055C0B78E361}"/>
    <dgm:cxn modelId="{8D6F4A23-D682-4052-9CE2-D948CFC4C0A3}" type="presOf" srcId="{39672060-AA08-4FDB-9360-B29D235EA538}" destId="{56779809-03BF-434E-B55E-1800FD03A989}" srcOrd="0" destOrd="0" presId="urn:microsoft.com/office/officeart/2008/layout/LinedList"/>
    <dgm:cxn modelId="{6F95282E-02EF-4305-BE6C-3B60396FEB48}" type="presOf" srcId="{F96328B0-64B9-45CA-B62F-A85D26851A59}" destId="{E6826105-EC88-484E-9E1B-85A31BC26A0D}" srcOrd="0" destOrd="0" presId="urn:microsoft.com/office/officeart/2008/layout/LinedList"/>
    <dgm:cxn modelId="{6E2B7462-7A69-49A7-A102-90AAFF49B835}" type="presOf" srcId="{9897556F-7ED4-425B-A43A-761C5C5B1817}" destId="{B28D3049-8B89-4C38-8771-828F86C96608}" srcOrd="0" destOrd="0" presId="urn:microsoft.com/office/officeart/2008/layout/LinedList"/>
    <dgm:cxn modelId="{406DEF4E-9784-461F-8E80-87AD1CCBD7AA}" srcId="{39672060-AA08-4FDB-9360-B29D235EA538}" destId="{AFB27891-3C1C-4932-9237-A0261EF42CAE}" srcOrd="5" destOrd="0" parTransId="{28907416-7453-4606-A060-CF00BEACA9AA}" sibTransId="{DD737385-D9E6-4877-87D5-05B453A222E6}"/>
    <dgm:cxn modelId="{2A30F288-D5DA-454F-B78D-F855C6E5D600}" srcId="{39672060-AA08-4FDB-9360-B29D235EA538}" destId="{B23BEEFF-ED93-4C7C-92B9-0F2CF111785B}" srcOrd="2" destOrd="0" parTransId="{71DA090B-570A-4049-BF0D-CCC07D794C2D}" sibTransId="{DBA282BB-6A27-4DD9-B696-6CC04FD1397F}"/>
    <dgm:cxn modelId="{19190896-455B-4F5D-9418-F00F28F7C5E3}" type="presOf" srcId="{0434F660-3B9C-452D-90E2-1BE427CA474D}" destId="{8C2D1010-1014-4DF5-B6F1-33DF54AD3DDF}" srcOrd="0" destOrd="0" presId="urn:microsoft.com/office/officeart/2008/layout/LinedList"/>
    <dgm:cxn modelId="{8352EC9D-8C55-4DAD-9FB7-FC0386EE3F4E}" srcId="{39672060-AA08-4FDB-9360-B29D235EA538}" destId="{F96328B0-64B9-45CA-B62F-A85D26851A59}" srcOrd="0" destOrd="0" parTransId="{A3A06F97-7D79-47DF-9D53-9F3AE6ED8337}" sibTransId="{93427B14-900B-4DC7-B2A2-7A756F9E9C49}"/>
    <dgm:cxn modelId="{F15BC5CB-5D8B-4E29-BC3B-0C1E48B79AB8}" srcId="{39672060-AA08-4FDB-9360-B29D235EA538}" destId="{FA70693C-3CF7-41C3-AE9B-64964C856DC6}" srcOrd="3" destOrd="0" parTransId="{0D3B9004-C6A2-4E6D-B332-7C56D2290101}" sibTransId="{E5FD008B-4579-4026-A413-C76CCC071578}"/>
    <dgm:cxn modelId="{90A8A5D8-764E-4A9E-8C4D-D6773A36766A}" type="presOf" srcId="{AFB27891-3C1C-4932-9237-A0261EF42CAE}" destId="{47F5B258-33F0-4238-A355-0F2327FFAE04}" srcOrd="0" destOrd="0" presId="urn:microsoft.com/office/officeart/2008/layout/LinedList"/>
    <dgm:cxn modelId="{04448EF1-262C-46FF-B075-C7261728ECD0}" type="presOf" srcId="{FA70693C-3CF7-41C3-AE9B-64964C856DC6}" destId="{748A6F29-E94A-45F7-ABFE-2F5FA24587E8}" srcOrd="0" destOrd="0" presId="urn:microsoft.com/office/officeart/2008/layout/LinedList"/>
    <dgm:cxn modelId="{D11CBFF2-5D8D-4320-B462-4E6D79EB369B}" type="presOf" srcId="{B23BEEFF-ED93-4C7C-92B9-0F2CF111785B}" destId="{2F7A9FB2-8F26-46C1-96FC-33E2A98682CD}" srcOrd="0" destOrd="0" presId="urn:microsoft.com/office/officeart/2008/layout/LinedList"/>
    <dgm:cxn modelId="{C9E22B5C-7396-47C4-92D5-3CDD18754CA5}" type="presParOf" srcId="{56779809-03BF-434E-B55E-1800FD03A989}" destId="{6F0229A5-E009-415D-8714-C2FDF22FCB1A}" srcOrd="0" destOrd="0" presId="urn:microsoft.com/office/officeart/2008/layout/LinedList"/>
    <dgm:cxn modelId="{62DC873C-13F7-4623-A02A-526A2E241EA1}" type="presParOf" srcId="{56779809-03BF-434E-B55E-1800FD03A989}" destId="{3442777E-1347-4314-854D-C62550A9414A}" srcOrd="1" destOrd="0" presId="urn:microsoft.com/office/officeart/2008/layout/LinedList"/>
    <dgm:cxn modelId="{D97AC712-B684-434C-B903-C54FD076F33C}" type="presParOf" srcId="{3442777E-1347-4314-854D-C62550A9414A}" destId="{E6826105-EC88-484E-9E1B-85A31BC26A0D}" srcOrd="0" destOrd="0" presId="urn:microsoft.com/office/officeart/2008/layout/LinedList"/>
    <dgm:cxn modelId="{05C3E37D-B0B7-4999-AB0F-C245A2E91325}" type="presParOf" srcId="{3442777E-1347-4314-854D-C62550A9414A}" destId="{94940962-A4C5-42E7-AEA9-0032A5DFBCAC}" srcOrd="1" destOrd="0" presId="urn:microsoft.com/office/officeart/2008/layout/LinedList"/>
    <dgm:cxn modelId="{F3BAA333-84FD-4F4F-B3E1-071822DB72C6}" type="presParOf" srcId="{56779809-03BF-434E-B55E-1800FD03A989}" destId="{2B7DF9F5-5F88-4980-BA21-2EC56E4F91F8}" srcOrd="2" destOrd="0" presId="urn:microsoft.com/office/officeart/2008/layout/LinedList"/>
    <dgm:cxn modelId="{3F7E6228-68E9-4113-9D7D-8B37E6BB5268}" type="presParOf" srcId="{56779809-03BF-434E-B55E-1800FD03A989}" destId="{8C84B522-49F8-4005-AF34-D59BFF43B95A}" srcOrd="3" destOrd="0" presId="urn:microsoft.com/office/officeart/2008/layout/LinedList"/>
    <dgm:cxn modelId="{8CCE2E0D-095F-4C44-88BD-2F690E603A2A}" type="presParOf" srcId="{8C84B522-49F8-4005-AF34-D59BFF43B95A}" destId="{B28D3049-8B89-4C38-8771-828F86C96608}" srcOrd="0" destOrd="0" presId="urn:microsoft.com/office/officeart/2008/layout/LinedList"/>
    <dgm:cxn modelId="{4D16788E-41CE-444A-9C59-99FB9B6E010D}" type="presParOf" srcId="{8C84B522-49F8-4005-AF34-D59BFF43B95A}" destId="{99F9FA73-E00B-4021-9413-76BE9F01FBCB}" srcOrd="1" destOrd="0" presId="urn:microsoft.com/office/officeart/2008/layout/LinedList"/>
    <dgm:cxn modelId="{0F1BBF98-3005-4376-A1D7-3A3B4FB43A2D}" type="presParOf" srcId="{56779809-03BF-434E-B55E-1800FD03A989}" destId="{445610C1-6AAD-4128-8DEF-FCE74E2914D2}" srcOrd="4" destOrd="0" presId="urn:microsoft.com/office/officeart/2008/layout/LinedList"/>
    <dgm:cxn modelId="{F9E7F025-EFC4-4293-AC0D-D213D9E75838}" type="presParOf" srcId="{56779809-03BF-434E-B55E-1800FD03A989}" destId="{D154DE9D-0F23-448A-B92A-85D6D4C310F8}" srcOrd="5" destOrd="0" presId="urn:microsoft.com/office/officeart/2008/layout/LinedList"/>
    <dgm:cxn modelId="{84CDAFFF-8D40-4923-A1A6-BE464A8A90E2}" type="presParOf" srcId="{D154DE9D-0F23-448A-B92A-85D6D4C310F8}" destId="{2F7A9FB2-8F26-46C1-96FC-33E2A98682CD}" srcOrd="0" destOrd="0" presId="urn:microsoft.com/office/officeart/2008/layout/LinedList"/>
    <dgm:cxn modelId="{D18EDD6E-19F8-41ED-AF9B-211766F10294}" type="presParOf" srcId="{D154DE9D-0F23-448A-B92A-85D6D4C310F8}" destId="{27035F8C-85C5-4502-BF33-60FAAA3FCC7E}" srcOrd="1" destOrd="0" presId="urn:microsoft.com/office/officeart/2008/layout/LinedList"/>
    <dgm:cxn modelId="{E0F04E43-B814-43BC-92FA-DE4C090B290B}" type="presParOf" srcId="{56779809-03BF-434E-B55E-1800FD03A989}" destId="{CC3B4D4F-90BC-4CE3-8FEC-7DDB13878AA6}" srcOrd="6" destOrd="0" presId="urn:microsoft.com/office/officeart/2008/layout/LinedList"/>
    <dgm:cxn modelId="{17D65CE4-12FD-4538-9E51-66E5302F47A3}" type="presParOf" srcId="{56779809-03BF-434E-B55E-1800FD03A989}" destId="{6AF160B4-A071-4A16-AB3D-2E8F35F69C23}" srcOrd="7" destOrd="0" presId="urn:microsoft.com/office/officeart/2008/layout/LinedList"/>
    <dgm:cxn modelId="{8036F302-20FE-4E32-855A-46D4AD775605}" type="presParOf" srcId="{6AF160B4-A071-4A16-AB3D-2E8F35F69C23}" destId="{748A6F29-E94A-45F7-ABFE-2F5FA24587E8}" srcOrd="0" destOrd="0" presId="urn:microsoft.com/office/officeart/2008/layout/LinedList"/>
    <dgm:cxn modelId="{5123C5E1-06FF-40BE-8194-896981446FDC}" type="presParOf" srcId="{6AF160B4-A071-4A16-AB3D-2E8F35F69C23}" destId="{BB0E9609-5B10-477D-8375-46F4E12A00A6}" srcOrd="1" destOrd="0" presId="urn:microsoft.com/office/officeart/2008/layout/LinedList"/>
    <dgm:cxn modelId="{8CAEC4C1-51A3-484F-AB80-A8FBC05467AB}" type="presParOf" srcId="{56779809-03BF-434E-B55E-1800FD03A989}" destId="{9515C6FE-9756-46F0-87FC-B83EEFDE929C}" srcOrd="8" destOrd="0" presId="urn:microsoft.com/office/officeart/2008/layout/LinedList"/>
    <dgm:cxn modelId="{C5B47E64-A804-4C77-BE77-41BBA1A34CAF}" type="presParOf" srcId="{56779809-03BF-434E-B55E-1800FD03A989}" destId="{D90D3FF5-9FEB-4DEC-8F8C-B727E5BCB780}" srcOrd="9" destOrd="0" presId="urn:microsoft.com/office/officeart/2008/layout/LinedList"/>
    <dgm:cxn modelId="{B867EEB7-5BC4-4444-B5A9-2996DB03F682}" type="presParOf" srcId="{D90D3FF5-9FEB-4DEC-8F8C-B727E5BCB780}" destId="{8C2D1010-1014-4DF5-B6F1-33DF54AD3DDF}" srcOrd="0" destOrd="0" presId="urn:microsoft.com/office/officeart/2008/layout/LinedList"/>
    <dgm:cxn modelId="{44E4C459-1308-4976-8EB8-21E3E0BC4502}" type="presParOf" srcId="{D90D3FF5-9FEB-4DEC-8F8C-B727E5BCB780}" destId="{87689BFF-1F34-4166-BF76-217C53B07BF6}" srcOrd="1" destOrd="0" presId="urn:microsoft.com/office/officeart/2008/layout/LinedList"/>
    <dgm:cxn modelId="{5C8CE951-F015-440D-984B-B35F840AEF1B}" type="presParOf" srcId="{56779809-03BF-434E-B55E-1800FD03A989}" destId="{51AF3DDE-A1B4-4C43-80A2-3CBC911DA2CC}" srcOrd="10" destOrd="0" presId="urn:microsoft.com/office/officeart/2008/layout/LinedList"/>
    <dgm:cxn modelId="{B5B7FCF1-BA18-4EB5-9C1B-E68AB60A845B}" type="presParOf" srcId="{56779809-03BF-434E-B55E-1800FD03A989}" destId="{A6E82361-D461-4552-A256-AF69CA2C7806}" srcOrd="11" destOrd="0" presId="urn:microsoft.com/office/officeart/2008/layout/LinedList"/>
    <dgm:cxn modelId="{8E938D33-349E-47EB-AE47-72A1DA06355E}" type="presParOf" srcId="{A6E82361-D461-4552-A256-AF69CA2C7806}" destId="{47F5B258-33F0-4238-A355-0F2327FFAE04}" srcOrd="0" destOrd="0" presId="urn:microsoft.com/office/officeart/2008/layout/LinedList"/>
    <dgm:cxn modelId="{C4B093FE-45EC-4F68-B36E-5D3A6DC1C6CC}" type="presParOf" srcId="{A6E82361-D461-4552-A256-AF69CA2C7806}" destId="{80C018D7-7E1E-4BFF-8D50-64CD719A523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229A5-E009-415D-8714-C2FDF22FCB1A}">
      <dsp:nvSpPr>
        <dsp:cNvPr id="0" name=""/>
        <dsp:cNvSpPr/>
      </dsp:nvSpPr>
      <dsp:spPr>
        <a:xfrm>
          <a:off x="0" y="2665"/>
          <a:ext cx="558927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26105-EC88-484E-9E1B-85A31BC26A0D}">
      <dsp:nvSpPr>
        <dsp:cNvPr id="0" name=""/>
        <dsp:cNvSpPr/>
      </dsp:nvSpPr>
      <dsp:spPr>
        <a:xfrm>
          <a:off x="0" y="2665"/>
          <a:ext cx="5589270" cy="90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/>
            <a:t>Транспортная</a:t>
          </a:r>
          <a:r>
            <a:rPr lang="ru-RU" sz="1900" kern="1200"/>
            <a:t> – перенос газов (О2 , СО2 ) и питательных веществ ( белков, жиров и углеводов).</a:t>
          </a:r>
          <a:endParaRPr lang="en-US" sz="1900" kern="1200"/>
        </a:p>
      </dsp:txBody>
      <dsp:txXfrm>
        <a:off x="0" y="2665"/>
        <a:ext cx="5589270" cy="909062"/>
      </dsp:txXfrm>
    </dsp:sp>
    <dsp:sp modelId="{2B7DF9F5-5F88-4980-BA21-2EC56E4F91F8}">
      <dsp:nvSpPr>
        <dsp:cNvPr id="0" name=""/>
        <dsp:cNvSpPr/>
      </dsp:nvSpPr>
      <dsp:spPr>
        <a:xfrm>
          <a:off x="0" y="911728"/>
          <a:ext cx="558927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D3049-8B89-4C38-8771-828F86C96608}">
      <dsp:nvSpPr>
        <dsp:cNvPr id="0" name=""/>
        <dsp:cNvSpPr/>
      </dsp:nvSpPr>
      <dsp:spPr>
        <a:xfrm>
          <a:off x="0" y="911728"/>
          <a:ext cx="5589270" cy="90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/>
            <a:t>Терморегуляторная</a:t>
          </a:r>
          <a:r>
            <a:rPr lang="ru-RU" sz="1900" kern="1200"/>
            <a:t> – перенос тепла из органов к коже.</a:t>
          </a:r>
          <a:endParaRPr lang="en-US" sz="1900" kern="1200"/>
        </a:p>
      </dsp:txBody>
      <dsp:txXfrm>
        <a:off x="0" y="911728"/>
        <a:ext cx="5589270" cy="909062"/>
      </dsp:txXfrm>
    </dsp:sp>
    <dsp:sp modelId="{445610C1-6AAD-4128-8DEF-FCE74E2914D2}">
      <dsp:nvSpPr>
        <dsp:cNvPr id="0" name=""/>
        <dsp:cNvSpPr/>
      </dsp:nvSpPr>
      <dsp:spPr>
        <a:xfrm>
          <a:off x="0" y="1820790"/>
          <a:ext cx="558927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A9FB2-8F26-46C1-96FC-33E2A98682CD}">
      <dsp:nvSpPr>
        <dsp:cNvPr id="0" name=""/>
        <dsp:cNvSpPr/>
      </dsp:nvSpPr>
      <dsp:spPr>
        <a:xfrm>
          <a:off x="0" y="1820790"/>
          <a:ext cx="5589270" cy="90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/>
            <a:t>Регуляторная (гуморальная) </a:t>
          </a:r>
          <a:r>
            <a:rPr lang="ru-RU" sz="1900" kern="1200"/>
            <a:t>– перенос гормонов и других БАВ.</a:t>
          </a:r>
          <a:endParaRPr lang="en-US" sz="1900" kern="1200"/>
        </a:p>
      </dsp:txBody>
      <dsp:txXfrm>
        <a:off x="0" y="1820790"/>
        <a:ext cx="5589270" cy="909062"/>
      </dsp:txXfrm>
    </dsp:sp>
    <dsp:sp modelId="{CC3B4D4F-90BC-4CE3-8FEC-7DDB13878AA6}">
      <dsp:nvSpPr>
        <dsp:cNvPr id="0" name=""/>
        <dsp:cNvSpPr/>
      </dsp:nvSpPr>
      <dsp:spPr>
        <a:xfrm>
          <a:off x="0" y="2729852"/>
          <a:ext cx="558927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A6F29-E94A-45F7-ABFE-2F5FA24587E8}">
      <dsp:nvSpPr>
        <dsp:cNvPr id="0" name=""/>
        <dsp:cNvSpPr/>
      </dsp:nvSpPr>
      <dsp:spPr>
        <a:xfrm>
          <a:off x="0" y="2729853"/>
          <a:ext cx="5589270" cy="90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/>
            <a:t>Защитная</a:t>
          </a:r>
          <a:r>
            <a:rPr lang="ru-RU" sz="1900" kern="1200"/>
            <a:t> – участие в иммунитете.</a:t>
          </a:r>
          <a:endParaRPr lang="en-US" sz="1900" kern="1200"/>
        </a:p>
      </dsp:txBody>
      <dsp:txXfrm>
        <a:off x="0" y="2729853"/>
        <a:ext cx="5589270" cy="909062"/>
      </dsp:txXfrm>
    </dsp:sp>
    <dsp:sp modelId="{9515C6FE-9756-46F0-87FC-B83EEFDE929C}">
      <dsp:nvSpPr>
        <dsp:cNvPr id="0" name=""/>
        <dsp:cNvSpPr/>
      </dsp:nvSpPr>
      <dsp:spPr>
        <a:xfrm>
          <a:off x="0" y="3638915"/>
          <a:ext cx="558927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D1010-1014-4DF5-B6F1-33DF54AD3DDF}">
      <dsp:nvSpPr>
        <dsp:cNvPr id="0" name=""/>
        <dsp:cNvSpPr/>
      </dsp:nvSpPr>
      <dsp:spPr>
        <a:xfrm>
          <a:off x="0" y="3638915"/>
          <a:ext cx="5589270" cy="90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/>
            <a:t>Выделительная</a:t>
          </a:r>
          <a:r>
            <a:rPr lang="ru-RU" sz="1900" kern="1200"/>
            <a:t> – перенос к почкам и коже конечных продуктов обмена веществ.</a:t>
          </a:r>
          <a:endParaRPr lang="en-US" sz="1900" kern="1200"/>
        </a:p>
      </dsp:txBody>
      <dsp:txXfrm>
        <a:off x="0" y="3638915"/>
        <a:ext cx="5589270" cy="909062"/>
      </dsp:txXfrm>
    </dsp:sp>
    <dsp:sp modelId="{51AF3DDE-A1B4-4C43-80A2-3CBC911DA2CC}">
      <dsp:nvSpPr>
        <dsp:cNvPr id="0" name=""/>
        <dsp:cNvSpPr/>
      </dsp:nvSpPr>
      <dsp:spPr>
        <a:xfrm>
          <a:off x="0" y="4547977"/>
          <a:ext cx="558927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5B258-33F0-4238-A355-0F2327FFAE04}">
      <dsp:nvSpPr>
        <dsp:cNvPr id="0" name=""/>
        <dsp:cNvSpPr/>
      </dsp:nvSpPr>
      <dsp:spPr>
        <a:xfrm>
          <a:off x="0" y="4547977"/>
          <a:ext cx="5589270" cy="90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/>
            <a:t>Гомеостатическая</a:t>
          </a:r>
          <a:r>
            <a:rPr lang="ru-RU" sz="1900" kern="1200"/>
            <a:t> – поддержание рН крови и осмотического давления.</a:t>
          </a:r>
          <a:endParaRPr lang="en-US" sz="1900" kern="1200"/>
        </a:p>
      </dsp:txBody>
      <dsp:txXfrm>
        <a:off x="0" y="4547977"/>
        <a:ext cx="5589270" cy="909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063D9BD8-C867-F7D2-9AE1-CEAE447E8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Text Box 2">
            <a:extLst>
              <a:ext uri="{FF2B5EF4-FFF2-40B4-BE49-F238E27FC236}">
                <a16:creationId xmlns:a16="http://schemas.microsoft.com/office/drawing/2014/main" id="{8119A3A9-BCE6-FF06-7B5A-0BA131F2F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97C12F2A-8884-A842-FE11-2DCA73EC9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AE139DC-B77D-4642-E25B-5B38B809593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56704FD-781B-1220-C4F1-2512D379B87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/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816C2664-A584-9219-3A05-1CBA1748B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03E98F73-925D-DFF8-A272-81DB0703B35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DejaVu Sans" charset="0"/>
              </a:defRPr>
            </a:lvl1pPr>
          </a:lstStyle>
          <a:p>
            <a:fld id="{2252F6DD-68B9-4B84-B52C-9999D544C15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6E272FF7-6F2F-6C32-8DAB-348EC1886B1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565B45-9C8C-4AE4-B123-921B247F1B0D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22529" name="Text Box 1">
            <a:extLst>
              <a:ext uri="{FF2B5EF4-FFF2-40B4-BE49-F238E27FC236}">
                <a16:creationId xmlns:a16="http://schemas.microsoft.com/office/drawing/2014/main" id="{ACFB61BE-3B1D-7DAB-2ABF-60D99F346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r">
              <a:buClrTx/>
              <a:buFontTx/>
              <a:buNone/>
            </a:pPr>
            <a:fld id="{8787D022-C22E-40B4-8EC9-7538C86556C2}" type="slidenum">
              <a:rPr lang="ru-RU" altLang="ru-RU" sz="1200"/>
              <a:pPr algn="r">
                <a:buClrTx/>
                <a:buFontTx/>
                <a:buNone/>
              </a:pPr>
              <a:t>1</a:t>
            </a:fld>
            <a:endParaRPr lang="ru-RU" altLang="ru-RU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74F03A86-5D20-6C94-3BE4-D9E885207BD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758E822-721C-408B-62B1-CAD66674955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6FEF2DE3-0E75-612C-88AB-72C4642E9C3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010396-B14D-4590-8237-38E57D4F6A6A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31745" name="Rectangle 1">
            <a:extLst>
              <a:ext uri="{FF2B5EF4-FFF2-40B4-BE49-F238E27FC236}">
                <a16:creationId xmlns:a16="http://schemas.microsoft.com/office/drawing/2014/main" id="{D2BEC190-D975-65A7-941F-9E9B817C58E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47A65EC1-8863-91CA-4421-8F3FC179074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4A0DB068-D7A7-084C-B661-00BD61F893D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E16A15-B83B-4219-B2F6-F44B248F8F6B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32769" name="Rectangle 1">
            <a:extLst>
              <a:ext uri="{FF2B5EF4-FFF2-40B4-BE49-F238E27FC236}">
                <a16:creationId xmlns:a16="http://schemas.microsoft.com/office/drawing/2014/main" id="{57771530-270C-7EF4-CE8C-5CA60E33E3C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DFDFFE69-9717-76F4-1E52-FBA766778CC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B303FDD4-CBFD-C076-A328-81CB784B1A4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57A283-7996-427A-8D22-25E5B3494795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33793" name="Rectangle 1">
            <a:extLst>
              <a:ext uri="{FF2B5EF4-FFF2-40B4-BE49-F238E27FC236}">
                <a16:creationId xmlns:a16="http://schemas.microsoft.com/office/drawing/2014/main" id="{EDB2D8A0-6141-EE1C-C976-59A7F8E1745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6502A357-43D4-4C47-9D66-2829A2A7054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EE2FF984-576D-2100-CD29-13653E7BF78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B7992A-1FD7-4A3D-BD23-36D7F1F6C0B9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34817" name="Rectangle 1">
            <a:extLst>
              <a:ext uri="{FF2B5EF4-FFF2-40B4-BE49-F238E27FC236}">
                <a16:creationId xmlns:a16="http://schemas.microsoft.com/office/drawing/2014/main" id="{7A440389-AF44-E4BD-E687-F4C90F2E2A6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DE8E1F2D-90C0-D9CD-6FCE-7FB5A9404B3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EBB80ACF-CCCD-D1FC-F001-4D61CABF86C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C5F886-A378-47E9-8225-43F4727DF7C8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35841" name="Rectangle 1">
            <a:extLst>
              <a:ext uri="{FF2B5EF4-FFF2-40B4-BE49-F238E27FC236}">
                <a16:creationId xmlns:a16="http://schemas.microsoft.com/office/drawing/2014/main" id="{2CBFF6A4-E481-7E91-8DF0-890C3AD5651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A159CCDC-B626-3C23-21C9-AE9BCFB6BD8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0FD25EB9-0801-ED0C-C04B-F945F33CAF2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5D2D4D-623E-440F-8075-F9E88CAFDCD7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36865" name="Rectangle 1">
            <a:extLst>
              <a:ext uri="{FF2B5EF4-FFF2-40B4-BE49-F238E27FC236}">
                <a16:creationId xmlns:a16="http://schemas.microsoft.com/office/drawing/2014/main" id="{93A0E2BA-23FA-8DAB-60C5-EABDED69A82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7B7946ED-DF7E-9A79-F820-AA8266E4310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95B5206A-3CAB-B440-98C7-0DBA9D1A1E4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A9032D-FE6B-4A00-8C7E-C33E626D2EDE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37889" name="Rectangle 1">
            <a:extLst>
              <a:ext uri="{FF2B5EF4-FFF2-40B4-BE49-F238E27FC236}">
                <a16:creationId xmlns:a16="http://schemas.microsoft.com/office/drawing/2014/main" id="{74476A73-AAF5-B54A-D86D-07C560449B4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ABD66011-F5C8-D9B8-D2F9-4E78666E621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A15A5104-EA35-8005-421C-21B9B2E9188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DB2D5C-F83C-4CE3-8798-D694BDAF74C5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38913" name="Rectangle 1">
            <a:extLst>
              <a:ext uri="{FF2B5EF4-FFF2-40B4-BE49-F238E27FC236}">
                <a16:creationId xmlns:a16="http://schemas.microsoft.com/office/drawing/2014/main" id="{0DED7A59-5F88-FAE0-49D3-05DA2217EA4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2B0C58B8-560F-30B6-256F-4F945DD86F9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167BE521-2D5D-B1B1-0674-C20FEB325A0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70BCC0-4995-42DC-B971-291D0D69F127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39937" name="Rectangle 1">
            <a:extLst>
              <a:ext uri="{FF2B5EF4-FFF2-40B4-BE49-F238E27FC236}">
                <a16:creationId xmlns:a16="http://schemas.microsoft.com/office/drawing/2014/main" id="{B5AE3241-C6B5-E95B-271D-B730B51DE9E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21C6A95E-9287-F136-8D40-64E53D918AF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0004C842-858B-BC98-3111-B4167F1A9E0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0A525E-D030-4C88-99D1-025A5EB3DBC6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40961" name="Rectangle 1">
            <a:extLst>
              <a:ext uri="{FF2B5EF4-FFF2-40B4-BE49-F238E27FC236}">
                <a16:creationId xmlns:a16="http://schemas.microsoft.com/office/drawing/2014/main" id="{59ED00CB-DA23-4357-427A-BD10D95E479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5C2F20A7-7450-0D08-D8A7-DF431873AED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77048B4A-EF8E-745A-7899-3059C06C67B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E90AD1-2457-4EF0-B1FC-F6BB1ED1204A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23553" name="Rectangle 1">
            <a:extLst>
              <a:ext uri="{FF2B5EF4-FFF2-40B4-BE49-F238E27FC236}">
                <a16:creationId xmlns:a16="http://schemas.microsoft.com/office/drawing/2014/main" id="{1B8D50C7-1DA9-2B19-EDB8-AEC0B05A455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FDE7A531-273A-FB70-C36C-7D09DF2BC90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DB612CF-FB7B-D4C5-D15F-F62804C3BF5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C7F1BE-84DA-457A-A6B2-1AEAB4C4FA30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24577" name="Rectangle 1">
            <a:extLst>
              <a:ext uri="{FF2B5EF4-FFF2-40B4-BE49-F238E27FC236}">
                <a16:creationId xmlns:a16="http://schemas.microsoft.com/office/drawing/2014/main" id="{AB1968DB-2072-914F-13F5-02C110F5F34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3C3D0333-8596-F5AE-53F7-53FE3D6C6A0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0EFFAB05-B5E5-8FC7-BBE9-77DD4905D4F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5604CE-9F61-4AC4-8F63-98DE93A07CBF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25601" name="Rectangle 1">
            <a:extLst>
              <a:ext uri="{FF2B5EF4-FFF2-40B4-BE49-F238E27FC236}">
                <a16:creationId xmlns:a16="http://schemas.microsoft.com/office/drawing/2014/main" id="{981E9CB2-A1E1-AC3A-226F-F6493C88993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2E014FB7-EE82-13B0-8331-CA476201FA4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5429912F-14DF-09B3-989D-C9CF48E1FF9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4A9F85-B9A9-44C7-A863-B91CECFDC133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6625" name="Rectangle 1">
            <a:extLst>
              <a:ext uri="{FF2B5EF4-FFF2-40B4-BE49-F238E27FC236}">
                <a16:creationId xmlns:a16="http://schemas.microsoft.com/office/drawing/2014/main" id="{236B7DDF-3A5E-5368-5F2F-4402E258030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9FD32AFE-4C5A-3885-FC4B-17508853E27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8F713A21-8D91-2459-E1D5-5F237C90B7D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708C11-1B1D-4CC7-B695-181C4FE66CCF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27649" name="Rectangle 1">
            <a:extLst>
              <a:ext uri="{FF2B5EF4-FFF2-40B4-BE49-F238E27FC236}">
                <a16:creationId xmlns:a16="http://schemas.microsoft.com/office/drawing/2014/main" id="{5A347393-3731-BA05-A112-5A0782D6601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5FEF8B82-ED40-8CDC-E5DC-B60BD6723BD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4828F6B7-337A-5C6C-B69F-CC639123239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8FCBD6-6870-4CC7-AC55-CF48AD79E38B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8673" name="Rectangle 1">
            <a:extLst>
              <a:ext uri="{FF2B5EF4-FFF2-40B4-BE49-F238E27FC236}">
                <a16:creationId xmlns:a16="http://schemas.microsoft.com/office/drawing/2014/main" id="{42DAFCA6-AE40-8D48-DE28-6F123FA5F14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C6FE207D-4BDB-8057-7C5B-F6206F11FA9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4D12B8AE-9E43-1D52-107F-8A28D65DBE4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379A9C-3C93-4E16-B753-6CEA48BB8E04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9697" name="Rectangle 1">
            <a:extLst>
              <a:ext uri="{FF2B5EF4-FFF2-40B4-BE49-F238E27FC236}">
                <a16:creationId xmlns:a16="http://schemas.microsoft.com/office/drawing/2014/main" id="{A74D72BA-0C32-70C7-0ED6-0D099FDB3BD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49A203B-8863-CCE2-73A7-F86EE4EEB88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8E85240C-D760-024B-3441-FFFAA635B33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938D1E-FE5D-4000-9356-DDA4DD79D099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30721" name="Rectangle 1">
            <a:extLst>
              <a:ext uri="{FF2B5EF4-FFF2-40B4-BE49-F238E27FC236}">
                <a16:creationId xmlns:a16="http://schemas.microsoft.com/office/drawing/2014/main" id="{A35E2B4F-DD31-09CD-03D8-C815D7673B9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0271076D-6C51-FF0C-C884-7D873B97EDF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5DCA4-698F-3359-A280-F06256A28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BB6FE2-66E2-4FCC-11CF-BDC224EF5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70F9CD-AACC-05C5-CA17-286CF368752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089EBB7-5496-43D7-8A36-387E76EA0F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975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51E3D-13B1-363C-01A6-1DD9370AC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448BE3-0369-88D7-C696-8E94AA254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E5DBCF-ABB3-9339-8788-5EA216E4DA2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B38CDCE-CFD0-4D55-BF6C-2C6FA6B8F3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347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9BD4F5-0910-63A9-242E-93369C3B7A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7206AC-D1FA-928E-458D-E683435C3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261330-8C80-22FC-E557-80D9BA8D7E2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5C37D4D-25DB-4F91-A5D1-1122ABC1D9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86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4713D-33AB-141E-776C-B7AAA0A1B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4C1FC6-A337-9EF7-5DBC-7EA55F002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8FF1C8-F50C-7FC3-C287-B8D5F44515D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122659C-92B0-4F67-9CB0-BC38994841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772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61C09-AABE-69FC-1369-01A385B45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05D546-CD07-4A1A-443A-3C6B95EB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F9B772-EC13-18E2-2FEF-1D25BB4FE34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6688ABF-DF7A-4534-8411-53DCF6FA87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873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E64A1-D77B-C28F-DCD6-A8DF10698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073F2C-07B5-2CE8-D274-89526A32B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8D0A70-34C6-F1C5-62C5-42DB64559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26FCE0-BEF9-1046-F253-4F692A0DD6F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75625C2-3BEC-4A9E-B464-89D4EB81E1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348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949AD-EC0B-62D6-9002-C7E4C9CF5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01D244-C568-56D7-024D-D8B7692C3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1C2A1E-A8D4-7618-3368-750B8842A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81869D-AE71-B05A-5E4E-C1D8DA062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A3D801-E1C4-DE59-A095-AA7DAD8CB3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78CC6B-8EB1-391F-23A1-887858F30C6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6A3030B-EEA4-4A04-8020-555FED0DEF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4326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51F02-29A4-F82A-ADA9-3F241AF6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7E68054-4119-258F-4101-E64D92C0CA8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395FD3C-7A7C-41B9-8058-FEA32603FF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76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4426B63-CB32-6B47-2B1C-42F00D252AD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D486932-67F7-49E5-85A4-CAE6D37958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086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558A0-9659-917C-157B-E7218161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9837A2-5180-75DE-C290-4243ABB58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22A0ED-86B1-4F50-3FF7-9FB6BA426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393544-12DB-DF0F-6A90-FFB39820A2F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B916855-B4DC-4C22-AE75-87999E88AF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538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87F06-791F-6520-CD4A-7054C1B77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4D7CCE2-5CD6-25E5-8A4B-9FA6B22C73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FD0A7B-7516-8D60-3140-40CA354B0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D86D11-2452-5C03-1CCC-D0523BB46B8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D473D21-BA0D-4329-A0A8-ABED514273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79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8E0F6"/>
            </a:gs>
            <a:gs pos="100000">
              <a:srgbClr val="FFFFCC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854EDA50-AEED-55B2-7C7A-B352A9235E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0BA16953-493D-EBE9-9142-546837400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C69850B3-C37B-1628-0A0B-59651BD69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0E1F1400-BCA9-BB9E-2722-BC4E3214C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BF1EF9E-084E-00F4-4CAB-B092943BBBD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DejaVu Sans" charset="0"/>
              </a:defRPr>
            </a:lvl1pPr>
          </a:lstStyle>
          <a:p>
            <a:fld id="{89CADD05-8DD8-4593-8D8C-9A55915B856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Noto Sans CJK SC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Noto Sans CJK SC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Noto Sans CJK SC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Noto Sans CJK S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Noto Sans CJK S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Noto Sans CJK S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Noto Sans CJK S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Noto Sans CJK S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extLst>
              <a:ext uri="{FF2B5EF4-FFF2-40B4-BE49-F238E27FC236}">
                <a16:creationId xmlns:a16="http://schemas.microsoft.com/office/drawing/2014/main" id="{F49D9795-2071-197C-FEAD-EA1A01950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Rectangle 307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3" name="Text Box 1">
            <a:extLst>
              <a:ext uri="{FF2B5EF4-FFF2-40B4-BE49-F238E27FC236}">
                <a16:creationId xmlns:a16="http://schemas.microsoft.com/office/drawing/2014/main" id="{20F2AD28-6E22-0936-BE04-D58AB9FF1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" y="5317240"/>
            <a:ext cx="8408194" cy="7448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19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КРОВЬ.КРОВООБРАЩЕНИЕ</a:t>
            </a:r>
            <a:br>
              <a:rPr lang="en-US" altLang="ru-RU" sz="19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altLang="ru-RU" sz="19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ВНУТРЕННЯЯ СРЕДА ОРГАНИЗМА. ЗНАЧЕНИЕ КРОВИ И СОСТАВ</a:t>
            </a:r>
          </a:p>
        </p:txBody>
      </p:sp>
      <p:cxnSp>
        <p:nvCxnSpPr>
          <p:cNvPr id="3078" name="Straight Connector 308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9" name="Straight Connector 308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0" name="Rectangle 1229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9" name="Text Box 1">
            <a:extLst>
              <a:ext uri="{FF2B5EF4-FFF2-40B4-BE49-F238E27FC236}">
                <a16:creationId xmlns:a16="http://schemas.microsoft.com/office/drawing/2014/main" id="{B27C3903-26AD-2A73-B17C-2215DBB52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" y="325369"/>
            <a:ext cx="3276451" cy="19568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33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Гемоглобин – составная часть эритроцитов</a:t>
            </a:r>
          </a:p>
        </p:txBody>
      </p:sp>
      <p:sp>
        <p:nvSpPr>
          <p:cNvPr id="1230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B5602DFE-D4F2-8C5A-F82E-F687282FC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" y="2872899"/>
            <a:ext cx="3182691" cy="33206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7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600" b="1">
                <a:solidFill>
                  <a:schemeClr val="tx1"/>
                </a:solidFill>
                <a:latin typeface="+mn-lt"/>
                <a:cs typeface="+mn-cs"/>
              </a:rPr>
              <a:t>Обеспечивает красный цвет крови</a:t>
            </a:r>
          </a:p>
          <a:p>
            <a:pPr indent="-228600" algn="l" defTabSz="914400">
              <a:lnSpc>
                <a:spcPct val="90000"/>
              </a:lnSpc>
              <a:spcBef>
                <a:spcPts val="7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600" b="1">
                <a:solidFill>
                  <a:schemeClr val="tx1"/>
                </a:solidFill>
                <a:latin typeface="+mn-lt"/>
                <a:cs typeface="+mn-cs"/>
              </a:rPr>
              <a:t>ГЕМ</a:t>
            </a:r>
            <a:r>
              <a:rPr lang="en-US" altLang="ru-RU" sz="1600">
                <a:solidFill>
                  <a:schemeClr val="tx1"/>
                </a:solidFill>
                <a:latin typeface="+mn-lt"/>
                <a:cs typeface="+mn-cs"/>
              </a:rPr>
              <a:t> – железосодержащая часть молекулы (Fe)</a:t>
            </a:r>
          </a:p>
          <a:p>
            <a:pPr indent="-228600" algn="l" defTabSz="914400">
              <a:lnSpc>
                <a:spcPct val="90000"/>
              </a:lnSpc>
              <a:spcBef>
                <a:spcPts val="7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600" b="1">
                <a:solidFill>
                  <a:schemeClr val="tx1"/>
                </a:solidFill>
                <a:latin typeface="+mn-lt"/>
                <a:cs typeface="+mn-cs"/>
              </a:rPr>
              <a:t>ГЛОБИН</a:t>
            </a:r>
            <a:r>
              <a:rPr lang="en-US" altLang="ru-RU" sz="1600">
                <a:solidFill>
                  <a:schemeClr val="tx1"/>
                </a:solidFill>
                <a:latin typeface="+mn-lt"/>
                <a:cs typeface="+mn-cs"/>
              </a:rPr>
              <a:t> – белковая часть</a:t>
            </a:r>
          </a:p>
          <a:p>
            <a:pPr indent="-228600" algn="l" defTabSz="914400">
              <a:lnSpc>
                <a:spcPct val="90000"/>
              </a:lnSpc>
              <a:spcBef>
                <a:spcPts val="700"/>
              </a:spcBef>
              <a:buClrTx/>
              <a:buFont typeface="Arial" panose="020B0604020202020204" pitchFamily="34" charset="0"/>
              <a:buChar char="•"/>
            </a:pPr>
            <a:endParaRPr lang="en-US" altLang="ru-RU" sz="160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7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600" b="1">
                <a:solidFill>
                  <a:schemeClr val="tx1"/>
                </a:solidFill>
                <a:latin typeface="+mn-lt"/>
                <a:cs typeface="+mn-cs"/>
              </a:rPr>
              <a:t>Оксигемоглобин</a:t>
            </a:r>
            <a:r>
              <a:rPr lang="en-US" altLang="ru-RU" sz="1600">
                <a:solidFill>
                  <a:schemeClr val="tx1"/>
                </a:solidFill>
                <a:latin typeface="+mn-lt"/>
                <a:cs typeface="+mn-cs"/>
              </a:rPr>
              <a:t> –</a:t>
            </a:r>
            <a:r>
              <a:rPr lang="en-US" altLang="ru-RU" sz="1600" b="1">
                <a:solidFill>
                  <a:schemeClr val="tx1"/>
                </a:solidFill>
                <a:latin typeface="+mn-lt"/>
                <a:cs typeface="+mn-cs"/>
              </a:rPr>
              <a:t>гемоглобин + О2</a:t>
            </a:r>
            <a:r>
              <a:rPr lang="en-US" altLang="ru-RU" sz="1600">
                <a:solidFill>
                  <a:schemeClr val="tx1"/>
                </a:solidFill>
                <a:latin typeface="+mn-lt"/>
                <a:cs typeface="+mn-cs"/>
              </a:rPr>
              <a:t>;</a:t>
            </a:r>
          </a:p>
          <a:p>
            <a:pPr indent="-228600" algn="l" defTabSz="914400">
              <a:lnSpc>
                <a:spcPct val="90000"/>
              </a:lnSpc>
              <a:spcBef>
                <a:spcPts val="700"/>
              </a:spcBef>
              <a:buClrTx/>
              <a:buFont typeface="Arial" panose="020B0604020202020204" pitchFamily="34" charset="0"/>
              <a:buChar char="•"/>
            </a:pPr>
            <a:endParaRPr lang="en-US" altLang="ru-RU" sz="160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7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600" b="1">
                <a:solidFill>
                  <a:schemeClr val="tx1"/>
                </a:solidFill>
                <a:latin typeface="+mn-lt"/>
                <a:cs typeface="+mn-cs"/>
              </a:rPr>
              <a:t>Карбооксигемоглобин</a:t>
            </a:r>
            <a:r>
              <a:rPr lang="en-US" altLang="ru-RU" sz="1600">
                <a:solidFill>
                  <a:schemeClr val="tx1"/>
                </a:solidFill>
                <a:latin typeface="+mn-lt"/>
                <a:cs typeface="+mn-cs"/>
              </a:rPr>
              <a:t> – </a:t>
            </a:r>
            <a:r>
              <a:rPr lang="en-US" altLang="ru-RU" sz="1600" b="1">
                <a:solidFill>
                  <a:schemeClr val="tx1"/>
                </a:solidFill>
                <a:latin typeface="+mn-lt"/>
                <a:cs typeface="+mn-cs"/>
              </a:rPr>
              <a:t>гемоглобин + СО2</a:t>
            </a:r>
            <a:r>
              <a:rPr lang="en-US" altLang="ru-RU" sz="1600">
                <a:solidFill>
                  <a:schemeClr val="tx1"/>
                </a:solidFill>
                <a:latin typeface="+mn-lt"/>
                <a:cs typeface="+mn-cs"/>
              </a:rPr>
              <a:t>;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3383273A-7947-7C2E-3F1D-5A8E41E8F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5" r="15245" b="2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0" name="Rectangle 1331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F36FFE0E-1445-1B58-B5F3-586274BFB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90" b="1"/>
          <a:stretch/>
        </p:blipFill>
        <p:spPr bwMode="auto">
          <a:xfrm>
            <a:off x="2642616" y="10"/>
            <a:ext cx="65013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22" name="Rectangle 1332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2926AB6B-470B-9D2C-6C3D-6EE14A066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320" y="1161288"/>
            <a:ext cx="2578608" cy="11247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Лейкоциты ( 4 – 9 тыс. в 1 куб. мм) </a:t>
            </a:r>
          </a:p>
        </p:txBody>
      </p:sp>
      <p:sp>
        <p:nvSpPr>
          <p:cNvPr id="13324" name="Rectangle 1332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326" name="Rectangle 1332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2B9C5BAD-8C2D-EA9D-CA89-AA02F0769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320" y="2718054"/>
            <a:ext cx="2579180" cy="32072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7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ru-RU" sz="1500" b="1">
                <a:solidFill>
                  <a:schemeClr val="tx1"/>
                </a:solidFill>
                <a:latin typeface="+mn-lt"/>
                <a:cs typeface="+mn-cs"/>
              </a:rPr>
              <a:t>Форма</a:t>
            </a:r>
            <a:r>
              <a:rPr lang="en-US" altLang="ru-RU" sz="1500">
                <a:solidFill>
                  <a:schemeClr val="tx1"/>
                </a:solidFill>
                <a:latin typeface="+mn-lt"/>
                <a:cs typeface="+mn-cs"/>
              </a:rPr>
              <a:t> – округлая;</a:t>
            </a:r>
          </a:p>
          <a:p>
            <a:pPr indent="-228600" algn="l" defTabSz="914400">
              <a:lnSpc>
                <a:spcPct val="90000"/>
              </a:lnSpc>
              <a:spcBef>
                <a:spcPts val="7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ru-RU" sz="1500" b="1">
                <a:solidFill>
                  <a:schemeClr val="tx1"/>
                </a:solidFill>
                <a:latin typeface="+mn-lt"/>
                <a:cs typeface="+mn-cs"/>
              </a:rPr>
              <a:t>Строение</a:t>
            </a:r>
            <a:r>
              <a:rPr lang="en-US" altLang="ru-RU" sz="1500">
                <a:solidFill>
                  <a:schemeClr val="tx1"/>
                </a:solidFill>
                <a:latin typeface="+mn-lt"/>
                <a:cs typeface="+mn-cs"/>
              </a:rPr>
              <a:t> – бесцветные имеют крупное ядро;</a:t>
            </a:r>
          </a:p>
          <a:p>
            <a:pPr indent="-228600" algn="l" defTabSz="914400">
              <a:lnSpc>
                <a:spcPct val="90000"/>
              </a:lnSpc>
              <a:spcBef>
                <a:spcPts val="7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ru-RU" sz="1500" b="1">
                <a:solidFill>
                  <a:schemeClr val="tx1"/>
                </a:solidFill>
                <a:latin typeface="+mn-lt"/>
                <a:cs typeface="+mn-cs"/>
              </a:rPr>
              <a:t>Место образования </a:t>
            </a:r>
            <a:r>
              <a:rPr lang="en-US" altLang="ru-RU" sz="1500">
                <a:solidFill>
                  <a:schemeClr val="tx1"/>
                </a:solidFill>
                <a:latin typeface="+mn-lt"/>
                <a:cs typeface="+mn-cs"/>
              </a:rPr>
              <a:t>– ККМ, селезенка, лимфатические узлы;</a:t>
            </a:r>
          </a:p>
          <a:p>
            <a:pPr indent="-228600" algn="l" defTabSz="914400">
              <a:lnSpc>
                <a:spcPct val="90000"/>
              </a:lnSpc>
              <a:spcBef>
                <a:spcPts val="7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ru-RU" sz="1500" b="1">
                <a:solidFill>
                  <a:schemeClr val="tx1"/>
                </a:solidFill>
                <a:latin typeface="+mn-lt"/>
                <a:cs typeface="+mn-cs"/>
              </a:rPr>
              <a:t>Продолжительность жизни</a:t>
            </a:r>
            <a:r>
              <a:rPr lang="en-US" altLang="ru-RU" sz="1500">
                <a:solidFill>
                  <a:schemeClr val="tx1"/>
                </a:solidFill>
                <a:latin typeface="+mn-lt"/>
                <a:cs typeface="+mn-cs"/>
              </a:rPr>
              <a:t> – от нескольких суток до нескольких лет;</a:t>
            </a:r>
          </a:p>
          <a:p>
            <a:pPr indent="-228600" algn="l" defTabSz="914400">
              <a:lnSpc>
                <a:spcPct val="90000"/>
              </a:lnSpc>
              <a:spcBef>
                <a:spcPts val="7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ru-RU" sz="1500" b="1">
                <a:solidFill>
                  <a:schemeClr val="tx1"/>
                </a:solidFill>
                <a:latin typeface="+mn-lt"/>
                <a:cs typeface="+mn-cs"/>
              </a:rPr>
              <a:t>Функция</a:t>
            </a:r>
            <a:r>
              <a:rPr lang="en-US" altLang="ru-RU" sz="1500">
                <a:solidFill>
                  <a:schemeClr val="tx1"/>
                </a:solidFill>
                <a:latin typeface="+mn-lt"/>
                <a:cs typeface="+mn-cs"/>
              </a:rPr>
              <a:t> – иммунитет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6" name="Rectangle 14345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7" name="Text Box 1">
            <a:extLst>
              <a:ext uri="{FF2B5EF4-FFF2-40B4-BE49-F238E27FC236}">
                <a16:creationId xmlns:a16="http://schemas.microsoft.com/office/drawing/2014/main" id="{99C9D7F4-F2C4-DD9F-C2CD-0C7584350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02" y="640823"/>
            <a:ext cx="2564892" cy="55831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4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Тромбоциты ( 180 – 320 тыс. в 1 куб. мм) </a:t>
            </a:r>
          </a:p>
        </p:txBody>
      </p:sp>
      <p:sp>
        <p:nvSpPr>
          <p:cNvPr id="14348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00400" y="630936"/>
            <a:ext cx="13716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custGeom>
                    <a:avLst/>
                    <a:gdLst>
                      <a:gd name="connsiteX0" fmla="*/ 0 w 13716"/>
                      <a:gd name="connsiteY0" fmla="*/ 0 h 5590381"/>
                      <a:gd name="connsiteX1" fmla="*/ 13716 w 13716"/>
                      <a:gd name="connsiteY1" fmla="*/ 0 h 5590381"/>
                      <a:gd name="connsiteX2" fmla="*/ 13716 w 13716"/>
                      <a:gd name="connsiteY2" fmla="*/ 754701 h 5590381"/>
                      <a:gd name="connsiteX3" fmla="*/ 13716 w 13716"/>
                      <a:gd name="connsiteY3" fmla="*/ 1565307 h 5590381"/>
                      <a:gd name="connsiteX4" fmla="*/ 13716 w 13716"/>
                      <a:gd name="connsiteY4" fmla="*/ 2152297 h 5590381"/>
                      <a:gd name="connsiteX5" fmla="*/ 13716 w 13716"/>
                      <a:gd name="connsiteY5" fmla="*/ 2906998 h 5590381"/>
                      <a:gd name="connsiteX6" fmla="*/ 13716 w 13716"/>
                      <a:gd name="connsiteY6" fmla="*/ 3549892 h 5590381"/>
                      <a:gd name="connsiteX7" fmla="*/ 13716 w 13716"/>
                      <a:gd name="connsiteY7" fmla="*/ 4080978 h 5590381"/>
                      <a:gd name="connsiteX8" fmla="*/ 13716 w 13716"/>
                      <a:gd name="connsiteY8" fmla="*/ 4835680 h 5590381"/>
                      <a:gd name="connsiteX9" fmla="*/ 13716 w 13716"/>
                      <a:gd name="connsiteY9" fmla="*/ 5590381 h 5590381"/>
                      <a:gd name="connsiteX10" fmla="*/ 0 w 13716"/>
                      <a:gd name="connsiteY10" fmla="*/ 5590381 h 5590381"/>
                      <a:gd name="connsiteX11" fmla="*/ 0 w 13716"/>
                      <a:gd name="connsiteY11" fmla="*/ 4835680 h 5590381"/>
                      <a:gd name="connsiteX12" fmla="*/ 0 w 13716"/>
                      <a:gd name="connsiteY12" fmla="*/ 4304593 h 5590381"/>
                      <a:gd name="connsiteX13" fmla="*/ 0 w 13716"/>
                      <a:gd name="connsiteY13" fmla="*/ 3773507 h 5590381"/>
                      <a:gd name="connsiteX14" fmla="*/ 0 w 13716"/>
                      <a:gd name="connsiteY14" fmla="*/ 3186517 h 5590381"/>
                      <a:gd name="connsiteX15" fmla="*/ 0 w 13716"/>
                      <a:gd name="connsiteY15" fmla="*/ 2487720 h 5590381"/>
                      <a:gd name="connsiteX16" fmla="*/ 0 w 13716"/>
                      <a:gd name="connsiteY16" fmla="*/ 1956633 h 5590381"/>
                      <a:gd name="connsiteX17" fmla="*/ 0 w 13716"/>
                      <a:gd name="connsiteY17" fmla="*/ 1425547 h 5590381"/>
                      <a:gd name="connsiteX18" fmla="*/ 0 w 13716"/>
                      <a:gd name="connsiteY18" fmla="*/ 614942 h 5590381"/>
                      <a:gd name="connsiteX19" fmla="*/ 0 w 13716"/>
                      <a:gd name="connsiteY19" fmla="*/ 0 h 5590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3716" h="5590381" fill="none" extrusionOk="0">
                        <a:moveTo>
                          <a:pt x="0" y="0"/>
                        </a:moveTo>
                        <a:cubicBezTo>
                          <a:pt x="6519" y="-664"/>
                          <a:pt x="8288" y="665"/>
                          <a:pt x="13716" y="0"/>
                        </a:cubicBezTo>
                        <a:cubicBezTo>
                          <a:pt x="-9798" y="225076"/>
                          <a:pt x="41703" y="562283"/>
                          <a:pt x="13716" y="754701"/>
                        </a:cubicBezTo>
                        <a:cubicBezTo>
                          <a:pt x="-14271" y="947119"/>
                          <a:pt x="25509" y="1239251"/>
                          <a:pt x="13716" y="1565307"/>
                        </a:cubicBezTo>
                        <a:cubicBezTo>
                          <a:pt x="1923" y="1891363"/>
                          <a:pt x="2588" y="1999140"/>
                          <a:pt x="13716" y="2152297"/>
                        </a:cubicBezTo>
                        <a:cubicBezTo>
                          <a:pt x="24845" y="2305454"/>
                          <a:pt x="24133" y="2598333"/>
                          <a:pt x="13716" y="2906998"/>
                        </a:cubicBezTo>
                        <a:cubicBezTo>
                          <a:pt x="3299" y="3215663"/>
                          <a:pt x="30691" y="3327412"/>
                          <a:pt x="13716" y="3549892"/>
                        </a:cubicBezTo>
                        <a:cubicBezTo>
                          <a:pt x="-3259" y="3772372"/>
                          <a:pt x="33989" y="3843836"/>
                          <a:pt x="13716" y="4080978"/>
                        </a:cubicBezTo>
                        <a:cubicBezTo>
                          <a:pt x="-6557" y="4318120"/>
                          <a:pt x="-8378" y="4511166"/>
                          <a:pt x="13716" y="4835680"/>
                        </a:cubicBezTo>
                        <a:cubicBezTo>
                          <a:pt x="35810" y="5160194"/>
                          <a:pt x="-17642" y="5401748"/>
                          <a:pt x="13716" y="5590381"/>
                        </a:cubicBezTo>
                        <a:cubicBezTo>
                          <a:pt x="8599" y="5590092"/>
                          <a:pt x="6708" y="5590668"/>
                          <a:pt x="0" y="5590381"/>
                        </a:cubicBezTo>
                        <a:cubicBezTo>
                          <a:pt x="-6480" y="5250523"/>
                          <a:pt x="-32148" y="5052531"/>
                          <a:pt x="0" y="4835680"/>
                        </a:cubicBezTo>
                        <a:cubicBezTo>
                          <a:pt x="32148" y="4618829"/>
                          <a:pt x="5352" y="4496374"/>
                          <a:pt x="0" y="4304593"/>
                        </a:cubicBezTo>
                        <a:cubicBezTo>
                          <a:pt x="-5352" y="4112812"/>
                          <a:pt x="9645" y="3919423"/>
                          <a:pt x="0" y="3773507"/>
                        </a:cubicBezTo>
                        <a:cubicBezTo>
                          <a:pt x="-9645" y="3627591"/>
                          <a:pt x="-10654" y="3330687"/>
                          <a:pt x="0" y="3186517"/>
                        </a:cubicBezTo>
                        <a:cubicBezTo>
                          <a:pt x="10654" y="3042347"/>
                          <a:pt x="18181" y="2635923"/>
                          <a:pt x="0" y="2487720"/>
                        </a:cubicBezTo>
                        <a:cubicBezTo>
                          <a:pt x="-18181" y="2339517"/>
                          <a:pt x="-7947" y="2113537"/>
                          <a:pt x="0" y="1956633"/>
                        </a:cubicBezTo>
                        <a:cubicBezTo>
                          <a:pt x="7947" y="1799729"/>
                          <a:pt x="-15145" y="1657735"/>
                          <a:pt x="0" y="1425547"/>
                        </a:cubicBezTo>
                        <a:cubicBezTo>
                          <a:pt x="15145" y="1193359"/>
                          <a:pt x="-23832" y="948054"/>
                          <a:pt x="0" y="614942"/>
                        </a:cubicBezTo>
                        <a:cubicBezTo>
                          <a:pt x="23832" y="281831"/>
                          <a:pt x="2816" y="129878"/>
                          <a:pt x="0" y="0"/>
                        </a:cubicBezTo>
                        <a:close/>
                      </a:path>
                      <a:path w="13716" h="5590381" stroke="0" extrusionOk="0">
                        <a:moveTo>
                          <a:pt x="0" y="0"/>
                        </a:moveTo>
                        <a:cubicBezTo>
                          <a:pt x="4626" y="620"/>
                          <a:pt x="7856" y="-428"/>
                          <a:pt x="13716" y="0"/>
                        </a:cubicBezTo>
                        <a:cubicBezTo>
                          <a:pt x="36569" y="165299"/>
                          <a:pt x="-959" y="427555"/>
                          <a:pt x="13716" y="698798"/>
                        </a:cubicBezTo>
                        <a:cubicBezTo>
                          <a:pt x="28391" y="970041"/>
                          <a:pt x="15108" y="1226199"/>
                          <a:pt x="13716" y="1397595"/>
                        </a:cubicBezTo>
                        <a:cubicBezTo>
                          <a:pt x="12324" y="1568991"/>
                          <a:pt x="34226" y="1794517"/>
                          <a:pt x="13716" y="2152297"/>
                        </a:cubicBezTo>
                        <a:cubicBezTo>
                          <a:pt x="-6794" y="2510077"/>
                          <a:pt x="36274" y="2594424"/>
                          <a:pt x="13716" y="2739287"/>
                        </a:cubicBezTo>
                        <a:cubicBezTo>
                          <a:pt x="-8842" y="2884150"/>
                          <a:pt x="22545" y="3129706"/>
                          <a:pt x="13716" y="3493988"/>
                        </a:cubicBezTo>
                        <a:cubicBezTo>
                          <a:pt x="4887" y="3858270"/>
                          <a:pt x="49629" y="4041447"/>
                          <a:pt x="13716" y="4304593"/>
                        </a:cubicBezTo>
                        <a:cubicBezTo>
                          <a:pt x="-22197" y="4567740"/>
                          <a:pt x="45055" y="5149125"/>
                          <a:pt x="13716" y="5590381"/>
                        </a:cubicBezTo>
                        <a:cubicBezTo>
                          <a:pt x="9649" y="5590058"/>
                          <a:pt x="6483" y="5589928"/>
                          <a:pt x="0" y="5590381"/>
                        </a:cubicBezTo>
                        <a:cubicBezTo>
                          <a:pt x="36767" y="5266821"/>
                          <a:pt x="-16223" y="5116146"/>
                          <a:pt x="0" y="4835680"/>
                        </a:cubicBezTo>
                        <a:cubicBezTo>
                          <a:pt x="16223" y="4555214"/>
                          <a:pt x="-16316" y="4356490"/>
                          <a:pt x="0" y="4136882"/>
                        </a:cubicBezTo>
                        <a:cubicBezTo>
                          <a:pt x="16316" y="3917274"/>
                          <a:pt x="8005" y="3773465"/>
                          <a:pt x="0" y="3549892"/>
                        </a:cubicBezTo>
                        <a:cubicBezTo>
                          <a:pt x="-8005" y="3326319"/>
                          <a:pt x="27623" y="3052456"/>
                          <a:pt x="0" y="2851094"/>
                        </a:cubicBezTo>
                        <a:cubicBezTo>
                          <a:pt x="-27623" y="2649732"/>
                          <a:pt x="5614" y="2455815"/>
                          <a:pt x="0" y="2264104"/>
                        </a:cubicBezTo>
                        <a:cubicBezTo>
                          <a:pt x="-5614" y="2072393"/>
                          <a:pt x="22598" y="1990723"/>
                          <a:pt x="0" y="1733018"/>
                        </a:cubicBezTo>
                        <a:cubicBezTo>
                          <a:pt x="-22598" y="1475313"/>
                          <a:pt x="-6965" y="1369123"/>
                          <a:pt x="0" y="1090124"/>
                        </a:cubicBezTo>
                        <a:cubicBezTo>
                          <a:pt x="6965" y="811125"/>
                          <a:pt x="-19273" y="5070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B6D3E80A-F00E-470E-6DF9-DF8E4EA0B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0722" y="1306879"/>
            <a:ext cx="5170932" cy="256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Text Box 3">
            <a:extLst>
              <a:ext uri="{FF2B5EF4-FFF2-40B4-BE49-F238E27FC236}">
                <a16:creationId xmlns:a16="http://schemas.microsoft.com/office/drawing/2014/main" id="{AB305C3E-D711-A379-6239-CBAAB03BE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722" y="4798577"/>
            <a:ext cx="5170932" cy="14284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7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ru-RU" sz="1200" b="1">
                <a:solidFill>
                  <a:schemeClr val="tx1"/>
                </a:solidFill>
                <a:latin typeface="+mn-lt"/>
                <a:cs typeface="+mn-cs"/>
              </a:rPr>
              <a:t>Форма</a:t>
            </a:r>
            <a:r>
              <a:rPr lang="en-US" altLang="ru-RU" sz="1200">
                <a:solidFill>
                  <a:schemeClr val="tx1"/>
                </a:solidFill>
                <a:latin typeface="+mn-lt"/>
                <a:cs typeface="+mn-cs"/>
              </a:rPr>
              <a:t> – неправильная;</a:t>
            </a:r>
          </a:p>
          <a:p>
            <a:pPr indent="-228600" algn="l" defTabSz="914400">
              <a:lnSpc>
                <a:spcPct val="90000"/>
              </a:lnSpc>
              <a:spcBef>
                <a:spcPts val="7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ru-RU" sz="1200" b="1">
                <a:solidFill>
                  <a:schemeClr val="tx1"/>
                </a:solidFill>
                <a:latin typeface="+mn-lt"/>
                <a:cs typeface="+mn-cs"/>
              </a:rPr>
              <a:t>Строение</a:t>
            </a:r>
            <a:r>
              <a:rPr lang="en-US" altLang="ru-RU" sz="1200">
                <a:solidFill>
                  <a:schemeClr val="tx1"/>
                </a:solidFill>
                <a:latin typeface="+mn-lt"/>
                <a:cs typeface="+mn-cs"/>
              </a:rPr>
              <a:t> – бесцветные фрагменты крупных клеток ККМ (нет ядра);</a:t>
            </a:r>
          </a:p>
          <a:p>
            <a:pPr indent="-228600" algn="l" defTabSz="914400">
              <a:lnSpc>
                <a:spcPct val="90000"/>
              </a:lnSpc>
              <a:spcBef>
                <a:spcPts val="7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ru-RU" sz="1200" b="1">
                <a:solidFill>
                  <a:schemeClr val="tx1"/>
                </a:solidFill>
                <a:latin typeface="+mn-lt"/>
                <a:cs typeface="+mn-cs"/>
              </a:rPr>
              <a:t>Место образования </a:t>
            </a:r>
            <a:r>
              <a:rPr lang="en-US" altLang="ru-RU" sz="1200">
                <a:solidFill>
                  <a:schemeClr val="tx1"/>
                </a:solidFill>
                <a:latin typeface="+mn-lt"/>
                <a:cs typeface="+mn-cs"/>
              </a:rPr>
              <a:t>– ККМ</a:t>
            </a:r>
          </a:p>
          <a:p>
            <a:pPr indent="-228600" algn="l" defTabSz="914400">
              <a:lnSpc>
                <a:spcPct val="90000"/>
              </a:lnSpc>
              <a:spcBef>
                <a:spcPts val="7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ru-RU" sz="1200" b="1">
                <a:solidFill>
                  <a:schemeClr val="tx1"/>
                </a:solidFill>
                <a:latin typeface="+mn-lt"/>
                <a:cs typeface="+mn-cs"/>
              </a:rPr>
              <a:t>Продолжительность жизни</a:t>
            </a:r>
            <a:r>
              <a:rPr lang="en-US" altLang="ru-RU" sz="1200">
                <a:solidFill>
                  <a:schemeClr val="tx1"/>
                </a:solidFill>
                <a:latin typeface="+mn-lt"/>
                <a:cs typeface="+mn-cs"/>
              </a:rPr>
              <a:t> – 5 – 8 суток;</a:t>
            </a:r>
          </a:p>
          <a:p>
            <a:pPr indent="-228600" algn="l" defTabSz="914400">
              <a:lnSpc>
                <a:spcPct val="90000"/>
              </a:lnSpc>
              <a:spcBef>
                <a:spcPts val="7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ru-RU" sz="1200" b="1">
                <a:solidFill>
                  <a:schemeClr val="tx1"/>
                </a:solidFill>
                <a:latin typeface="+mn-lt"/>
                <a:cs typeface="+mn-cs"/>
              </a:rPr>
              <a:t>Функция</a:t>
            </a:r>
            <a:r>
              <a:rPr lang="en-US" altLang="ru-RU" sz="1200">
                <a:solidFill>
                  <a:schemeClr val="tx1"/>
                </a:solidFill>
                <a:latin typeface="+mn-lt"/>
                <a:cs typeface="+mn-cs"/>
              </a:rPr>
              <a:t> –  свертывание крови, восстановление сосудов</a:t>
            </a:r>
          </a:p>
          <a:p>
            <a:pPr indent="-228600" algn="l" defTabSz="914400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endParaRPr lang="en-US" altLang="ru-RU" sz="12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1A2D3CD9-5BF5-BA1E-8AE8-50EF5B8772F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F4B72ADA-90AC-BA5B-3181-DBE3BBD97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1412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7" name="Rectangle 15367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1" name="Text Box 1">
            <a:extLst>
              <a:ext uri="{FF2B5EF4-FFF2-40B4-BE49-F238E27FC236}">
                <a16:creationId xmlns:a16="http://schemas.microsoft.com/office/drawing/2014/main" id="{18D1FC8B-BBA3-661A-D5AC-AE5A127CD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640823"/>
            <a:ext cx="2563994" cy="55831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4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Свертывание крови</a:t>
            </a:r>
          </a:p>
        </p:txBody>
      </p:sp>
      <p:sp>
        <p:nvSpPr>
          <p:cNvPr id="1537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C4937EEA-5A4A-736D-5E11-8D0760A51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013" y="1597408"/>
            <a:ext cx="5175384" cy="362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l" defTabSz="278543">
              <a:spcBef>
                <a:spcPts val="496"/>
              </a:spcBef>
              <a:buClrTx/>
              <a:tabLst>
                <a:tab pos="353346" algn="l"/>
                <a:tab pos="920274" algn="l"/>
                <a:tab pos="1487202" algn="l"/>
                <a:tab pos="2054130" algn="l"/>
                <a:tab pos="2621058" algn="l"/>
                <a:tab pos="3187986" algn="l"/>
                <a:tab pos="3754914" algn="l"/>
                <a:tab pos="4321842" algn="l"/>
                <a:tab pos="4888770" algn="l"/>
                <a:tab pos="5455698" algn="l"/>
                <a:tab pos="6022626" algn="l"/>
              </a:tabLst>
            </a:pPr>
            <a:r>
              <a:rPr lang="ru-RU" altLang="ru-RU" sz="1984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Noto Sans CJK SC" charset="0"/>
              </a:rPr>
              <a:t>Свертывание – защитное приспособление, предохраняющее организм от потери крови</a:t>
            </a:r>
            <a:endParaRPr lang="ru-RU" altLang="ru-RU" sz="3200">
              <a:latin typeface="Times New Roman" panose="02020603050405020304" pitchFamily="18" charset="0"/>
            </a:endParaRP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116EC89D-0F21-05D5-7615-ECAD71EA7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098" y="2276278"/>
            <a:ext cx="4121139" cy="294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D10BD2AE-94DA-4B99-A695-563A692AC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4400" b="1">
                <a:solidFill>
                  <a:srgbClr val="C00000"/>
                </a:solidFill>
                <a:latin typeface="Times New Roman" panose="02020603050405020304" pitchFamily="18" charset="0"/>
              </a:rPr>
              <a:t>Образование тромба</a:t>
            </a:r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2560AC61-E08D-9543-9AE9-F218BBD8D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25538"/>
            <a:ext cx="8713788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altLang="ru-RU" sz="3200" b="1">
                <a:latin typeface="Times New Roman" panose="02020603050405020304" pitchFamily="18" charset="0"/>
              </a:rPr>
              <a:t>РАНА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altLang="ru-RU" sz="3200" b="1">
                <a:solidFill>
                  <a:srgbClr val="C00000"/>
                </a:solidFill>
                <a:latin typeface="Times New Roman" panose="02020603050405020304" pitchFamily="18" charset="0"/>
              </a:rPr>
              <a:t>Тромбоциты 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ru-RU" altLang="ru-RU" b="1">
                <a:solidFill>
                  <a:srgbClr val="262626"/>
                </a:solidFill>
                <a:latin typeface="Times New Roman" panose="02020603050405020304" pitchFamily="18" charset="0"/>
              </a:rPr>
              <a:t>(разрушаются)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ru-RU" altLang="ru-RU" b="1">
                <a:solidFill>
                  <a:srgbClr val="7030A0"/>
                </a:solidFill>
                <a:latin typeface="Times New Roman" panose="02020603050405020304" pitchFamily="18" charset="0"/>
              </a:rPr>
              <a:t>Соли Са 2+            </a:t>
            </a:r>
            <a:r>
              <a:rPr lang="ru-RU" altLang="ru-RU" sz="3200" b="1">
                <a:solidFill>
                  <a:srgbClr val="C00000"/>
                </a:solidFill>
                <a:latin typeface="Times New Roman" panose="02020603050405020304" pitchFamily="18" charset="0"/>
              </a:rPr>
              <a:t>Тромбопластин </a:t>
            </a:r>
            <a:r>
              <a:rPr lang="ru-RU" altLang="ru-RU" b="1">
                <a:solidFill>
                  <a:srgbClr val="262626"/>
                </a:solidFill>
                <a:latin typeface="Times New Roman" panose="02020603050405020304" pitchFamily="18" charset="0"/>
              </a:rPr>
              <a:t>     </a:t>
            </a:r>
            <a:r>
              <a:rPr lang="ru-RU" altLang="ru-RU" b="1">
                <a:solidFill>
                  <a:srgbClr val="7030A0"/>
                </a:solidFill>
                <a:latin typeface="Times New Roman" panose="02020603050405020304" pitchFamily="18" charset="0"/>
              </a:rPr>
              <a:t>Ферменты плазмы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ru-RU" altLang="ru-RU" b="1">
                <a:solidFill>
                  <a:srgbClr val="7030A0"/>
                </a:solidFill>
                <a:latin typeface="Times New Roman" panose="02020603050405020304" pitchFamily="18" charset="0"/>
              </a:rPr>
              <a:t>                                                                             (глобулины)</a:t>
            </a:r>
          </a:p>
          <a:p>
            <a:pPr algn="l">
              <a:spcBef>
                <a:spcPts val="600"/>
              </a:spcBef>
              <a:buClrTx/>
              <a:buFontTx/>
              <a:buNone/>
            </a:pPr>
            <a:r>
              <a:rPr lang="ru-RU" altLang="ru-RU" sz="3200" b="1">
                <a:solidFill>
                  <a:srgbClr val="C00000"/>
                </a:solidFill>
                <a:latin typeface="Times New Roman" panose="02020603050405020304" pitchFamily="18" charset="0"/>
              </a:rPr>
              <a:t>Протромбин</a:t>
            </a:r>
            <a:r>
              <a:rPr lang="ru-RU" altLang="ru-RU" b="1">
                <a:solidFill>
                  <a:srgbClr val="262626"/>
                </a:solidFill>
                <a:latin typeface="Times New Roman" panose="02020603050405020304" pitchFamily="18" charset="0"/>
              </a:rPr>
              <a:t>                                                </a:t>
            </a:r>
            <a:r>
              <a:rPr lang="ru-RU" altLang="ru-RU" sz="3200" b="1">
                <a:solidFill>
                  <a:srgbClr val="C00000"/>
                </a:solidFill>
                <a:latin typeface="Times New Roman" panose="02020603050405020304" pitchFamily="18" charset="0"/>
              </a:rPr>
              <a:t>Тромбин</a:t>
            </a: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l">
              <a:spcBef>
                <a:spcPts val="600"/>
              </a:spcBef>
              <a:buClrTx/>
              <a:buFontTx/>
              <a:buNone/>
            </a:pPr>
            <a:r>
              <a:rPr lang="ru-RU" altLang="ru-RU" b="1">
                <a:solidFill>
                  <a:srgbClr val="262626"/>
                </a:solidFill>
                <a:latin typeface="Times New Roman" panose="02020603050405020304" pitchFamily="18" charset="0"/>
              </a:rPr>
              <a:t>                                                                                 (в плазме)</a:t>
            </a:r>
          </a:p>
          <a:p>
            <a:pPr algn="l">
              <a:spcBef>
                <a:spcPts val="800"/>
              </a:spcBef>
              <a:buClrTx/>
              <a:buFontTx/>
              <a:buNone/>
            </a:pPr>
            <a:r>
              <a:rPr lang="ru-RU" altLang="ru-RU" sz="3200" b="1">
                <a:solidFill>
                  <a:srgbClr val="C00000"/>
                </a:solidFill>
                <a:latin typeface="Times New Roman" panose="02020603050405020304" pitchFamily="18" charset="0"/>
              </a:rPr>
              <a:t>Фибриноген   </a:t>
            </a:r>
            <a:r>
              <a:rPr lang="ru-RU" altLang="ru-RU" b="1">
                <a:solidFill>
                  <a:srgbClr val="262626"/>
                </a:solidFill>
                <a:latin typeface="Times New Roman" panose="02020603050405020304" pitchFamily="18" charset="0"/>
              </a:rPr>
              <a:t>                                             </a:t>
            </a:r>
            <a:r>
              <a:rPr lang="ru-RU" altLang="ru-RU" sz="3200" b="1">
                <a:solidFill>
                  <a:srgbClr val="C00000"/>
                </a:solidFill>
                <a:latin typeface="Times New Roman" panose="02020603050405020304" pitchFamily="18" charset="0"/>
              </a:rPr>
              <a:t>Фибрин</a:t>
            </a:r>
          </a:p>
          <a:p>
            <a:pPr algn="l">
              <a:spcBef>
                <a:spcPts val="600"/>
              </a:spcBef>
              <a:buClrTx/>
              <a:buFontTx/>
              <a:buNone/>
            </a:pPr>
            <a:r>
              <a:rPr lang="ru-RU" altLang="ru-RU" b="1">
                <a:solidFill>
                  <a:srgbClr val="262626"/>
                </a:solidFill>
                <a:latin typeface="Times New Roman" panose="02020603050405020304" pitchFamily="18" charset="0"/>
              </a:rPr>
              <a:t>(растворимый белок)                         </a:t>
            </a:r>
            <a:r>
              <a:rPr lang="en-US" altLang="ru-RU" b="1">
                <a:solidFill>
                  <a:srgbClr val="262626"/>
                </a:solidFill>
                <a:latin typeface="Times New Roman" panose="02020603050405020304" pitchFamily="18" charset="0"/>
              </a:rPr>
              <a:t>    </a:t>
            </a:r>
            <a:r>
              <a:rPr lang="ru-RU" altLang="ru-RU" b="1">
                <a:solidFill>
                  <a:srgbClr val="262626"/>
                </a:solidFill>
                <a:latin typeface="Times New Roman" panose="02020603050405020304" pitchFamily="18" charset="0"/>
              </a:rPr>
              <a:t>(нерастворимый белок)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ru-RU" altLang="ru-RU" sz="3200" b="1">
                <a:solidFill>
                  <a:srgbClr val="262626"/>
                </a:solidFill>
                <a:latin typeface="Times New Roman" panose="02020603050405020304" pitchFamily="18" charset="0"/>
              </a:rPr>
              <a:t>                         ТРОМБ        </a:t>
            </a:r>
            <a:r>
              <a:rPr lang="ru-RU" altLang="ru-RU" b="1">
                <a:solidFill>
                  <a:srgbClr val="262626"/>
                </a:solidFill>
                <a:latin typeface="Times New Roman" panose="02020603050405020304" pitchFamily="18" charset="0"/>
              </a:rPr>
              <a:t>+ клетки крови</a:t>
            </a:r>
          </a:p>
          <a:p>
            <a:pPr algn="l">
              <a:spcBef>
                <a:spcPts val="600"/>
              </a:spcBef>
              <a:buClrTx/>
              <a:buFontTx/>
              <a:buNone/>
            </a:pPr>
            <a:endParaRPr lang="ru-RU" altLang="ru-RU" b="1">
              <a:solidFill>
                <a:srgbClr val="262626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altLang="ru-RU" sz="3200" b="1">
                <a:solidFill>
                  <a:srgbClr val="262626"/>
                </a:solidFill>
                <a:latin typeface="Times New Roman" panose="02020603050405020304" pitchFamily="18" charset="0"/>
              </a:rPr>
              <a:t>                    </a:t>
            </a:r>
          </a:p>
        </p:txBody>
      </p:sp>
      <p:cxnSp>
        <p:nvCxnSpPr>
          <p:cNvPr id="16387" name="AutoShape 3">
            <a:extLst>
              <a:ext uri="{FF2B5EF4-FFF2-40B4-BE49-F238E27FC236}">
                <a16:creationId xmlns:a16="http://schemas.microsoft.com/office/drawing/2014/main" id="{11663319-8505-F1E3-F2CB-A397BC6B311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354513" y="4191000"/>
            <a:ext cx="2016125" cy="750888"/>
          </a:xfrm>
          <a:prstGeom prst="straightConnector1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388" name="AutoShape 4">
            <a:extLst>
              <a:ext uri="{FF2B5EF4-FFF2-40B4-BE49-F238E27FC236}">
                <a16:creationId xmlns:a16="http://schemas.microsoft.com/office/drawing/2014/main" id="{0F81D723-2E64-99B2-8528-90B140CCA4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00563" y="2662238"/>
            <a:ext cx="1587" cy="225425"/>
          </a:xfrm>
          <a:prstGeom prst="straightConnector1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389" name="AutoShape 5">
            <a:extLst>
              <a:ext uri="{FF2B5EF4-FFF2-40B4-BE49-F238E27FC236}">
                <a16:creationId xmlns:a16="http://schemas.microsoft.com/office/drawing/2014/main" id="{4435693A-3717-E2EC-60FF-7E0A77665B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00563" y="3290888"/>
            <a:ext cx="1587" cy="650875"/>
          </a:xfrm>
          <a:prstGeom prst="straightConnector1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390" name="AutoShape 6">
            <a:extLst>
              <a:ext uri="{FF2B5EF4-FFF2-40B4-BE49-F238E27FC236}">
                <a16:creationId xmlns:a16="http://schemas.microsoft.com/office/drawing/2014/main" id="{595F8C00-06B7-F465-E0C5-5E6654A6CE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31913" y="3284538"/>
            <a:ext cx="2232025" cy="649287"/>
          </a:xfrm>
          <a:prstGeom prst="straightConnector1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391" name="AutoShape 7">
            <a:extLst>
              <a:ext uri="{FF2B5EF4-FFF2-40B4-BE49-F238E27FC236}">
                <a16:creationId xmlns:a16="http://schemas.microsoft.com/office/drawing/2014/main" id="{BAEA047B-4160-8DAC-D557-E7FE8A8AA46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364163" y="3582988"/>
            <a:ext cx="1152525" cy="350837"/>
          </a:xfrm>
          <a:prstGeom prst="straightConnector1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392" name="AutoShape 8">
            <a:extLst>
              <a:ext uri="{FF2B5EF4-FFF2-40B4-BE49-F238E27FC236}">
                <a16:creationId xmlns:a16="http://schemas.microsoft.com/office/drawing/2014/main" id="{694F27CE-DA5E-28E7-C91E-F663DD9FDC4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43213" y="5064125"/>
            <a:ext cx="3457575" cy="1588"/>
          </a:xfrm>
          <a:prstGeom prst="straightConnector1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393" name="AutoShape 9">
            <a:extLst>
              <a:ext uri="{FF2B5EF4-FFF2-40B4-BE49-F238E27FC236}">
                <a16:creationId xmlns:a16="http://schemas.microsoft.com/office/drawing/2014/main" id="{4D7191C1-59E3-8A71-FEA4-B6C32B75621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00563" y="5064125"/>
            <a:ext cx="1800225" cy="741363"/>
          </a:xfrm>
          <a:prstGeom prst="straightConnector1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394" name="AutoShape 10">
            <a:extLst>
              <a:ext uri="{FF2B5EF4-FFF2-40B4-BE49-F238E27FC236}">
                <a16:creationId xmlns:a16="http://schemas.microsoft.com/office/drawing/2014/main" id="{6AF40FAC-D280-CD86-F4B5-A4A3F4EA2F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43213" y="4076700"/>
            <a:ext cx="3457575" cy="15875"/>
          </a:xfrm>
          <a:prstGeom prst="straightConnector1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395" name="AutoShape 11">
            <a:extLst>
              <a:ext uri="{FF2B5EF4-FFF2-40B4-BE49-F238E27FC236}">
                <a16:creationId xmlns:a16="http://schemas.microsoft.com/office/drawing/2014/main" id="{2E3B3D2F-4AD9-410F-F469-18D51DCFDBE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364163" y="6084888"/>
            <a:ext cx="431800" cy="1587"/>
          </a:xfrm>
          <a:prstGeom prst="straightConnector1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6" name="Rectangle 17415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09" name="Text Box 1">
            <a:extLst>
              <a:ext uri="{FF2B5EF4-FFF2-40B4-BE49-F238E27FC236}">
                <a16:creationId xmlns:a16="http://schemas.microsoft.com/office/drawing/2014/main" id="{F886636D-EEA5-B740-7A4A-4186C5C07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" y="4777739"/>
            <a:ext cx="2564242" cy="14121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29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Система противосвертывания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475BB106-58A3-86B9-A09C-B2072436A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5" b="22681"/>
          <a:stretch/>
        </p:blipFill>
        <p:spPr bwMode="auto">
          <a:xfrm>
            <a:off x="20" y="10"/>
            <a:ext cx="9143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8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74529" y="5470492"/>
            <a:ext cx="1371600" cy="13716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1371600"/>
                      <a:gd name="connsiteY0" fmla="*/ 0 h 13716"/>
                      <a:gd name="connsiteX1" fmla="*/ 685800 w 1371600"/>
                      <a:gd name="connsiteY1" fmla="*/ 0 h 13716"/>
                      <a:gd name="connsiteX2" fmla="*/ 1371600 w 1371600"/>
                      <a:gd name="connsiteY2" fmla="*/ 0 h 13716"/>
                      <a:gd name="connsiteX3" fmla="*/ 1371600 w 1371600"/>
                      <a:gd name="connsiteY3" fmla="*/ 13716 h 13716"/>
                      <a:gd name="connsiteX4" fmla="*/ 713232 w 1371600"/>
                      <a:gd name="connsiteY4" fmla="*/ 13716 h 13716"/>
                      <a:gd name="connsiteX5" fmla="*/ 0 w 1371600"/>
                      <a:gd name="connsiteY5" fmla="*/ 13716 h 13716"/>
                      <a:gd name="connsiteX6" fmla="*/ 0 w 1371600"/>
                      <a:gd name="connsiteY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71600" h="13716" fill="none" extrusionOk="0">
                        <a:moveTo>
                          <a:pt x="0" y="0"/>
                        </a:moveTo>
                        <a:cubicBezTo>
                          <a:pt x="247303" y="31625"/>
                          <a:pt x="422310" y="-25629"/>
                          <a:pt x="685800" y="0"/>
                        </a:cubicBezTo>
                        <a:cubicBezTo>
                          <a:pt x="949290" y="25629"/>
                          <a:pt x="1192357" y="6696"/>
                          <a:pt x="1371600" y="0"/>
                        </a:cubicBezTo>
                        <a:cubicBezTo>
                          <a:pt x="1371127" y="2892"/>
                          <a:pt x="1371229" y="8681"/>
                          <a:pt x="1371600" y="13716"/>
                        </a:cubicBezTo>
                        <a:cubicBezTo>
                          <a:pt x="1107995" y="21892"/>
                          <a:pt x="1033361" y="28370"/>
                          <a:pt x="713232" y="13716"/>
                        </a:cubicBezTo>
                        <a:cubicBezTo>
                          <a:pt x="393103" y="-938"/>
                          <a:pt x="289343" y="38649"/>
                          <a:pt x="0" y="13716"/>
                        </a:cubicBezTo>
                        <a:cubicBezTo>
                          <a:pt x="227" y="7219"/>
                          <a:pt x="197" y="5990"/>
                          <a:pt x="0" y="0"/>
                        </a:cubicBezTo>
                        <a:close/>
                      </a:path>
                      <a:path w="1371600" h="13716" stroke="0" extrusionOk="0">
                        <a:moveTo>
                          <a:pt x="0" y="0"/>
                        </a:moveTo>
                        <a:cubicBezTo>
                          <a:pt x="170249" y="-24099"/>
                          <a:pt x="504634" y="14338"/>
                          <a:pt x="644652" y="0"/>
                        </a:cubicBezTo>
                        <a:cubicBezTo>
                          <a:pt x="784670" y="-14338"/>
                          <a:pt x="1087773" y="8679"/>
                          <a:pt x="1371600" y="0"/>
                        </a:cubicBezTo>
                        <a:cubicBezTo>
                          <a:pt x="1372228" y="6235"/>
                          <a:pt x="1371259" y="10206"/>
                          <a:pt x="1371600" y="13716"/>
                        </a:cubicBezTo>
                        <a:cubicBezTo>
                          <a:pt x="1176823" y="-5981"/>
                          <a:pt x="900830" y="5417"/>
                          <a:pt x="713232" y="13716"/>
                        </a:cubicBezTo>
                        <a:cubicBezTo>
                          <a:pt x="525634" y="22015"/>
                          <a:pt x="282837" y="1152"/>
                          <a:pt x="0" y="13716"/>
                        </a:cubicBezTo>
                        <a:cubicBezTo>
                          <a:pt x="596" y="8712"/>
                          <a:pt x="320" y="34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25B059D2-5355-7D11-60FD-CA9DD6950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720" y="4777739"/>
            <a:ext cx="5173220" cy="13992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7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ru-RU" sz="1900" b="1">
                <a:solidFill>
                  <a:schemeClr val="tx1"/>
                </a:solidFill>
                <a:latin typeface="+mn-lt"/>
                <a:cs typeface="+mn-cs"/>
              </a:rPr>
              <a:t>ГЕПАРИН</a:t>
            </a:r>
            <a:r>
              <a:rPr lang="en-US" altLang="ru-RU" sz="1900">
                <a:solidFill>
                  <a:schemeClr val="tx1"/>
                </a:solidFill>
                <a:latin typeface="+mn-lt"/>
                <a:cs typeface="+mn-cs"/>
              </a:rPr>
              <a:t> ( в легких и печени) – препятствует свертыванию</a:t>
            </a:r>
          </a:p>
          <a:p>
            <a:pPr indent="-228600" algn="l" defTabSz="914400">
              <a:lnSpc>
                <a:spcPct val="90000"/>
              </a:lnSpc>
              <a:spcBef>
                <a:spcPts val="7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ru-RU" sz="1900" b="1">
                <a:solidFill>
                  <a:schemeClr val="tx1"/>
                </a:solidFill>
                <a:latin typeface="+mn-lt"/>
                <a:cs typeface="+mn-cs"/>
              </a:rPr>
              <a:t>ФИБРИНОЛИЗИН</a:t>
            </a:r>
            <a:r>
              <a:rPr lang="en-US" altLang="ru-RU" sz="1900">
                <a:solidFill>
                  <a:schemeClr val="tx1"/>
                </a:solidFill>
                <a:latin typeface="+mn-lt"/>
                <a:cs typeface="+mn-cs"/>
              </a:rPr>
              <a:t> (в сыворотке) – фермент, растворяющий фибрин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1" name="Rectangle 1844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3" name="Text Box 1">
            <a:extLst>
              <a:ext uri="{FF2B5EF4-FFF2-40B4-BE49-F238E27FC236}">
                <a16:creationId xmlns:a16="http://schemas.microsoft.com/office/drawing/2014/main" id="{CC834D9F-4EB4-7EAF-DAAC-96B47BB1F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65125"/>
            <a:ext cx="3938487" cy="18073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41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Мечников Илья Ильич</a:t>
            </a:r>
            <a:br>
              <a:rPr lang="en-US" altLang="ru-RU" sz="4100" b="1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altLang="ru-RU" sz="41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(1845-1916)</a:t>
            </a: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4215F777-4F6C-5AA2-B8C2-5E0BCF30F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2333297"/>
            <a:ext cx="3464715" cy="38436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700">
                <a:solidFill>
                  <a:schemeClr val="tx1"/>
                </a:solidFill>
                <a:latin typeface="+mn-lt"/>
                <a:cs typeface="+mn-cs"/>
              </a:rPr>
              <a:t>Выдающийся русский ученый, лауреат Нобелевской премии.</a:t>
            </a:r>
          </a:p>
          <a:p>
            <a:pPr indent="-228600" algn="l" defTabSz="914400">
              <a:lnSpc>
                <a:spcPct val="9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endParaRPr lang="en-US" altLang="ru-RU" sz="170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700">
                <a:solidFill>
                  <a:schemeClr val="tx1"/>
                </a:solidFill>
                <a:latin typeface="+mn-lt"/>
                <a:cs typeface="+mn-cs"/>
              </a:rPr>
              <a:t>Автор фагоцитарной теории иммунитета.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40DF7EB5-9E30-D381-C4F8-35063786A1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9" r="1830"/>
          <a:stretch/>
        </p:blipFill>
        <p:spPr bwMode="auto"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Text Box 4">
            <a:extLst>
              <a:ext uri="{FF2B5EF4-FFF2-40B4-BE49-F238E27FC236}">
                <a16:creationId xmlns:a16="http://schemas.microsoft.com/office/drawing/2014/main" id="{49A79526-13BB-CE56-4E26-4AC2B92E8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44675"/>
            <a:ext cx="4244975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>
            <a:extLst>
              <a:ext uri="{FF2B5EF4-FFF2-40B4-BE49-F238E27FC236}">
                <a16:creationId xmlns:a16="http://schemas.microsoft.com/office/drawing/2014/main" id="{CBA08C4F-A293-23C2-D98A-4F07429F5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8913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l">
              <a:buClrTx/>
              <a:buFontTx/>
              <a:buNone/>
            </a:pPr>
            <a:r>
              <a:rPr lang="ru-RU" altLang="ru-RU" sz="4400" b="1">
                <a:solidFill>
                  <a:srgbClr val="C00000"/>
                </a:solidFill>
                <a:latin typeface="Times New Roman" panose="02020603050405020304" pitchFamily="18" charset="0"/>
              </a:rPr>
              <a:t>Фагоцитоз - </a:t>
            </a:r>
            <a:r>
              <a:rPr lang="ru-RU" altLang="ru-RU" sz="3200" b="1">
                <a:solidFill>
                  <a:srgbClr val="C00000"/>
                </a:solidFill>
                <a:latin typeface="Times New Roman" panose="02020603050405020304" pitchFamily="18" charset="0"/>
              </a:rPr>
              <a:t>процесс уничтожения микробов ФАГОЦИТАМИ (лейкоциты)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78B49456-DD38-849C-F29D-26BFE5AA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8424862" cy="51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Rectangle 3">
            <a:extLst>
              <a:ext uri="{FF2B5EF4-FFF2-40B4-BE49-F238E27FC236}">
                <a16:creationId xmlns:a16="http://schemas.microsoft.com/office/drawing/2014/main" id="{04C2973E-C827-2734-F4A2-5E39D42CC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084763"/>
            <a:ext cx="720725" cy="4572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2C716D33-881E-0C93-226C-FBFDAAE16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4400" b="1">
                <a:solidFill>
                  <a:srgbClr val="C00000"/>
                </a:solidFill>
                <a:latin typeface="Times New Roman" panose="02020603050405020304" pitchFamily="18" charset="0"/>
              </a:rPr>
              <a:t>Виды лейкоцитов</a:t>
            </a:r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1171229C-01D4-F810-2E3C-B177FC0A8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altLang="ru-RU" sz="3200" b="1">
                <a:latin typeface="Times New Roman" panose="02020603050405020304" pitchFamily="18" charset="0"/>
              </a:rPr>
              <a:t>ФАГОЦИТ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57AECE1D-2185-31FB-1FC2-119244145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altLang="ru-RU" sz="3200" b="1">
                <a:latin typeface="Times New Roman" panose="02020603050405020304" pitchFamily="18" charset="0"/>
              </a:rPr>
              <a:t>ЛИМФОЦИТ</a:t>
            </a: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A9514F9F-682E-A1C8-242F-866030B55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349500"/>
            <a:ext cx="3960812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0391B912-9FA8-ABB5-27A2-4BAECC53A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4246563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3" name="Rectangle 21512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Text Box 1">
            <a:extLst>
              <a:ext uri="{FF2B5EF4-FFF2-40B4-BE49-F238E27FC236}">
                <a16:creationId xmlns:a16="http://schemas.microsoft.com/office/drawing/2014/main" id="{4D46978E-DAB1-828C-773A-7FE682B46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58" y="365125"/>
            <a:ext cx="3226764" cy="19380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Лимфоцит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7F714343-1F22-1DF4-A43E-83C9294ED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2482589"/>
            <a:ext cx="2862072" cy="36943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7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ru-RU" sz="1700" b="1">
                <a:solidFill>
                  <a:schemeClr val="tx1"/>
                </a:solidFill>
                <a:latin typeface="+mn-lt"/>
                <a:cs typeface="+mn-cs"/>
              </a:rPr>
              <a:t>АНТИГЕНЫ </a:t>
            </a:r>
            <a:r>
              <a:rPr lang="en-US" altLang="ru-RU" sz="1700">
                <a:solidFill>
                  <a:schemeClr val="tx1"/>
                </a:solidFill>
                <a:latin typeface="+mn-lt"/>
                <a:cs typeface="+mn-cs"/>
              </a:rPr>
              <a:t>– чужеродные соединения</a:t>
            </a:r>
          </a:p>
          <a:p>
            <a:pPr indent="-228600" algn="l" defTabSz="914400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endParaRPr lang="en-US" altLang="ru-RU" sz="170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7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ru-RU" sz="1700" b="1">
                <a:solidFill>
                  <a:schemeClr val="tx1"/>
                </a:solidFill>
                <a:latin typeface="+mn-lt"/>
                <a:cs typeface="+mn-cs"/>
              </a:rPr>
              <a:t>АНТИТЕЛА </a:t>
            </a:r>
            <a:r>
              <a:rPr lang="en-US" altLang="ru-RU" sz="1700">
                <a:solidFill>
                  <a:schemeClr val="tx1"/>
                </a:solidFill>
                <a:latin typeface="+mn-lt"/>
                <a:cs typeface="+mn-cs"/>
              </a:rPr>
              <a:t>– химические противоядия, состоящие из белка гамма - глобулина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5AEB78A8-39BA-3222-70F5-D158139FC2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2" r="-1" b="338"/>
          <a:stretch/>
        </p:blipFill>
        <p:spPr bwMode="auto">
          <a:xfrm>
            <a:off x="3678237" y="-4"/>
            <a:ext cx="5465763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6" name="Picture 2">
            <a:extLst>
              <a:ext uri="{FF2B5EF4-FFF2-40B4-BE49-F238E27FC236}">
                <a16:creationId xmlns:a16="http://schemas.microsoft.com/office/drawing/2014/main" id="{0AE84185-5929-ED2D-08D8-1DFE42345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7318"/>
          <a:stretch/>
        </p:blipFill>
        <p:spPr bwMode="auto">
          <a:xfrm>
            <a:off x="3545046" y="3802961"/>
            <a:ext cx="5604285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A760268A-3BA9-B183-ECA2-984031154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4638"/>
            <a:ext cx="864235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l">
              <a:buClrTx/>
              <a:buFontTx/>
              <a:buNone/>
            </a:pPr>
            <a:r>
              <a:rPr lang="ru-RU" altLang="ru-RU" sz="2800" b="1">
                <a:solidFill>
                  <a:srgbClr val="C00000"/>
                </a:solidFill>
                <a:latin typeface="Times New Roman" panose="02020603050405020304" pitchFamily="18" charset="0"/>
              </a:rPr>
              <a:t>      Внутренняя среда организма </a:t>
            </a:r>
            <a:r>
              <a:rPr lang="ru-RU" altLang="ru-RU" sz="2800">
                <a:solidFill>
                  <a:srgbClr val="C00000"/>
                </a:solidFill>
                <a:latin typeface="Times New Roman" panose="02020603050405020304" pitchFamily="18" charset="0"/>
              </a:rPr>
              <a:t>– совокупность жидкостей тела (</a:t>
            </a:r>
            <a:r>
              <a:rPr lang="ru-RU" altLang="ru-RU" sz="2800" b="1">
                <a:solidFill>
                  <a:srgbClr val="C00000"/>
                </a:solidFill>
                <a:latin typeface="Times New Roman" panose="02020603050405020304" pitchFamily="18" charset="0"/>
              </a:rPr>
              <a:t>кровь, лимфа, тканевая </a:t>
            </a:r>
            <a:r>
              <a:rPr lang="ru-RU" altLang="ru-RU" sz="2800">
                <a:solidFill>
                  <a:srgbClr val="C00000"/>
                </a:solidFill>
                <a:latin typeface="Times New Roman" panose="02020603050405020304" pitchFamily="18" charset="0"/>
              </a:rPr>
              <a:t>и </a:t>
            </a:r>
            <a:r>
              <a:rPr lang="ru-RU" altLang="ru-RU" sz="2800" b="1">
                <a:solidFill>
                  <a:srgbClr val="C00000"/>
                </a:solidFill>
                <a:latin typeface="Times New Roman" panose="02020603050405020304" pitchFamily="18" charset="0"/>
              </a:rPr>
              <a:t>цереброспинальная жидкости</a:t>
            </a:r>
            <a:r>
              <a:rPr lang="ru-RU" altLang="ru-RU" sz="2800">
                <a:solidFill>
                  <a:srgbClr val="C00000"/>
                </a:solidFill>
                <a:latin typeface="Times New Roman" panose="02020603050405020304" pitchFamily="18" charset="0"/>
              </a:rPr>
              <a:t>), принимающих участие в процессе  обмена веществ и поддержания основных параметров организма.</a:t>
            </a:r>
            <a:br>
              <a:rPr lang="ru-RU" altLang="ru-RU" sz="280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ru-RU" altLang="ru-RU" sz="280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b="1">
                <a:solidFill>
                  <a:srgbClr val="C00000"/>
                </a:solidFill>
                <a:latin typeface="Times New Roman" panose="02020603050405020304" pitchFamily="18" charset="0"/>
              </a:rPr>
              <a:t>Гомеостаз – относительное постоянство состава жидкостей внутренней среды организма.</a:t>
            </a:r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47D9EFD3-FCC1-AB9B-568D-7BFE67DA3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492375"/>
            <a:ext cx="864235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l">
              <a:spcBef>
                <a:spcPts val="800"/>
              </a:spcBef>
              <a:buClrTx/>
              <a:buFontTx/>
              <a:buNone/>
            </a:pPr>
            <a:endParaRPr lang="ru-RU" altLang="ru-RU" sz="3200" b="1">
              <a:latin typeface="Times New Roman" panose="02020603050405020304" pitchFamily="18" charset="0"/>
            </a:endParaRPr>
          </a:p>
          <a:p>
            <a:pPr algn="l">
              <a:spcBef>
                <a:spcPts val="800"/>
              </a:spcBef>
              <a:buClrTx/>
              <a:buFontTx/>
              <a:buNone/>
            </a:pPr>
            <a:endParaRPr lang="ru-RU" altLang="ru-RU" sz="3200" b="1">
              <a:latin typeface="Times New Roman" panose="02020603050405020304" pitchFamily="18" charset="0"/>
            </a:endParaRPr>
          </a:p>
          <a:p>
            <a:pPr algn="l">
              <a:spcBef>
                <a:spcPts val="800"/>
              </a:spcBef>
              <a:buClrTx/>
              <a:buFontTx/>
              <a:buNone/>
            </a:pPr>
            <a:r>
              <a:rPr lang="ru-RU" altLang="ru-RU" sz="3200" b="1">
                <a:latin typeface="Times New Roman" panose="02020603050405020304" pitchFamily="18" charset="0"/>
              </a:rPr>
              <a:t>Связь между жидкостями внутренней среды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altLang="ru-RU" sz="3200" b="1">
                <a:solidFill>
                  <a:srgbClr val="C00000"/>
                </a:solidFill>
                <a:latin typeface="Times New Roman" panose="02020603050405020304" pitchFamily="18" charset="0"/>
              </a:rPr>
              <a:t>КРОВЬ   </a:t>
            </a:r>
            <a:r>
              <a:rPr lang="ru-RU" altLang="ru-RU" sz="3200" b="1">
                <a:latin typeface="Times New Roman" panose="02020603050405020304" pitchFamily="18" charset="0"/>
              </a:rPr>
              <a:t>                                    </a:t>
            </a:r>
            <a:r>
              <a:rPr lang="ru-RU" altLang="ru-RU" sz="3200" b="1">
                <a:solidFill>
                  <a:srgbClr val="C00000"/>
                </a:solidFill>
                <a:latin typeface="Times New Roman" panose="02020603050405020304" pitchFamily="18" charset="0"/>
              </a:rPr>
              <a:t>ТКАНЕВАЯ 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altLang="ru-RU" sz="3200" b="1">
                <a:solidFill>
                  <a:srgbClr val="C00000"/>
                </a:solidFill>
                <a:latin typeface="Times New Roman" panose="02020603050405020304" pitchFamily="18" charset="0"/>
              </a:rPr>
              <a:t>                                                      ЖИДКОСТЬ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endParaRPr lang="ru-RU" altLang="ru-RU" sz="3200" b="1">
              <a:latin typeface="Times New Roman" panose="02020603050405020304" pitchFamily="18" charset="0"/>
            </a:endParaRP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altLang="ru-RU" sz="3200" b="1">
                <a:solidFill>
                  <a:srgbClr val="C00000"/>
                </a:solidFill>
                <a:latin typeface="Times New Roman" panose="02020603050405020304" pitchFamily="18" charset="0"/>
              </a:rPr>
              <a:t>ЛИМФА</a:t>
            </a:r>
          </a:p>
        </p:txBody>
      </p:sp>
      <p:cxnSp>
        <p:nvCxnSpPr>
          <p:cNvPr id="4099" name="AutoShape 3">
            <a:extLst>
              <a:ext uri="{FF2B5EF4-FFF2-40B4-BE49-F238E27FC236}">
                <a16:creationId xmlns:a16="http://schemas.microsoft.com/office/drawing/2014/main" id="{C5E6FC94-8F74-67CB-6DC8-1858497403D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003800" y="5368925"/>
            <a:ext cx="2376488" cy="644525"/>
          </a:xfrm>
          <a:prstGeom prst="straightConnector1">
            <a:avLst/>
          </a:prstGeom>
          <a:noFill/>
          <a:ln w="38160" cap="sq">
            <a:solidFill>
              <a:srgbClr val="262626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00" name="AutoShape 4">
            <a:extLst>
              <a:ext uri="{FF2B5EF4-FFF2-40B4-BE49-F238E27FC236}">
                <a16:creationId xmlns:a16="http://schemas.microsoft.com/office/drawing/2014/main" id="{B1D2F900-48AC-13E3-80D6-ECB8FBF28A7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476375" y="4722813"/>
            <a:ext cx="2519363" cy="1289050"/>
          </a:xfrm>
          <a:prstGeom prst="straightConnector1">
            <a:avLst/>
          </a:prstGeom>
          <a:noFill/>
          <a:ln w="38160" cap="sq">
            <a:solidFill>
              <a:srgbClr val="262626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01" name="AutoShape 5">
            <a:extLst>
              <a:ext uri="{FF2B5EF4-FFF2-40B4-BE49-F238E27FC236}">
                <a16:creationId xmlns:a16="http://schemas.microsoft.com/office/drawing/2014/main" id="{A6C155B3-0DBF-A3EB-1D4F-76DA70BBBE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39975" y="4437063"/>
            <a:ext cx="3673475" cy="1587"/>
          </a:xfrm>
          <a:prstGeom prst="straightConnector1">
            <a:avLst/>
          </a:prstGeom>
          <a:noFill/>
          <a:ln w="38160" cap="sq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13707257-9AB4-CEDB-777F-957736393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74638"/>
            <a:ext cx="86407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3200" b="1">
                <a:solidFill>
                  <a:srgbClr val="C00000"/>
                </a:solidFill>
                <a:latin typeface="Times New Roman" panose="02020603050405020304" pitchFamily="18" charset="0"/>
              </a:rPr>
              <a:t>Лимфа – вид соединительной ткани </a:t>
            </a:r>
            <a:br>
              <a:rPr lang="ru-RU" altLang="ru-RU" sz="3200" b="1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ru-RU" altLang="ru-RU" sz="2800">
                <a:solidFill>
                  <a:srgbClr val="C00000"/>
                </a:solidFill>
                <a:latin typeface="Times New Roman" panose="02020603050405020304" pitchFamily="18" charset="0"/>
              </a:rPr>
              <a:t>В организме содержится около 1,5 литров</a:t>
            </a: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A839385A-CCCD-DCE7-2DF5-E99F1CEE2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600200"/>
            <a:ext cx="8640762" cy="485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AutoShape 3">
            <a:extLst>
              <a:ext uri="{FF2B5EF4-FFF2-40B4-BE49-F238E27FC236}">
                <a16:creationId xmlns:a16="http://schemas.microsoft.com/office/drawing/2014/main" id="{CCE4268F-2E54-E9B4-37CD-7091C9749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1557338"/>
            <a:ext cx="4032250" cy="6477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</a:rPr>
              <a:t>СОСТАВ ЛИМФЫ</a:t>
            </a:r>
          </a:p>
        </p:txBody>
      </p:sp>
      <p:sp>
        <p:nvSpPr>
          <p:cNvPr id="5124" name="AutoShape 4">
            <a:extLst>
              <a:ext uri="{FF2B5EF4-FFF2-40B4-BE49-F238E27FC236}">
                <a16:creationId xmlns:a16="http://schemas.microsoft.com/office/drawing/2014/main" id="{7BA928A7-B2A9-A99F-E8BA-8DCB2395C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420938"/>
            <a:ext cx="5327650" cy="237648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b="1" u="sng">
                <a:solidFill>
                  <a:srgbClr val="262626"/>
                </a:solidFill>
                <a:latin typeface="Times New Roman" panose="02020603050405020304" pitchFamily="18" charset="0"/>
              </a:rPr>
              <a:t>ПЛАЗМА (Лимфоплазма)</a:t>
            </a:r>
          </a:p>
          <a:p>
            <a:pPr algn="l">
              <a:buClr>
                <a:srgbClr val="262626"/>
              </a:buClr>
              <a:buFont typeface="Times New Roman" panose="02020603050405020304" pitchFamily="18" charset="0"/>
              <a:buChar char="-"/>
            </a:pPr>
            <a:r>
              <a:rPr lang="ru-RU" altLang="ru-RU" sz="2000" b="1">
                <a:solidFill>
                  <a:srgbClr val="262626"/>
                </a:solidFill>
                <a:latin typeface="Times New Roman" panose="02020603050405020304" pitchFamily="18" charset="0"/>
              </a:rPr>
              <a:t>Органические вещества</a:t>
            </a:r>
          </a:p>
          <a:p>
            <a:pPr algn="l">
              <a:buClrTx/>
              <a:buFontTx/>
              <a:buNone/>
            </a:pPr>
            <a:r>
              <a:rPr lang="ru-RU" altLang="ru-RU" sz="2000">
                <a:solidFill>
                  <a:srgbClr val="262626"/>
                </a:solidFill>
                <a:latin typeface="Times New Roman" panose="02020603050405020304" pitchFamily="18" charset="0"/>
              </a:rPr>
              <a:t>(концентрация белков, жиров, углеводов очень изменчива)</a:t>
            </a:r>
          </a:p>
          <a:p>
            <a:pPr algn="l">
              <a:buClr>
                <a:srgbClr val="262626"/>
              </a:buClr>
              <a:buFont typeface="Times New Roman" panose="02020603050405020304" pitchFamily="18" charset="0"/>
              <a:buChar char="-"/>
            </a:pPr>
            <a:r>
              <a:rPr lang="ru-RU" altLang="ru-RU" sz="2000" b="1">
                <a:solidFill>
                  <a:srgbClr val="262626"/>
                </a:solidFill>
                <a:latin typeface="Times New Roman" panose="02020603050405020304" pitchFamily="18" charset="0"/>
              </a:rPr>
              <a:t>Минеральные вещества, вода </a:t>
            </a:r>
            <a:r>
              <a:rPr lang="ru-RU" altLang="ru-RU" sz="2000">
                <a:solidFill>
                  <a:srgbClr val="262626"/>
                </a:solidFill>
                <a:latin typeface="Times New Roman" panose="02020603050405020304" pitchFamily="18" charset="0"/>
              </a:rPr>
              <a:t>с растворенными в ней продуктами жизнедеятельности</a:t>
            </a:r>
          </a:p>
        </p:txBody>
      </p:sp>
      <p:sp>
        <p:nvSpPr>
          <p:cNvPr id="5125" name="AutoShape 5">
            <a:extLst>
              <a:ext uri="{FF2B5EF4-FFF2-40B4-BE49-F238E27FC236}">
                <a16:creationId xmlns:a16="http://schemas.microsoft.com/office/drawing/2014/main" id="{F62F2F18-8C1F-908A-9BDD-0CC5C23E7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2420938"/>
            <a:ext cx="2808287" cy="237648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2000" b="1" u="sng">
                <a:solidFill>
                  <a:srgbClr val="262626"/>
                </a:solidFill>
                <a:latin typeface="Times New Roman" panose="02020603050405020304" pitchFamily="18" charset="0"/>
              </a:rPr>
              <a:t>ФОРМЕННЫЕ ЭЛЕМЕНТЫ</a:t>
            </a:r>
          </a:p>
          <a:p>
            <a:pPr algn="l">
              <a:buClr>
                <a:srgbClr val="262626"/>
              </a:buClr>
              <a:buFont typeface="Times New Roman" panose="02020603050405020304" pitchFamily="18" charset="0"/>
              <a:buChar char="-"/>
            </a:pPr>
            <a:r>
              <a:rPr lang="ru-RU" altLang="ru-RU" sz="2000" b="1">
                <a:solidFill>
                  <a:srgbClr val="262626"/>
                </a:solidFill>
                <a:latin typeface="Times New Roman" panose="02020603050405020304" pitchFamily="18" charset="0"/>
              </a:rPr>
              <a:t>Лейкоциты (лимфоциты)</a:t>
            </a:r>
          </a:p>
          <a:p>
            <a:pPr algn="l">
              <a:buClr>
                <a:srgbClr val="262626"/>
              </a:buClr>
              <a:buFont typeface="Times New Roman" panose="02020603050405020304" pitchFamily="18" charset="0"/>
              <a:buChar char="-"/>
            </a:pPr>
            <a:r>
              <a:rPr lang="ru-RU" altLang="ru-RU" sz="2000" b="1">
                <a:solidFill>
                  <a:srgbClr val="262626"/>
                </a:solidFill>
                <a:latin typeface="Times New Roman" panose="02020603050405020304" pitchFamily="18" charset="0"/>
              </a:rPr>
              <a:t>Тромбоциты</a:t>
            </a:r>
          </a:p>
          <a:p>
            <a:pPr algn="l">
              <a:buClr>
                <a:srgbClr val="C00000"/>
              </a:buClr>
            </a:pPr>
            <a:endParaRPr lang="ru-RU" altLang="ru-RU" sz="2000" b="1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>
              <a:buClrTx/>
              <a:buFontTx/>
              <a:buNone/>
            </a:pPr>
            <a:endParaRPr lang="ru-RU" altLang="ru-RU" sz="20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6" name="AutoShape 6">
            <a:extLst>
              <a:ext uri="{FF2B5EF4-FFF2-40B4-BE49-F238E27FC236}">
                <a16:creationId xmlns:a16="http://schemas.microsoft.com/office/drawing/2014/main" id="{5A321D82-7978-CE92-0B16-B46553012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157788"/>
            <a:ext cx="5111750" cy="14398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l">
              <a:buClrTx/>
              <a:buFontTx/>
              <a:buNone/>
            </a:pPr>
            <a:r>
              <a:rPr lang="ru-RU" altLang="ru-RU" sz="2000">
                <a:solidFill>
                  <a:srgbClr val="262626"/>
                </a:solidFill>
                <a:latin typeface="Times New Roman" panose="02020603050405020304" pitchFamily="18" charset="0"/>
              </a:rPr>
              <a:t>- Возвращение в кровяное русло тканевой жидкости</a:t>
            </a:r>
          </a:p>
          <a:p>
            <a:pPr algn="l">
              <a:buClrTx/>
              <a:buFontTx/>
              <a:buNone/>
            </a:pPr>
            <a:r>
              <a:rPr lang="ru-RU" altLang="ru-RU" sz="2000">
                <a:solidFill>
                  <a:srgbClr val="262626"/>
                </a:solidFill>
                <a:latin typeface="Times New Roman" panose="02020603050405020304" pitchFamily="18" charset="0"/>
              </a:rPr>
              <a:t>- Фильтрация и обеззараживание тканевой жидкости</a:t>
            </a:r>
          </a:p>
          <a:p>
            <a:pPr>
              <a:buClrTx/>
              <a:buFontTx/>
              <a:buNone/>
            </a:pPr>
            <a:endParaRPr lang="ru-RU" altLang="ru-RU" sz="2000">
              <a:solidFill>
                <a:srgbClr val="26262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7" name="AutoShape 7">
            <a:extLst>
              <a:ext uri="{FF2B5EF4-FFF2-40B4-BE49-F238E27FC236}">
                <a16:creationId xmlns:a16="http://schemas.microsoft.com/office/drawing/2014/main" id="{A122350C-3023-3928-1668-E62F699E6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5157788"/>
            <a:ext cx="2808287" cy="14398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</a:rPr>
              <a:t>ФУНКЦИИ ЛИМФЫ</a:t>
            </a:r>
          </a:p>
        </p:txBody>
      </p:sp>
      <p:cxnSp>
        <p:nvCxnSpPr>
          <p:cNvPr id="5128" name="AutoShape 8">
            <a:extLst>
              <a:ext uri="{FF2B5EF4-FFF2-40B4-BE49-F238E27FC236}">
                <a16:creationId xmlns:a16="http://schemas.microsoft.com/office/drawing/2014/main" id="{C24451B9-982F-A94B-3E45-676C9B6BC98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32588" y="1881188"/>
            <a:ext cx="1008062" cy="539750"/>
          </a:xfrm>
          <a:prstGeom prst="straightConnector1">
            <a:avLst/>
          </a:prstGeom>
          <a:noFill/>
          <a:ln w="38160" cap="sq">
            <a:solidFill>
              <a:srgbClr val="224B5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129" name="AutoShape 9">
            <a:extLst>
              <a:ext uri="{FF2B5EF4-FFF2-40B4-BE49-F238E27FC236}">
                <a16:creationId xmlns:a16="http://schemas.microsoft.com/office/drawing/2014/main" id="{24A29B71-897D-E7CE-CC70-7A977094A57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547813" y="1881188"/>
            <a:ext cx="1152525" cy="539750"/>
          </a:xfrm>
          <a:prstGeom prst="straightConnector1">
            <a:avLst/>
          </a:prstGeom>
          <a:noFill/>
          <a:ln w="38160" cap="sq">
            <a:solidFill>
              <a:srgbClr val="224B5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130" name="AutoShape 10">
            <a:extLst>
              <a:ext uri="{FF2B5EF4-FFF2-40B4-BE49-F238E27FC236}">
                <a16:creationId xmlns:a16="http://schemas.microsoft.com/office/drawing/2014/main" id="{6AB935FE-9672-B446-409A-B5E6AE45682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049463" y="4797425"/>
            <a:ext cx="504825" cy="360363"/>
          </a:xfrm>
          <a:prstGeom prst="straightConnector1">
            <a:avLst/>
          </a:prstGeom>
          <a:noFill/>
          <a:ln w="38160" cap="sq">
            <a:solidFill>
              <a:srgbClr val="224B5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131" name="AutoShape 11">
            <a:extLst>
              <a:ext uri="{FF2B5EF4-FFF2-40B4-BE49-F238E27FC236}">
                <a16:creationId xmlns:a16="http://schemas.microsoft.com/office/drawing/2014/main" id="{E7AA304B-710B-1EED-368C-485F0E3AF78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076825" y="4797425"/>
            <a:ext cx="1290638" cy="360363"/>
          </a:xfrm>
          <a:prstGeom prst="straightConnector1">
            <a:avLst/>
          </a:prstGeom>
          <a:noFill/>
          <a:ln w="38160" cap="sq">
            <a:solidFill>
              <a:srgbClr val="224B5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132" name="AutoShape 12">
            <a:extLst>
              <a:ext uri="{FF2B5EF4-FFF2-40B4-BE49-F238E27FC236}">
                <a16:creationId xmlns:a16="http://schemas.microsoft.com/office/drawing/2014/main" id="{EF3AB6A5-9588-AACB-B624-0313FE92E6BF}"/>
              </a:ext>
            </a:extLst>
          </p:cNvPr>
          <p:cNvCxnSpPr>
            <a:cxnSpLocks noChangeShapeType="1"/>
            <a:endCxn id="5126" idx="3"/>
          </p:cNvCxnSpPr>
          <p:nvPr/>
        </p:nvCxnSpPr>
        <p:spPr bwMode="auto">
          <a:xfrm flipH="1" flipV="1">
            <a:off x="5435600" y="5878513"/>
            <a:ext cx="576263" cy="12700"/>
          </a:xfrm>
          <a:prstGeom prst="straightConnector1">
            <a:avLst/>
          </a:prstGeom>
          <a:noFill/>
          <a:ln w="38160" cap="sq">
            <a:solidFill>
              <a:srgbClr val="224B5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6" name="Rectangle 615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8" name="Rectangle 615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5" name="Text Box 1">
            <a:extLst>
              <a:ext uri="{FF2B5EF4-FFF2-40B4-BE49-F238E27FC236}">
                <a16:creationId xmlns:a16="http://schemas.microsoft.com/office/drawing/2014/main" id="{DF9DC23A-706B-D88D-8EC0-139495AEC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784" y="248038"/>
            <a:ext cx="5297791" cy="1159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3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Тканевая жидкость</a:t>
            </a:r>
          </a:p>
        </p:txBody>
      </p:sp>
      <p:graphicFrame>
        <p:nvGraphicFramePr>
          <p:cNvPr id="6146" name="Group 2">
            <a:extLst>
              <a:ext uri="{FF2B5EF4-FFF2-40B4-BE49-F238E27FC236}">
                <a16:creationId xmlns:a16="http://schemas.microsoft.com/office/drawing/2014/main" id="{AEC31B76-91BA-B773-C7B6-BDC1A8CB7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60993"/>
              </p:ext>
            </p:extLst>
          </p:nvPr>
        </p:nvGraphicFramePr>
        <p:xfrm>
          <a:off x="324168" y="2460031"/>
          <a:ext cx="8495664" cy="349705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371842">
                  <a:extLst>
                    <a:ext uri="{9D8B030D-6E8A-4147-A177-3AD203B41FA5}">
                      <a16:colId xmlns:a16="http://schemas.microsoft.com/office/drawing/2014/main" val="2719238258"/>
                    </a:ext>
                  </a:extLst>
                </a:gridCol>
                <a:gridCol w="2316820">
                  <a:extLst>
                    <a:ext uri="{9D8B030D-6E8A-4147-A177-3AD203B41FA5}">
                      <a16:colId xmlns:a16="http://schemas.microsoft.com/office/drawing/2014/main" val="1873017424"/>
                    </a:ext>
                  </a:extLst>
                </a:gridCol>
                <a:gridCol w="2055794">
                  <a:extLst>
                    <a:ext uri="{9D8B030D-6E8A-4147-A177-3AD203B41FA5}">
                      <a16:colId xmlns:a16="http://schemas.microsoft.com/office/drawing/2014/main" val="3385293412"/>
                    </a:ext>
                  </a:extLst>
                </a:gridCol>
                <a:gridCol w="1751208">
                  <a:extLst>
                    <a:ext uri="{9D8B030D-6E8A-4147-A177-3AD203B41FA5}">
                      <a16:colId xmlns:a16="http://schemas.microsoft.com/office/drawing/2014/main" val="586069511"/>
                    </a:ext>
                  </a:extLst>
                </a:gridCol>
              </a:tblGrid>
              <a:tr h="928038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200" b="1" i="0" u="none" strike="noStrike" cap="all" spc="6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Noto Sans CJK SC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all" spc="6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Noto Sans CJK SC" charset="0"/>
                        </a:rPr>
                        <a:t>СОСТАВ</a:t>
                      </a:r>
                    </a:p>
                  </a:txBody>
                  <a:tcPr marL="94323" marR="94323" marT="94323" marB="94323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200" b="1" i="0" u="none" strike="noStrike" cap="all" spc="6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Noto Sans CJK SC" charset="0"/>
                      </a:endParaRPr>
                    </a:p>
                    <a:p>
                      <a:pPr marL="0" marR="0" lvl="0" indent="0" algn="l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lang="ru-RU" altLang="ru-RU" sz="1200" b="1" i="0" u="none" strike="noStrike" cap="all" spc="6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Noto Sans CJK SC" charset="0"/>
                        </a:rPr>
                        <a:t>МЕСТОНАХОЖДЕНИЕ </a:t>
                      </a:r>
                      <a:r>
                        <a:rPr kumimoji="0" lang="ru-RU" altLang="ru-RU" sz="1200" b="1" i="0" u="none" strike="noStrike" cap="all" spc="6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Noto Sans CJK SC" charset="0"/>
                        </a:rPr>
                        <a:t> В ОРГАНИЗМЕ</a:t>
                      </a:r>
                    </a:p>
                  </a:txBody>
                  <a:tcPr marL="94323" marR="94323" marT="94323" marB="94323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200" b="1" i="0" u="none" strike="noStrike" cap="all" spc="6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Noto Sans CJK SC" charset="0"/>
                      </a:endParaRPr>
                    </a:p>
                    <a:p>
                      <a:pPr marL="0" marR="0" lvl="0" indent="0" algn="l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ru-RU" altLang="ru-RU" sz="1200" b="1" i="0" u="none" strike="noStrike" cap="all" spc="6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Noto Sans CJK SC" charset="0"/>
                        </a:rPr>
                        <a:t>ИСТОЧНИК</a:t>
                      </a:r>
                      <a:r>
                        <a:rPr lang="ru-RU" altLang="ru-RU" sz="1200" b="1" i="0" u="none" strike="noStrike" cap="all" spc="6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Noto Sans CJK SC" charset="0"/>
                        </a:rPr>
                        <a:t> </a:t>
                      </a:r>
                      <a:endParaRPr kumimoji="0" lang="ru-RU" altLang="ru-RU" sz="1200" b="1" i="0" u="none" strike="noStrike" cap="all" spc="6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Noto Sans CJK SC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all" spc="6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Noto Sans CJK SC" charset="0"/>
                        </a:rPr>
                        <a:t>И МЕСТО ОБРАЗОВАНИЯ</a:t>
                      </a:r>
                    </a:p>
                  </a:txBody>
                  <a:tcPr marL="94323" marR="94323" marT="94323" marB="94323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200" b="1" i="0" u="none" strike="noStrike" cap="all" spc="6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Noto Sans CJK SC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all" spc="6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Noto Sans CJK SC" charset="0"/>
                        </a:rPr>
                        <a:t>ФУНКЦИИ</a:t>
                      </a:r>
                    </a:p>
                  </a:txBody>
                  <a:tcPr marL="94323" marR="94323" marT="94323" marB="94323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235233"/>
                  </a:ext>
                </a:extLst>
              </a:tr>
              <a:tr h="2536646">
                <a:tc>
                  <a:txBody>
                    <a:bodyPr/>
                    <a:lstStyle>
                      <a:lvl1pPr marL="341313" indent="-341313" algn="l" eaLnBrk="0" hangingPunct="0">
                        <a:spcBef>
                          <a:spcPts val="800"/>
                        </a:spcBef>
                        <a:tabLst>
                          <a:tab pos="341313" algn="l"/>
                          <a:tab pos="1255713" algn="l"/>
                          <a:tab pos="2170113" algn="l"/>
                          <a:tab pos="3084513" algn="l"/>
                          <a:tab pos="3998913" algn="l"/>
                          <a:tab pos="4913313" algn="l"/>
                          <a:tab pos="5827713" algn="l"/>
                          <a:tab pos="6742113" algn="l"/>
                          <a:tab pos="7656513" algn="l"/>
                          <a:tab pos="8570913" algn="l"/>
                          <a:tab pos="9485313" algn="l"/>
                          <a:tab pos="10399713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341313" algn="l"/>
                          <a:tab pos="1255713" algn="l"/>
                          <a:tab pos="2170113" algn="l"/>
                          <a:tab pos="3084513" algn="l"/>
                          <a:tab pos="3998913" algn="l"/>
                          <a:tab pos="4913313" algn="l"/>
                          <a:tab pos="5827713" algn="l"/>
                          <a:tab pos="6742113" algn="l"/>
                          <a:tab pos="7656513" algn="l"/>
                          <a:tab pos="8570913" algn="l"/>
                          <a:tab pos="9485313" algn="l"/>
                          <a:tab pos="1039971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341313" algn="l"/>
                          <a:tab pos="1255713" algn="l"/>
                          <a:tab pos="2170113" algn="l"/>
                          <a:tab pos="3084513" algn="l"/>
                          <a:tab pos="3998913" algn="l"/>
                          <a:tab pos="4913313" algn="l"/>
                          <a:tab pos="5827713" algn="l"/>
                          <a:tab pos="6742113" algn="l"/>
                          <a:tab pos="7656513" algn="l"/>
                          <a:tab pos="8570913" algn="l"/>
                          <a:tab pos="9485313" algn="l"/>
                          <a:tab pos="1039971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341313" algn="l"/>
                          <a:tab pos="1255713" algn="l"/>
                          <a:tab pos="2170113" algn="l"/>
                          <a:tab pos="3084513" algn="l"/>
                          <a:tab pos="3998913" algn="l"/>
                          <a:tab pos="4913313" algn="l"/>
                          <a:tab pos="5827713" algn="l"/>
                          <a:tab pos="6742113" algn="l"/>
                          <a:tab pos="7656513" algn="l"/>
                          <a:tab pos="8570913" algn="l"/>
                          <a:tab pos="9485313" algn="l"/>
                          <a:tab pos="1039971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341313" algn="l"/>
                          <a:tab pos="1255713" algn="l"/>
                          <a:tab pos="2170113" algn="l"/>
                          <a:tab pos="3084513" algn="l"/>
                          <a:tab pos="3998913" algn="l"/>
                          <a:tab pos="4913313" algn="l"/>
                          <a:tab pos="5827713" algn="l"/>
                          <a:tab pos="6742113" algn="l"/>
                          <a:tab pos="7656513" algn="l"/>
                          <a:tab pos="8570913" algn="l"/>
                          <a:tab pos="9485313" algn="l"/>
                          <a:tab pos="1039971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1313" algn="l"/>
                          <a:tab pos="1255713" algn="l"/>
                          <a:tab pos="2170113" algn="l"/>
                          <a:tab pos="3084513" algn="l"/>
                          <a:tab pos="3998913" algn="l"/>
                          <a:tab pos="4913313" algn="l"/>
                          <a:tab pos="5827713" algn="l"/>
                          <a:tab pos="6742113" algn="l"/>
                          <a:tab pos="7656513" algn="l"/>
                          <a:tab pos="8570913" algn="l"/>
                          <a:tab pos="9485313" algn="l"/>
                          <a:tab pos="1039971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1313" algn="l"/>
                          <a:tab pos="1255713" algn="l"/>
                          <a:tab pos="2170113" algn="l"/>
                          <a:tab pos="3084513" algn="l"/>
                          <a:tab pos="3998913" algn="l"/>
                          <a:tab pos="4913313" algn="l"/>
                          <a:tab pos="5827713" algn="l"/>
                          <a:tab pos="6742113" algn="l"/>
                          <a:tab pos="7656513" algn="l"/>
                          <a:tab pos="8570913" algn="l"/>
                          <a:tab pos="9485313" algn="l"/>
                          <a:tab pos="1039971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1313" algn="l"/>
                          <a:tab pos="1255713" algn="l"/>
                          <a:tab pos="2170113" algn="l"/>
                          <a:tab pos="3084513" algn="l"/>
                          <a:tab pos="3998913" algn="l"/>
                          <a:tab pos="4913313" algn="l"/>
                          <a:tab pos="5827713" algn="l"/>
                          <a:tab pos="6742113" algn="l"/>
                          <a:tab pos="7656513" algn="l"/>
                          <a:tab pos="8570913" algn="l"/>
                          <a:tab pos="9485313" algn="l"/>
                          <a:tab pos="1039971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1313" algn="l"/>
                          <a:tab pos="1255713" algn="l"/>
                          <a:tab pos="2170113" algn="l"/>
                          <a:tab pos="3084513" algn="l"/>
                          <a:tab pos="3998913" algn="l"/>
                          <a:tab pos="4913313" algn="l"/>
                          <a:tab pos="5827713" algn="l"/>
                          <a:tab pos="6742113" algn="l"/>
                          <a:tab pos="7656513" algn="l"/>
                          <a:tab pos="8570913" algn="l"/>
                          <a:tab pos="9485313" algn="l"/>
                          <a:tab pos="1039971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9pPr>
                    </a:lstStyle>
                    <a:p>
                      <a:pPr marL="340995" marR="0" lvl="0" indent="-340995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Char char="-"/>
                        <a:tabLst>
                          <a:tab pos="341313" algn="l"/>
                          <a:tab pos="1255713" algn="l"/>
                          <a:tab pos="2170113" algn="l"/>
                          <a:tab pos="3084513" algn="l"/>
                          <a:tab pos="3998913" algn="l"/>
                          <a:tab pos="4913313" algn="l"/>
                          <a:tab pos="5827713" algn="l"/>
                          <a:tab pos="6742113" algn="l"/>
                          <a:tab pos="7656513" algn="l"/>
                          <a:tab pos="8570913" algn="l"/>
                          <a:tab pos="9485313" algn="l"/>
                          <a:tab pos="10399713" algn="l"/>
                        </a:tabLst>
                      </a:pPr>
                      <a:r>
                        <a:rPr kumimoji="0" lang="ru-RU" altLang="ru-RU" sz="17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Noto Sans CJK SC" charset="0"/>
                        </a:rPr>
                        <a:t>Вода с растворенными в ней питательными веществами</a:t>
                      </a:r>
                    </a:p>
                    <a:p>
                      <a:pPr marL="340995" marR="0" lvl="0" indent="-340995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Char char="-"/>
                        <a:tabLst>
                          <a:tab pos="341313" algn="l"/>
                          <a:tab pos="1255713" algn="l"/>
                          <a:tab pos="2170113" algn="l"/>
                          <a:tab pos="3084513" algn="l"/>
                          <a:tab pos="3998913" algn="l"/>
                          <a:tab pos="4913313" algn="l"/>
                          <a:tab pos="5827713" algn="l"/>
                          <a:tab pos="6742113" algn="l"/>
                          <a:tab pos="7656513" algn="l"/>
                          <a:tab pos="8570913" algn="l"/>
                          <a:tab pos="9485313" algn="l"/>
                          <a:tab pos="10399713" algn="l"/>
                        </a:tabLst>
                      </a:pPr>
                      <a:r>
                        <a:rPr kumimoji="0" lang="ru-RU" altLang="ru-RU" sz="17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Noto Sans CJK SC" charset="0"/>
                        </a:rPr>
                        <a:t>Неорганические вещества</a:t>
                      </a:r>
                    </a:p>
                    <a:p>
                      <a:pPr marL="340995" marR="0" lvl="0" indent="-340995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Char char="-"/>
                        <a:tabLst>
                          <a:tab pos="341313" algn="l"/>
                          <a:tab pos="1255713" algn="l"/>
                          <a:tab pos="2170113" algn="l"/>
                          <a:tab pos="3084513" algn="l"/>
                          <a:tab pos="3998913" algn="l"/>
                          <a:tab pos="4913313" algn="l"/>
                          <a:tab pos="5827713" algn="l"/>
                          <a:tab pos="6742113" algn="l"/>
                          <a:tab pos="7656513" algn="l"/>
                          <a:tab pos="8570913" algn="l"/>
                          <a:tab pos="9485313" algn="l"/>
                          <a:tab pos="10399713" algn="l"/>
                        </a:tabLst>
                      </a:pPr>
                      <a:r>
                        <a:rPr kumimoji="0" lang="ru-RU" altLang="ru-RU" sz="17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Noto Sans CJK SC" charset="0"/>
                        </a:rPr>
                        <a:t>Продукты обмена веществ</a:t>
                      </a:r>
                    </a:p>
                    <a:p>
                      <a:pPr marL="342900" marR="0" lvl="0" indent="-340995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1313" algn="l"/>
                          <a:tab pos="1255713" algn="l"/>
                          <a:tab pos="2170113" algn="l"/>
                          <a:tab pos="3084513" algn="l"/>
                          <a:tab pos="3998913" algn="l"/>
                          <a:tab pos="4913313" algn="l"/>
                          <a:tab pos="5827713" algn="l"/>
                          <a:tab pos="6742113" algn="l"/>
                          <a:tab pos="7656513" algn="l"/>
                          <a:tab pos="8570913" algn="l"/>
                          <a:tab pos="9485313" algn="l"/>
                          <a:tab pos="10399713" algn="l"/>
                        </a:tabLst>
                      </a:pPr>
                      <a:r>
                        <a:rPr kumimoji="0" lang="ru-RU" altLang="ru-RU" sz="17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Noto Sans CJK SC" charset="0"/>
                        </a:rPr>
                        <a:t>Концентрация многих веществ постоянна</a:t>
                      </a:r>
                    </a:p>
                  </a:txBody>
                  <a:tcPr marL="94323" marR="94323" marT="65502" marB="943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7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Noto Sans CJK SC" charset="0"/>
                        </a:rPr>
                        <a:t>Промежутки между клетками во всех тканях</a:t>
                      </a:r>
                    </a:p>
                  </a:txBody>
                  <a:tcPr marL="94323" marR="94323" marT="63668" marB="9432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7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Noto Sans CJK SC" charset="0"/>
                        </a:rPr>
                        <a:t>Из плазмы крови и продуктов жизнедеятельности клеток</a:t>
                      </a:r>
                    </a:p>
                  </a:txBody>
                  <a:tcPr marL="94323" marR="94323" marT="63668" marB="9432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7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Noto Sans CJK SC" charset="0"/>
                        </a:rPr>
                        <a:t>Промежуточная – связь крови с клетками</a:t>
                      </a:r>
                    </a:p>
                  </a:txBody>
                  <a:tcPr marL="94323" marR="94323" marT="63668" marB="9432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44758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6" name="Rectangle 7175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178" name="Freeform: Shape 7177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180" name="Freeform: Shape 7179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69" name="Text Box 1">
            <a:extLst>
              <a:ext uri="{FF2B5EF4-FFF2-40B4-BE49-F238E27FC236}">
                <a16:creationId xmlns:a16="http://schemas.microsoft.com/office/drawing/2014/main" id="{6D24FC02-A507-DBCA-0380-835AE0BE9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44" y="1161288"/>
            <a:ext cx="2702052" cy="45262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КРОВЬ - вид соединительной ткани</a:t>
            </a:r>
            <a:br>
              <a:rPr lang="en-US" altLang="ru-RU"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altLang="ru-RU"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 организме около 5 - 6 литров крови</a:t>
            </a:r>
          </a:p>
        </p:txBody>
      </p:sp>
      <p:sp>
        <p:nvSpPr>
          <p:cNvPr id="7182" name="Rectangle 7181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CE44670C-CC8C-106F-D4C8-BC5F965B6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7640" y="1888093"/>
            <a:ext cx="4773168" cy="273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defTabSz="256080">
              <a:spcBef>
                <a:spcPts val="399"/>
              </a:spcBef>
              <a:buClrTx/>
              <a:tabLst>
                <a:tab pos="324850" algn="l"/>
                <a:tab pos="846058" algn="l"/>
                <a:tab pos="1367266" algn="l"/>
                <a:tab pos="1888474" algn="l"/>
                <a:tab pos="2409682" algn="l"/>
                <a:tab pos="2930890" algn="l"/>
                <a:tab pos="3452098" algn="l"/>
                <a:tab pos="3973306" algn="l"/>
                <a:tab pos="4494514" algn="l"/>
                <a:tab pos="5015722" algn="l"/>
                <a:tab pos="5536930" algn="l"/>
              </a:tabLst>
            </a:pPr>
            <a:r>
              <a:rPr lang="ru-RU" altLang="ru-RU" sz="1596" b="1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Noto Sans CJK SC" charset="0"/>
              </a:rPr>
              <a:t>СОСТАВ  КРОВИ</a:t>
            </a:r>
            <a:endParaRPr lang="ru-RU" altLang="ru-RU" sz="28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B474F863-AF2D-A87A-7AC0-276883FF4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29" y="2138537"/>
            <a:ext cx="3508057" cy="284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47" name="Rectangle 8200">
            <a:extLst>
              <a:ext uri="{FF2B5EF4-FFF2-40B4-BE49-F238E27FC236}">
                <a16:creationId xmlns:a16="http://schemas.microsoft.com/office/drawing/2014/main" id="{BC68A55F-7B32-44D8-AEE5-1AF405326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3" name="Text Box 1">
            <a:extLst>
              <a:ext uri="{FF2B5EF4-FFF2-40B4-BE49-F238E27FC236}">
                <a16:creationId xmlns:a16="http://schemas.microsoft.com/office/drawing/2014/main" id="{AC8E380A-D748-601C-ED84-D884081A7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" y="429030"/>
            <a:ext cx="2125980" cy="54575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Функции крови</a:t>
            </a:r>
          </a:p>
        </p:txBody>
      </p:sp>
      <p:sp>
        <p:nvSpPr>
          <p:cNvPr id="8248" name="Rectangle 8202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1490" y="6112341"/>
            <a:ext cx="81267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49" name="Rectangle 8204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527048" y="5040414"/>
            <a:ext cx="54864" cy="2125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95" name="AutoShape 3">
            <a:hlinkClick r:id="" action="ppaction://noaction"/>
            <a:extLst>
              <a:ext uri="{FF2B5EF4-FFF2-40B4-BE49-F238E27FC236}">
                <a16:creationId xmlns:a16="http://schemas.microsoft.com/office/drawing/2014/main" id="{77179F0C-5702-6053-745B-004F63398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0150" y="6453188"/>
            <a:ext cx="323850" cy="404812"/>
          </a:xfrm>
          <a:prstGeom prst="actionButtonReturn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8250" name="Text Box 2">
            <a:extLst>
              <a:ext uri="{FF2B5EF4-FFF2-40B4-BE49-F238E27FC236}">
                <a16:creationId xmlns:a16="http://schemas.microsoft.com/office/drawing/2014/main" id="{ED307E7D-1B6E-FBC2-2091-A9C47125C0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8348788"/>
              </p:ext>
            </p:extLst>
          </p:nvPr>
        </p:nvGraphicFramePr>
        <p:xfrm>
          <a:off x="3031236" y="429030"/>
          <a:ext cx="5589270" cy="545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4" name="Rectangle 922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Text Box 1">
            <a:extLst>
              <a:ext uri="{FF2B5EF4-FFF2-40B4-BE49-F238E27FC236}">
                <a16:creationId xmlns:a16="http://schemas.microsoft.com/office/drawing/2014/main" id="{DBA58661-5C14-8AF3-8AAD-7A7B785C8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" y="325369"/>
            <a:ext cx="3276451" cy="19568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43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Плазма крови (55% - 60%)</a:t>
            </a:r>
          </a:p>
        </p:txBody>
      </p:sp>
      <p:sp>
        <p:nvSpPr>
          <p:cNvPr id="92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396ED7F5-24C0-55CF-D77F-D6B9010AD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" y="2872899"/>
            <a:ext cx="3182691" cy="33206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512763" indent="-512763"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ru-RU" sz="1600" b="1">
                <a:solidFill>
                  <a:schemeClr val="tx1"/>
                </a:solidFill>
                <a:latin typeface="+mn-lt"/>
                <a:cs typeface="+mn-cs"/>
              </a:rPr>
              <a:t>Органические вещества:</a:t>
            </a:r>
          </a:p>
          <a:p>
            <a:pPr marL="514350" indent="-228600" algn="l" defTabSz="914400">
              <a:lnSpc>
                <a:spcPct val="9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600">
                <a:solidFill>
                  <a:schemeClr val="tx1"/>
                </a:solidFill>
                <a:latin typeface="+mn-lt"/>
                <a:cs typeface="+mn-cs"/>
              </a:rPr>
              <a:t>     - белки - 7%;</a:t>
            </a:r>
          </a:p>
          <a:p>
            <a:pPr marL="514350" indent="-228600" algn="l" defTabSz="914400">
              <a:lnSpc>
                <a:spcPct val="9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600">
                <a:solidFill>
                  <a:schemeClr val="tx1"/>
                </a:solidFill>
                <a:latin typeface="+mn-lt"/>
                <a:cs typeface="+mn-cs"/>
              </a:rPr>
              <a:t>     - жиры - 0,8%;</a:t>
            </a:r>
          </a:p>
          <a:p>
            <a:pPr marL="514350" indent="-228600" algn="l" defTabSz="914400">
              <a:lnSpc>
                <a:spcPct val="9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600">
                <a:solidFill>
                  <a:schemeClr val="tx1"/>
                </a:solidFill>
                <a:latin typeface="+mn-lt"/>
                <a:cs typeface="+mn-cs"/>
              </a:rPr>
              <a:t>     - углеводы (глюкоза) – 0,12%</a:t>
            </a:r>
          </a:p>
          <a:p>
            <a:pPr marL="514350" indent="-228600" algn="l" defTabSz="914400">
              <a:lnSpc>
                <a:spcPct val="9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600" b="1">
                <a:solidFill>
                  <a:schemeClr val="tx1"/>
                </a:solidFill>
                <a:latin typeface="+mn-lt"/>
                <a:cs typeface="+mn-cs"/>
              </a:rPr>
              <a:t>2. Неорганические вещества:</a:t>
            </a:r>
          </a:p>
          <a:p>
            <a:pPr marL="514350" indent="-228600" algn="l" defTabSz="914400">
              <a:lnSpc>
                <a:spcPct val="9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600">
                <a:solidFill>
                  <a:schemeClr val="tx1"/>
                </a:solidFill>
                <a:latin typeface="+mn-lt"/>
                <a:cs typeface="+mn-cs"/>
              </a:rPr>
              <a:t>     - вода – 91%;</a:t>
            </a:r>
          </a:p>
          <a:p>
            <a:pPr marL="514350" indent="-228600" algn="l" defTabSz="914400">
              <a:lnSpc>
                <a:spcPct val="9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600">
                <a:solidFill>
                  <a:schemeClr val="tx1"/>
                </a:solidFill>
                <a:latin typeface="+mn-lt"/>
                <a:cs typeface="+mn-cs"/>
              </a:rPr>
              <a:t>     - минеральные соли – 0,9%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2ADCE8E8-D40B-95F6-895C-225DBF3B89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3" r="16997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F5506537-E0FD-2D5E-02B7-E9D445963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4400" b="1">
                <a:solidFill>
                  <a:srgbClr val="C00000"/>
                </a:solidFill>
                <a:latin typeface="Times New Roman" panose="02020603050405020304" pitchFamily="18" charset="0"/>
              </a:rPr>
              <a:t>Форменные элементы крови (40% - 45%)</a:t>
            </a:r>
          </a:p>
        </p:txBody>
      </p:sp>
      <p:sp>
        <p:nvSpPr>
          <p:cNvPr id="10242" name="AutoShape 2">
            <a:extLst>
              <a:ext uri="{FF2B5EF4-FFF2-40B4-BE49-F238E27FC236}">
                <a16:creationId xmlns:a16="http://schemas.microsoft.com/office/drawing/2014/main" id="{43ADF9CB-C6CE-FCDC-FBBE-B2B9AD060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" y="1557338"/>
            <a:ext cx="2895600" cy="914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buClrTx/>
              <a:buFontTx/>
              <a:buNone/>
            </a:pPr>
            <a:endParaRPr lang="ru-RU" altLang="ru-RU" b="1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>
              <a:buClrTx/>
              <a:buFontTx/>
              <a:buNone/>
            </a:pP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</a:rPr>
              <a:t>ЭРИТРОЦИТЫ</a:t>
            </a:r>
          </a:p>
        </p:txBody>
      </p:sp>
      <p:sp>
        <p:nvSpPr>
          <p:cNvPr id="10243" name="AutoShape 3">
            <a:extLst>
              <a:ext uri="{FF2B5EF4-FFF2-40B4-BE49-F238E27FC236}">
                <a16:creationId xmlns:a16="http://schemas.microsoft.com/office/drawing/2014/main" id="{A6305A59-7A4A-B086-82A6-8F4889EDC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1993900"/>
            <a:ext cx="2971800" cy="9572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</a:rPr>
              <a:t>ЛЕЙКОЦИТЫ</a:t>
            </a:r>
          </a:p>
        </p:txBody>
      </p:sp>
      <p:sp>
        <p:nvSpPr>
          <p:cNvPr id="10244" name="AutoShape 4">
            <a:extLst>
              <a:ext uri="{FF2B5EF4-FFF2-40B4-BE49-F238E27FC236}">
                <a16:creationId xmlns:a16="http://schemas.microsoft.com/office/drawing/2014/main" id="{124453E3-33DC-97E8-26B2-F469D05AB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75" y="1557338"/>
            <a:ext cx="2736850" cy="914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buClrTx/>
              <a:buFontTx/>
              <a:buNone/>
            </a:pPr>
            <a:endParaRPr lang="ru-RU" altLang="ru-RU">
              <a:solidFill>
                <a:srgbClr val="C00000"/>
              </a:solidFill>
            </a:endParaRPr>
          </a:p>
          <a:p>
            <a:pPr>
              <a:buClrTx/>
              <a:buFontTx/>
              <a:buNone/>
            </a:pP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</a:rPr>
              <a:t>ТРОМБОЦИТЫ</a:t>
            </a:r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BC1F1F9D-11D5-94AC-A806-7CEEB791C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49575"/>
            <a:ext cx="4746625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2" name="Rectangle 1127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5" name="Text Box 1">
            <a:extLst>
              <a:ext uri="{FF2B5EF4-FFF2-40B4-BE49-F238E27FC236}">
                <a16:creationId xmlns:a16="http://schemas.microsoft.com/office/drawing/2014/main" id="{15DCA926-A947-6BB5-43CE-293EA8F5B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" y="325369"/>
            <a:ext cx="3276451" cy="19568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36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Эритроциты ( до 5 млн. в 1 куб. мм)</a:t>
            </a:r>
          </a:p>
        </p:txBody>
      </p:sp>
      <p:sp>
        <p:nvSpPr>
          <p:cNvPr id="1127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309B4CBF-C3C3-853C-30BB-1020AFC90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" y="2872899"/>
            <a:ext cx="3182691" cy="33206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7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ru-RU" sz="1800" b="1">
                <a:solidFill>
                  <a:schemeClr val="tx1"/>
                </a:solidFill>
                <a:latin typeface="+mn-lt"/>
                <a:cs typeface="+mn-cs"/>
              </a:rPr>
              <a:t>Форма</a:t>
            </a:r>
            <a:r>
              <a:rPr lang="en-US" altLang="ru-RU" sz="1800">
                <a:solidFill>
                  <a:schemeClr val="tx1"/>
                </a:solidFill>
                <a:latin typeface="+mn-lt"/>
                <a:cs typeface="+mn-cs"/>
              </a:rPr>
              <a:t> – двояковогнутый диск;</a:t>
            </a:r>
          </a:p>
          <a:p>
            <a:pPr indent="-228600" algn="l" defTabSz="914400">
              <a:lnSpc>
                <a:spcPct val="90000"/>
              </a:lnSpc>
              <a:spcBef>
                <a:spcPts val="7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ru-RU" sz="1800" b="1">
                <a:solidFill>
                  <a:schemeClr val="tx1"/>
                </a:solidFill>
                <a:latin typeface="+mn-lt"/>
                <a:cs typeface="+mn-cs"/>
              </a:rPr>
              <a:t>Строение</a:t>
            </a:r>
            <a:r>
              <a:rPr lang="en-US" altLang="ru-RU" sz="1800">
                <a:solidFill>
                  <a:schemeClr val="tx1"/>
                </a:solidFill>
                <a:latin typeface="+mn-lt"/>
                <a:cs typeface="+mn-cs"/>
              </a:rPr>
              <a:t> – красного цвета состоит из наружной мембраны и гемоглобина;</a:t>
            </a:r>
          </a:p>
          <a:p>
            <a:pPr indent="-228600" algn="l" defTabSz="914400">
              <a:lnSpc>
                <a:spcPct val="90000"/>
              </a:lnSpc>
              <a:spcBef>
                <a:spcPts val="7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ru-RU" sz="1800" b="1">
                <a:solidFill>
                  <a:schemeClr val="tx1"/>
                </a:solidFill>
                <a:latin typeface="+mn-lt"/>
                <a:cs typeface="+mn-cs"/>
              </a:rPr>
              <a:t>Место образования </a:t>
            </a:r>
            <a:r>
              <a:rPr lang="en-US" altLang="ru-RU" sz="1800">
                <a:solidFill>
                  <a:schemeClr val="tx1"/>
                </a:solidFill>
                <a:latin typeface="+mn-lt"/>
                <a:cs typeface="+mn-cs"/>
              </a:rPr>
              <a:t>– ККМ и селезенка;</a:t>
            </a:r>
          </a:p>
          <a:p>
            <a:pPr indent="-228600" algn="l" defTabSz="914400">
              <a:lnSpc>
                <a:spcPct val="90000"/>
              </a:lnSpc>
              <a:spcBef>
                <a:spcPts val="7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ru-RU" sz="1800" b="1">
                <a:solidFill>
                  <a:schemeClr val="tx1"/>
                </a:solidFill>
                <a:latin typeface="+mn-lt"/>
                <a:cs typeface="+mn-cs"/>
              </a:rPr>
              <a:t>Продолжительность жизни</a:t>
            </a:r>
            <a:r>
              <a:rPr lang="en-US" altLang="ru-RU" sz="1800">
                <a:solidFill>
                  <a:schemeClr val="tx1"/>
                </a:solidFill>
                <a:latin typeface="+mn-lt"/>
                <a:cs typeface="+mn-cs"/>
              </a:rPr>
              <a:t> – 120 суток;</a:t>
            </a:r>
          </a:p>
          <a:p>
            <a:pPr indent="-228600" algn="l" defTabSz="914400">
              <a:lnSpc>
                <a:spcPct val="90000"/>
              </a:lnSpc>
              <a:spcBef>
                <a:spcPts val="7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ru-RU" sz="1800" b="1">
                <a:solidFill>
                  <a:schemeClr val="tx1"/>
                </a:solidFill>
                <a:latin typeface="+mn-lt"/>
                <a:cs typeface="+mn-cs"/>
              </a:rPr>
              <a:t>Функция</a:t>
            </a:r>
            <a:r>
              <a:rPr lang="en-US" altLang="ru-RU" sz="1800">
                <a:solidFill>
                  <a:schemeClr val="tx1"/>
                </a:solidFill>
                <a:latin typeface="+mn-lt"/>
                <a:cs typeface="+mn-cs"/>
              </a:rPr>
              <a:t> – транспорт газов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2ED532AC-0431-DAC1-A937-E918E1349B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2" r="32321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Noto Sans CJK SC"/>
      </a:majorFont>
      <a:minorFont>
        <a:latin typeface="Times New Roman"/>
        <a:ea typeface=""/>
        <a:cs typeface="Noto Sans CJK S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Noto Sans CJK S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Noto Sans CJK SC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Application>Microsoft Office PowerPoint</Application>
  <PresentationFormat>Экран (4:3)</PresentationFormat>
  <Slides>19</Slides>
  <Notes>19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revision>95</cp:revision>
  <cp:lastPrinted>1601-01-01T00:00:00Z</cp:lastPrinted>
  <dcterms:created xsi:type="dcterms:W3CDTF">2006-01-26T11:53:03Z</dcterms:created>
  <dcterms:modified xsi:type="dcterms:W3CDTF">2023-05-29T02:48:29Z</dcterms:modified>
</cp:coreProperties>
</file>