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74D24-7E1C-C6A2-97DE-A810EA7562AE}" v="9" dt="2023-05-29T07:20:53.682"/>
    <p1510:client id="{308A0389-D226-E254-274C-54F2DFF517B5}" v="46" dt="2023-05-29T07:25:05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1A4A6-D9F3-423A-9B9C-5B4A89FEF0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FD049A-4ABB-4C89-99D3-D1CC8E3C5598}">
      <dgm:prSet/>
      <dgm:spPr/>
      <dgm:t>
        <a:bodyPr/>
        <a:lstStyle/>
        <a:p>
          <a:r>
            <a:rPr lang="ru-RU" b="1"/>
            <a:t>1. Дыхание– процесс обеспечения клеток кислородом , необходимый для биологического окисления , и выведения углекислого газа.</a:t>
          </a:r>
          <a:endParaRPr lang="en-US"/>
        </a:p>
      </dgm:t>
    </dgm:pt>
    <dgm:pt modelId="{C97A63F8-7539-4CE4-AA65-E2CC7B4C503B}" type="parTrans" cxnId="{F97E1103-9BC9-4C52-BCCE-FEF571727734}">
      <dgm:prSet/>
      <dgm:spPr/>
      <dgm:t>
        <a:bodyPr/>
        <a:lstStyle/>
        <a:p>
          <a:endParaRPr lang="en-US"/>
        </a:p>
      </dgm:t>
    </dgm:pt>
    <dgm:pt modelId="{FC659439-B36E-449D-B2E1-3A87B939F812}" type="sibTrans" cxnId="{F97E1103-9BC9-4C52-BCCE-FEF571727734}">
      <dgm:prSet/>
      <dgm:spPr/>
      <dgm:t>
        <a:bodyPr/>
        <a:lstStyle/>
        <a:p>
          <a:endParaRPr lang="en-US"/>
        </a:p>
      </dgm:t>
    </dgm:pt>
    <dgm:pt modelId="{3817E0DE-EDE9-4ABA-85FB-9DD0CF5F6B71}">
      <dgm:prSet/>
      <dgm:spPr/>
      <dgm:t>
        <a:bodyPr/>
        <a:lstStyle/>
        <a:p>
          <a:r>
            <a:rPr lang="ru-RU" b="1"/>
            <a:t>2. Дыхательная система человека состоит из воздухоносных путей и лёгких.</a:t>
          </a:r>
          <a:endParaRPr lang="en-US"/>
        </a:p>
      </dgm:t>
    </dgm:pt>
    <dgm:pt modelId="{3CB53985-729F-49F3-AF47-73080C5CA27C}" type="parTrans" cxnId="{B50B999B-DF5B-46B3-AA5C-6CBBEB0DC374}">
      <dgm:prSet/>
      <dgm:spPr/>
      <dgm:t>
        <a:bodyPr/>
        <a:lstStyle/>
        <a:p>
          <a:endParaRPr lang="en-US"/>
        </a:p>
      </dgm:t>
    </dgm:pt>
    <dgm:pt modelId="{317D63F8-87AF-4FBF-B362-3D2C8DDBF1F6}" type="sibTrans" cxnId="{B50B999B-DF5B-46B3-AA5C-6CBBEB0DC374}">
      <dgm:prSet/>
      <dgm:spPr/>
      <dgm:t>
        <a:bodyPr/>
        <a:lstStyle/>
        <a:p>
          <a:endParaRPr lang="en-US"/>
        </a:p>
      </dgm:t>
    </dgm:pt>
    <dgm:pt modelId="{6EBC8595-EE86-4E9E-B4A2-8F0EC73EC1CF}" type="pres">
      <dgm:prSet presAssocID="{4B31A4A6-D9F3-423A-9B9C-5B4A89FEF068}" presName="linear" presStyleCnt="0">
        <dgm:presLayoutVars>
          <dgm:animLvl val="lvl"/>
          <dgm:resizeHandles val="exact"/>
        </dgm:presLayoutVars>
      </dgm:prSet>
      <dgm:spPr/>
    </dgm:pt>
    <dgm:pt modelId="{650B56B3-4960-4102-AA56-BD1F7608FA8E}" type="pres">
      <dgm:prSet presAssocID="{D5FD049A-4ABB-4C89-99D3-D1CC8E3C55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BB1E5C-E083-4211-B824-E5D25628DBD0}" type="pres">
      <dgm:prSet presAssocID="{FC659439-B36E-449D-B2E1-3A87B939F812}" presName="spacer" presStyleCnt="0"/>
      <dgm:spPr/>
    </dgm:pt>
    <dgm:pt modelId="{2B49CABF-89B1-409A-AE9B-C730D8EDABEB}" type="pres">
      <dgm:prSet presAssocID="{3817E0DE-EDE9-4ABA-85FB-9DD0CF5F6B7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97E1103-9BC9-4C52-BCCE-FEF571727734}" srcId="{4B31A4A6-D9F3-423A-9B9C-5B4A89FEF068}" destId="{D5FD049A-4ABB-4C89-99D3-D1CC8E3C5598}" srcOrd="0" destOrd="0" parTransId="{C97A63F8-7539-4CE4-AA65-E2CC7B4C503B}" sibTransId="{FC659439-B36E-449D-B2E1-3A87B939F812}"/>
    <dgm:cxn modelId="{9111F807-A486-44BC-9ECA-581570AF0CB2}" type="presOf" srcId="{4B31A4A6-D9F3-423A-9B9C-5B4A89FEF068}" destId="{6EBC8595-EE86-4E9E-B4A2-8F0EC73EC1CF}" srcOrd="0" destOrd="0" presId="urn:microsoft.com/office/officeart/2005/8/layout/vList2"/>
    <dgm:cxn modelId="{14275F7A-16D5-4AD8-B245-FDB7275B7DE5}" type="presOf" srcId="{3817E0DE-EDE9-4ABA-85FB-9DD0CF5F6B71}" destId="{2B49CABF-89B1-409A-AE9B-C730D8EDABEB}" srcOrd="0" destOrd="0" presId="urn:microsoft.com/office/officeart/2005/8/layout/vList2"/>
    <dgm:cxn modelId="{B50B999B-DF5B-46B3-AA5C-6CBBEB0DC374}" srcId="{4B31A4A6-D9F3-423A-9B9C-5B4A89FEF068}" destId="{3817E0DE-EDE9-4ABA-85FB-9DD0CF5F6B71}" srcOrd="1" destOrd="0" parTransId="{3CB53985-729F-49F3-AF47-73080C5CA27C}" sibTransId="{317D63F8-87AF-4FBF-B362-3D2C8DDBF1F6}"/>
    <dgm:cxn modelId="{8428DBA3-5440-47BA-BA2E-CB88884A7498}" type="presOf" srcId="{D5FD049A-4ABB-4C89-99D3-D1CC8E3C5598}" destId="{650B56B3-4960-4102-AA56-BD1F7608FA8E}" srcOrd="0" destOrd="0" presId="urn:microsoft.com/office/officeart/2005/8/layout/vList2"/>
    <dgm:cxn modelId="{303E3EDE-2745-43BB-96F3-28F1D3246EF4}" type="presParOf" srcId="{6EBC8595-EE86-4E9E-B4A2-8F0EC73EC1CF}" destId="{650B56B3-4960-4102-AA56-BD1F7608FA8E}" srcOrd="0" destOrd="0" presId="urn:microsoft.com/office/officeart/2005/8/layout/vList2"/>
    <dgm:cxn modelId="{671E41A0-FE05-4738-879D-0B004C505FC0}" type="presParOf" srcId="{6EBC8595-EE86-4E9E-B4A2-8F0EC73EC1CF}" destId="{22BB1E5C-E083-4211-B824-E5D25628DBD0}" srcOrd="1" destOrd="0" presId="urn:microsoft.com/office/officeart/2005/8/layout/vList2"/>
    <dgm:cxn modelId="{37135236-078B-4691-812B-52A0175EE840}" type="presParOf" srcId="{6EBC8595-EE86-4E9E-B4A2-8F0EC73EC1CF}" destId="{2B49CABF-89B1-409A-AE9B-C730D8EDAB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B56B3-4960-4102-AA56-BD1F7608FA8E}">
      <dsp:nvSpPr>
        <dsp:cNvPr id="0" name=""/>
        <dsp:cNvSpPr/>
      </dsp:nvSpPr>
      <dsp:spPr>
        <a:xfrm>
          <a:off x="0" y="5871"/>
          <a:ext cx="8401050" cy="221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1. Дыхание– процесс обеспечения клеток кислородом , необходимый для биологического окисления , и выведения углекислого газа.</a:t>
          </a:r>
          <a:endParaRPr lang="en-US" sz="3100" kern="1200"/>
        </a:p>
      </dsp:txBody>
      <dsp:txXfrm>
        <a:off x="108004" y="113875"/>
        <a:ext cx="8185042" cy="1996462"/>
      </dsp:txXfrm>
    </dsp:sp>
    <dsp:sp modelId="{2B49CABF-89B1-409A-AE9B-C730D8EDABEB}">
      <dsp:nvSpPr>
        <dsp:cNvPr id="0" name=""/>
        <dsp:cNvSpPr/>
      </dsp:nvSpPr>
      <dsp:spPr>
        <a:xfrm>
          <a:off x="0" y="2307621"/>
          <a:ext cx="8401050" cy="221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2. Дыхательная система человека состоит из воздухоносных путей и лёгких.</a:t>
          </a:r>
          <a:endParaRPr lang="en-US" sz="3100" kern="1200"/>
        </a:p>
      </dsp:txBody>
      <dsp:txXfrm>
        <a:off x="108004" y="2415625"/>
        <a:ext cx="8185042" cy="199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E06066DD-1622-A688-BA2B-1481DDCB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16078AE7-14C8-ECB4-7F33-2920A5CEE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52F0012C-07FC-60CC-3059-5425C13D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4E4118-4FAF-8E5D-9FBC-0896CE98C32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8C38571-802A-5515-322D-7E90B34C2D5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61906A3-30F2-8769-B6A9-6131D8FED2E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246CA75D-0CDB-12A2-6C34-8918A9D1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3AC106B-D778-B837-7D2F-29A15B28F0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73227C22-418B-47F3-89A9-198456B3C2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163B4E0F-612E-C47B-BD0B-DE879AFEB2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733F1C-3CDC-4201-B35B-F03E7EF0398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231CF9D2-8D46-61AD-3C90-406F8EA7CCA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7C1A4B7-7B2B-B48B-8FB8-77E842D136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AAC106CD-8A92-C240-9894-6981B27BF5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BE7570-357A-43E4-8885-BB665685ABA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9BF8E277-EF77-A8AA-F55A-0879F2AD3A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60C94D1-23F4-3798-4B69-E8BC45D26C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B52D889E-8C43-EA8C-BE89-CBF7E33291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D600D2-3153-4B48-9125-7A17ACCD690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B83FE00D-3FF3-3406-DAA3-E3DEB10196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D329124-9F76-7239-3B06-5B027056DD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32493553-1364-FA39-1C5B-5EEC6C4E59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B481CF-2E2B-4E68-9321-8D3C1D95BD07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3A51E94B-DE07-2986-64F8-42AF428F38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AF0151D-D8B2-F373-43C3-7D72746529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58A1E282-93EA-27CB-D050-5B610C3CEA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F17F0B-7D93-4364-BF43-5DC77702CE6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10D02403-AB39-7955-4B47-AEDA041756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1775142-6556-1F69-5833-C1A9B19C86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AD6BDDE4-3461-607F-34F6-39707055C3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E699DA-FFFE-4A26-A2CC-93424D5B883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E39A4AD0-FA81-9C63-8D95-DBA55284BAD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1F936D8-25CD-E9AC-8197-19F57F3FD9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7F7649CA-A575-B7C4-63BD-184EE358C0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010A42-1452-4136-B3C6-8F3053CD50D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8C22F43E-962B-00FC-FC2C-F66DB2FF8A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F9B073E-9AD8-C4FB-043C-9250CD9918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DC0A6AE4-3721-BBB7-71DF-96BF5EDBA3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A6F98-FDC0-4F74-96F2-D6E7EF63F00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FA2320D7-06A1-4CBC-3EEF-1E50E1EAF7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62BBE0E-9D46-4835-4B10-BD02E06F9E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B2F4AF19-B930-3E25-F6B8-2DC20D2B8C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4F52D-8A85-45B9-B158-2F520F4059E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8046B207-517B-F015-7184-7AB7FD4C5D5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AAE0522-74CD-CEC2-1ADD-0CBCCBA5EE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D96A80C4-B625-60E6-F0E8-FEA35FE7F6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2BA680-C0FC-45EB-AF30-6BD4E72C9C6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64FEC512-BCFE-70C5-50BD-31D6B32D84D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92A04B3-A648-C86F-21EE-906A26342E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86BBE31B-237E-7553-8B56-370EB845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0A8937EB-0D57-49C7-954F-0AF99D25D254}" type="slidenum">
              <a:rPr lang="ru-RU" altLang="ru-RU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7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2CC549AC-128F-AF37-A453-02F8DFFD5F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C1F5BD-50D5-4C89-83BF-E8040B8E22A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9378A667-8EDB-748A-4F0D-32E9EFA8282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E0D9CD8-A7EF-2997-77D6-5F252A014B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294FD74D-CC8D-E2A9-C686-EB7875C5B3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ED3039-34F0-4928-887C-50D337EBF02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B7B22514-EE74-F065-0FFB-FB17E035BE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D935563-51C1-992A-321D-FAD46932A4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535EC-50FD-97AD-7242-A1B00BA4E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2CBE65-F910-32D8-426E-3C149B3B7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EDDB0-EB67-DB8B-8EEF-FC315352D8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314654-AE31-4FC0-AE3C-84D294FD0C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49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F4D61-6D06-9FFD-332E-F3AB67F0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E2D3E4-2C08-AEC1-0D81-F48DA9AA6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EC295-536F-52D5-D13A-6613311F0F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FE898B-AE5C-4483-9E39-F673E9292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6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15928D-D744-7732-1095-07CFDB8E2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C6C000-D6CE-0F9F-A25E-9AC29D98D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ACF49D-D98C-EF0B-D18A-2B5B0A2D33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0478B0-A8F6-47F4-9591-8D0BB1CE15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0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B683F-E5ED-14F8-76C1-AEC1D2C5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92F34-6E1F-B573-EF13-80C8C57D8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ADC5C9-4AFE-9C17-5EEE-ECD14720CD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B469A3-9EF8-4E44-AA50-A8EC099099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40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A64FD-0825-F0DC-2473-C08C751C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8DAD4-37B8-9FDB-69E9-EE4A4A054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0EB992-F846-7C55-6510-18AA011F1A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E1CC45-3793-4BBA-9FF9-DAE1A12190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63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B1816-DBD6-09A8-DD51-756EA122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66EF9-1093-DF76-85FE-F953B898B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3F08EB-EA68-616B-0598-04DECECC4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1C2273-C1EA-644F-7695-EFCF972054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86B1E8-5807-4B6F-B75E-D5EC2D9784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9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7FA78-559D-19AC-C91D-55304C21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0015C2-4FF8-43A0-081F-FDC3EE89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71E2C1-298B-B140-179D-38BDEDB9B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DA7C0-A05A-770F-C954-B194A3FA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143B0-4FF5-E8D0-C0AF-A54A967C9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F24F4B-6906-AAA0-1B2B-81523FCB7A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AF79A0-6556-48F3-A840-6CD6FA5177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27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076FE-65A0-8FDA-6434-E382F79F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3193CA-D0AB-BFA0-E231-3F6F5C5327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46017C-676D-411D-AB3D-2608181F7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7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D5EFA0-2EE3-E9FA-1D3D-6F77A76243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590EDF-062C-4862-BE44-E22ADBBC50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63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DFAD-2EDA-1484-3E35-1C0C0E7C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1C867-AD40-BA56-CD5B-E7EC004F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96DFB8-8ECA-5CF3-7C58-5046A5496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B54743-9B50-736D-7E69-A03834684C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15F9C7-9591-447E-878B-EFF64971B7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07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223-F7D6-BC6E-BD24-4BDDD63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666EF2-E040-C4E6-6EA0-6DF0DD3FE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06BDB-AE28-4863-C053-FE9996323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24C1BD-93E7-B9E5-DE68-A30A8AB85BE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D68D51-A64D-4453-98AD-C780D7DE06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8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804F454-1F17-5A21-1E17-F3025AF45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0FE4318-A687-B708-DD80-5722E55F6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ED081431-5FA7-BA0F-97F0-34ABA55D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5C0198F2-2A19-05A3-027B-E0BBA283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44187B-7BC9-8FC2-A9D4-2350AB7995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cs typeface="DejaVu Sans" charset="0"/>
              </a:defRPr>
            </a:lvl1pPr>
          </a:lstStyle>
          <a:p>
            <a:fld id="{A8E81C10-9502-49B5-85BA-72A43CFD1F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394906F-F754-6CFE-6AF2-48CFAD771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59" y="3752849"/>
            <a:ext cx="2468166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1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Дыхание </a:t>
            </a:r>
            <a:r>
              <a:rPr lang="en-US" altLang="ru-RU" sz="3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это 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8D09A718-F254-B186-6742-17DF8E271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19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4E70EED0-C85E-DC0C-3033-1FE7AC2CA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986" y="3752850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  - процесс жизнедеятельности</a:t>
            </a:r>
          </a:p>
          <a:p>
            <a:pPr indent="-228600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-процесс получения энергии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D2D453FC-CCB5-B3D7-7F4C-0AFEBA2A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639520"/>
            <a:ext cx="257175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 Функции гортани</a:t>
            </a:r>
          </a:p>
        </p:txBody>
      </p:sp>
      <p:sp>
        <p:nvSpPr>
          <p:cNvPr id="1229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A49D3B69-671E-087C-8771-1B0F4047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2807208"/>
            <a:ext cx="257175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530225" indent="-530225"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0225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900" b="1">
                <a:solidFill>
                  <a:schemeClr val="tx1"/>
                </a:solidFill>
                <a:latin typeface="+mn-lt"/>
                <a:cs typeface="+mn-cs"/>
              </a:rPr>
              <a:t>Прохождение воздуха</a:t>
            </a:r>
          </a:p>
          <a:p>
            <a:pPr indent="-228600" defTabSz="914400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900" b="1">
                <a:solidFill>
                  <a:schemeClr val="tx1"/>
                </a:solidFill>
                <a:latin typeface="+mn-lt"/>
                <a:cs typeface="+mn-cs"/>
              </a:rPr>
              <a:t>Образование голоса.</a:t>
            </a:r>
          </a:p>
          <a:p>
            <a:pPr indent="-228600" defTabSz="914400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900" b="1">
                <a:solidFill>
                  <a:schemeClr val="tx1"/>
                </a:solidFill>
                <a:latin typeface="+mn-lt"/>
                <a:cs typeface="+mn-cs"/>
              </a:rPr>
              <a:t>Участвует в акте глотания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AE281CD6-1F74-309F-AC93-CBCB499B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8620" r="2586" b="3450"/>
          <a:stretch>
            <a:fillRect/>
          </a:stretch>
        </p:blipFill>
        <p:spPr bwMode="auto">
          <a:xfrm>
            <a:off x="4166207" y="640080"/>
            <a:ext cx="382681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146" t="8620" r="2586" b="3450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3B7866D2-25FF-3905-1F41-89F275EC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639520"/>
            <a:ext cx="257175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700" b="1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Трахея и бронхи</a:t>
            </a:r>
          </a:p>
        </p:txBody>
      </p:sp>
      <p:sp>
        <p:nvSpPr>
          <p:cNvPr id="1434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0714E95-0200-A6FF-52FB-77EE83497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2807208"/>
            <a:ext cx="257175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7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900">
                <a:solidFill>
                  <a:schemeClr val="tx1"/>
                </a:solidFill>
                <a:latin typeface="+mn-lt"/>
                <a:cs typeface="+mn-cs"/>
              </a:rPr>
              <a:t>Трахея – трубка (10-15 см), состоящая их хрящевых полуколец.</a:t>
            </a:r>
          </a:p>
          <a:p>
            <a:pPr indent="-228600" defTabSz="914400">
              <a:lnSpc>
                <a:spcPct val="90000"/>
              </a:lnSpc>
              <a:spcBef>
                <a:spcPts val="7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900">
                <a:solidFill>
                  <a:schemeClr val="tx1"/>
                </a:solidFill>
                <a:latin typeface="+mn-lt"/>
                <a:cs typeface="+mn-cs"/>
              </a:rPr>
              <a:t>Трахея делится на два главных бронха – левый и правый, которые имеют хрящевые кольца. 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0364FA4C-A352-B67C-C106-AF32E78E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013" y="640080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8F10EEE1-8C01-29A6-0209-EDFA60AE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32A34AB9-E0F6-6871-AFC4-81FF8CEEBDC2}"/>
              </a:ext>
            </a:extLst>
          </p:cNvPr>
          <p:cNvGraphicFramePr/>
          <p:nvPr/>
        </p:nvGraphicFramePr>
        <p:xfrm>
          <a:off x="457200" y="1600200"/>
          <a:ext cx="84010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AutoShape 2">
            <a:extLst>
              <a:ext uri="{FF2B5EF4-FFF2-40B4-BE49-F238E27FC236}">
                <a16:creationId xmlns:a16="http://schemas.microsoft.com/office/drawing/2014/main" id="{ABF6538D-866F-0545-B91F-1998FBBC42EC}"/>
              </a:ext>
            </a:extLst>
          </p:cNvPr>
          <p:cNvCxnSpPr>
            <a:cxnSpLocks noChangeShapeType="1"/>
            <a:stCxn id="4114" idx="1"/>
            <a:endCxn id="4108" idx="2"/>
          </p:cNvCxnSpPr>
          <p:nvPr/>
        </p:nvCxnSpPr>
        <p:spPr bwMode="auto">
          <a:xfrm rot="10800000">
            <a:off x="5325271" y="1699134"/>
            <a:ext cx="505351" cy="4719399"/>
          </a:xfrm>
          <a:prstGeom prst="bentConnector2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9" name="AutoShape 3">
            <a:extLst>
              <a:ext uri="{FF2B5EF4-FFF2-40B4-BE49-F238E27FC236}">
                <a16:creationId xmlns:a16="http://schemas.microsoft.com/office/drawing/2014/main" id="{76078E40-0FA2-803C-5193-47DB3393225C}"/>
              </a:ext>
            </a:extLst>
          </p:cNvPr>
          <p:cNvCxnSpPr>
            <a:cxnSpLocks noChangeShapeType="1"/>
            <a:stCxn id="4113" idx="1"/>
            <a:endCxn id="4108" idx="2"/>
          </p:cNvCxnSpPr>
          <p:nvPr/>
        </p:nvCxnSpPr>
        <p:spPr bwMode="auto">
          <a:xfrm rot="10800000">
            <a:off x="5325271" y="1699134"/>
            <a:ext cx="505351" cy="3888845"/>
          </a:xfrm>
          <a:prstGeom prst="bentConnector2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3" name="AutoShape 7">
            <a:extLst>
              <a:ext uri="{FF2B5EF4-FFF2-40B4-BE49-F238E27FC236}">
                <a16:creationId xmlns:a16="http://schemas.microsoft.com/office/drawing/2014/main" id="{90E2A25C-6CAA-0D94-858D-8C973A6A532F}"/>
              </a:ext>
            </a:extLst>
          </p:cNvPr>
          <p:cNvCxnSpPr>
            <a:cxnSpLocks noChangeShapeType="1"/>
            <a:stCxn id="4109" idx="1"/>
            <a:endCxn id="4108" idx="2"/>
          </p:cNvCxnSpPr>
          <p:nvPr/>
        </p:nvCxnSpPr>
        <p:spPr bwMode="auto">
          <a:xfrm rot="10800000">
            <a:off x="5325271" y="1699134"/>
            <a:ext cx="505351" cy="557679"/>
          </a:xfrm>
          <a:prstGeom prst="bentConnector2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" name="AutoShape 8">
            <a:extLst>
              <a:ext uri="{FF2B5EF4-FFF2-40B4-BE49-F238E27FC236}">
                <a16:creationId xmlns:a16="http://schemas.microsoft.com/office/drawing/2014/main" id="{0EE65BC6-F348-DF26-BEB4-3944A6C85072}"/>
              </a:ext>
            </a:extLst>
          </p:cNvPr>
          <p:cNvCxnSpPr>
            <a:cxnSpLocks noChangeShapeType="1"/>
            <a:stCxn id="4108" idx="0"/>
            <a:endCxn id="4106" idx="2"/>
          </p:cNvCxnSpPr>
          <p:nvPr/>
        </p:nvCxnSpPr>
        <p:spPr bwMode="auto">
          <a:xfrm rot="16200000" flipV="1">
            <a:off x="4307891" y="126911"/>
            <a:ext cx="280331" cy="1759195"/>
          </a:xfrm>
          <a:prstGeom prst="bentConnector5">
            <a:avLst>
              <a:gd name="adj1" fmla="val 81014"/>
              <a:gd name="adj2" fmla="val -99463"/>
              <a:gd name="adj3" fmla="val -278958"/>
            </a:avLst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5" name="AutoShape 9">
            <a:extLst>
              <a:ext uri="{FF2B5EF4-FFF2-40B4-BE49-F238E27FC236}">
                <a16:creationId xmlns:a16="http://schemas.microsoft.com/office/drawing/2014/main" id="{E1030903-69E4-1F0E-433C-0DF388232D39}"/>
              </a:ext>
            </a:extLst>
          </p:cNvPr>
          <p:cNvCxnSpPr>
            <a:cxnSpLocks noChangeShapeType="1"/>
            <a:stCxn id="4107" idx="0"/>
            <a:endCxn id="4106" idx="2"/>
          </p:cNvCxnSpPr>
          <p:nvPr/>
        </p:nvCxnSpPr>
        <p:spPr bwMode="auto">
          <a:xfrm rot="16200000">
            <a:off x="2548696" y="128451"/>
            <a:ext cx="280331" cy="1757606"/>
          </a:xfrm>
          <a:prstGeom prst="bentConnector5">
            <a:avLst>
              <a:gd name="adj1" fmla="val 379079"/>
              <a:gd name="adj2" fmla="val 199384"/>
              <a:gd name="adj3" fmla="val 18981"/>
            </a:avLst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6" name="AutoShape 10">
            <a:extLst>
              <a:ext uri="{FF2B5EF4-FFF2-40B4-BE49-F238E27FC236}">
                <a16:creationId xmlns:a16="http://schemas.microsoft.com/office/drawing/2014/main" id="{312FB0D9-FF24-1A99-8215-208E37E7A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734" y="313882"/>
            <a:ext cx="3011450" cy="551715"/>
          </a:xfrm>
          <a:prstGeom prst="roundRect">
            <a:avLst>
              <a:gd name="adj" fmla="val 16667"/>
            </a:avLst>
          </a:prstGeom>
          <a:solidFill>
            <a:srgbClr val="9999FF">
              <a:alpha val="50000"/>
            </a:srgbClr>
          </a:solidFill>
          <a:ln w="2844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700" b="1"/>
              <a:t>Дыхательная система</a:t>
            </a: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00886BE7-3B1F-DCF2-8949-ECE67F123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9" y="1147419"/>
            <a:ext cx="3011450" cy="551715"/>
          </a:xfrm>
          <a:prstGeom prst="roundRect">
            <a:avLst>
              <a:gd name="adj" fmla="val 16667"/>
            </a:avLst>
          </a:prstGeom>
          <a:solidFill>
            <a:srgbClr val="9999FF">
              <a:alpha val="50000"/>
            </a:srgbClr>
          </a:solidFill>
          <a:ln w="2844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700" b="1"/>
              <a:t>Легкие</a:t>
            </a:r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CD48676B-F052-DA9D-7381-601718E6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340" y="1147419"/>
            <a:ext cx="3011450" cy="551715"/>
          </a:xfrm>
          <a:prstGeom prst="roundRect">
            <a:avLst>
              <a:gd name="adj" fmla="val 16667"/>
            </a:avLst>
          </a:prstGeom>
          <a:solidFill>
            <a:srgbClr val="9999FF">
              <a:alpha val="50000"/>
            </a:srgbClr>
          </a:solidFill>
          <a:ln w="2844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700" b="1"/>
              <a:t>Дыхательные</a:t>
            </a:r>
          </a:p>
          <a:p>
            <a:pPr algn="ctr">
              <a:buClrTx/>
              <a:buFontTx/>
              <a:buNone/>
            </a:pPr>
            <a:r>
              <a:rPr lang="ru-RU" altLang="ru-RU" sz="1700" b="1"/>
              <a:t>(воздухоносные) пути</a:t>
            </a: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1D83AAA5-8C8D-BCF5-9F61-A8CEAC3C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22" y="1980956"/>
            <a:ext cx="3011450" cy="551715"/>
          </a:xfrm>
          <a:prstGeom prst="roundRect">
            <a:avLst>
              <a:gd name="adj" fmla="val 16667"/>
            </a:avLst>
          </a:prstGeom>
          <a:solidFill>
            <a:srgbClr val="01BD0A">
              <a:alpha val="50000"/>
            </a:srgbClr>
          </a:solidFill>
          <a:ln w="28440" cap="sq">
            <a:solidFill>
              <a:srgbClr val="01BD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/>
              <a:t>Носовая полость</a:t>
            </a: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C1B7AE6E-324F-EAEE-42EC-41E372C2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22" y="2813002"/>
            <a:ext cx="3008272" cy="551715"/>
          </a:xfrm>
          <a:prstGeom prst="roundRect">
            <a:avLst>
              <a:gd name="adj" fmla="val 16667"/>
            </a:avLst>
          </a:prstGeom>
          <a:solidFill>
            <a:srgbClr val="01BD0A">
              <a:alpha val="50000"/>
            </a:srgbClr>
          </a:solidFill>
          <a:ln w="28440" cap="sq">
            <a:solidFill>
              <a:srgbClr val="01BD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/>
              <a:t>Носоглотка</a:t>
            </a:r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A841A3BD-DED9-5663-7E75-E304E1F4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22" y="3646539"/>
            <a:ext cx="3008272" cy="551715"/>
          </a:xfrm>
          <a:prstGeom prst="roundRect">
            <a:avLst>
              <a:gd name="adj" fmla="val 16667"/>
            </a:avLst>
          </a:prstGeom>
          <a:solidFill>
            <a:srgbClr val="01BD0A">
              <a:alpha val="50000"/>
            </a:srgbClr>
          </a:solidFill>
          <a:ln w="28440" cap="sq">
            <a:solidFill>
              <a:srgbClr val="01BD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/>
              <a:t>Глотка</a:t>
            </a:r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2037C660-378D-B820-38A0-227BFF7EB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22" y="4480076"/>
            <a:ext cx="3008272" cy="550224"/>
          </a:xfrm>
          <a:prstGeom prst="roundRect">
            <a:avLst>
              <a:gd name="adj" fmla="val 16667"/>
            </a:avLst>
          </a:prstGeom>
          <a:solidFill>
            <a:srgbClr val="01BD0A">
              <a:alpha val="50000"/>
            </a:srgbClr>
          </a:solidFill>
          <a:ln w="28440" cap="sq">
            <a:solidFill>
              <a:srgbClr val="01BD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/>
              <a:t>Гортань</a:t>
            </a:r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7E4509BD-D1FE-5488-4EFA-EAA516D0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22" y="5312122"/>
            <a:ext cx="3008272" cy="550224"/>
          </a:xfrm>
          <a:prstGeom prst="roundRect">
            <a:avLst>
              <a:gd name="adj" fmla="val 16667"/>
            </a:avLst>
          </a:prstGeom>
          <a:solidFill>
            <a:srgbClr val="01BD0A">
              <a:alpha val="50000"/>
            </a:srgbClr>
          </a:solidFill>
          <a:ln w="28440" cap="sq">
            <a:solidFill>
              <a:srgbClr val="01BD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/>
              <a:t>Трахея</a:t>
            </a:r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F9476682-D420-829C-3DDA-F6A16BA4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22" y="6144167"/>
            <a:ext cx="3008272" cy="548733"/>
          </a:xfrm>
          <a:prstGeom prst="roundRect">
            <a:avLst>
              <a:gd name="adj" fmla="val 16667"/>
            </a:avLst>
          </a:prstGeom>
          <a:solidFill>
            <a:srgbClr val="01BD0A">
              <a:alpha val="50000"/>
            </a:srgbClr>
          </a:solidFill>
          <a:ln w="28440" cap="sq">
            <a:solidFill>
              <a:srgbClr val="01BD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/>
              <a:t>Бронхи</a:t>
            </a:r>
          </a:p>
        </p:txBody>
      </p:sp>
      <p:pic>
        <p:nvPicPr>
          <p:cNvPr id="4115" name="Picture 19">
            <a:extLst>
              <a:ext uri="{FF2B5EF4-FFF2-40B4-BE49-F238E27FC236}">
                <a16:creationId xmlns:a16="http://schemas.microsoft.com/office/drawing/2014/main" id="{E37F181D-EB8D-60B3-9263-0CF34D5D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6" y="2287482"/>
            <a:ext cx="4533900" cy="4533900"/>
          </a:xfrm>
          <a:prstGeom prst="rect">
            <a:avLst/>
          </a:prstGeom>
          <a:noFill/>
          <a:ln w="38160" cap="sq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81FA8D9C-2C46-9BA2-384E-0052CC5C261F}"/>
              </a:ext>
            </a:extLst>
          </p:cNvPr>
          <p:cNvGrpSpPr>
            <a:grpSpLocks/>
          </p:cNvGrpSpPr>
          <p:nvPr/>
        </p:nvGrpSpPr>
        <p:grpSpPr bwMode="auto">
          <a:xfrm>
            <a:off x="428192" y="424289"/>
            <a:ext cx="8334637" cy="1945850"/>
            <a:chOff x="40" y="144"/>
            <a:chExt cx="5676" cy="1349"/>
          </a:xfrm>
        </p:grpSpPr>
        <p:cxnSp>
          <p:nvCxnSpPr>
            <p:cNvPr id="5122" name="AutoShape 2">
              <a:extLst>
                <a:ext uri="{FF2B5EF4-FFF2-40B4-BE49-F238E27FC236}">
                  <a16:creationId xmlns:a16="http://schemas.microsoft.com/office/drawing/2014/main" id="{9D93FB95-181D-A375-5A47-399924E05468}"/>
                </a:ext>
              </a:extLst>
            </p:cNvPr>
            <p:cNvCxnSpPr>
              <a:cxnSpLocks noChangeShapeType="1"/>
              <a:stCxn id="5126" idx="0"/>
              <a:endCxn id="5124" idx="2"/>
            </p:cNvCxnSpPr>
            <p:nvPr/>
          </p:nvCxnSpPr>
          <p:spPr bwMode="auto">
            <a:xfrm rot="16200000" flipV="1">
              <a:off x="3508" y="54"/>
              <a:ext cx="272" cy="1529"/>
            </a:xfrm>
            <a:prstGeom prst="bentConnector5">
              <a:avLst>
                <a:gd name="adj1" fmla="val 354588"/>
                <a:gd name="adj2" fmla="val 195694"/>
                <a:gd name="adj3" fmla="val 44069"/>
              </a:avLst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" name="AutoShape 3">
              <a:extLst>
                <a:ext uri="{FF2B5EF4-FFF2-40B4-BE49-F238E27FC236}">
                  <a16:creationId xmlns:a16="http://schemas.microsoft.com/office/drawing/2014/main" id="{06E270D7-BF7B-F862-DDF0-71C690C008E1}"/>
                </a:ext>
              </a:extLst>
            </p:cNvPr>
            <p:cNvCxnSpPr>
              <a:cxnSpLocks noChangeShapeType="1"/>
              <a:stCxn id="5125" idx="0"/>
              <a:endCxn id="5124" idx="2"/>
            </p:cNvCxnSpPr>
            <p:nvPr/>
          </p:nvCxnSpPr>
          <p:spPr bwMode="auto">
            <a:xfrm rot="16200000">
              <a:off x="1979" y="54"/>
              <a:ext cx="272" cy="1529"/>
            </a:xfrm>
            <a:prstGeom prst="bentConnector5">
              <a:avLst>
                <a:gd name="adj1" fmla="val 56009"/>
                <a:gd name="adj2" fmla="val -95565"/>
                <a:gd name="adj3" fmla="val -254505"/>
              </a:avLst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24" name="AutoShape 4">
              <a:extLst>
                <a:ext uri="{FF2B5EF4-FFF2-40B4-BE49-F238E27FC236}">
                  <a16:creationId xmlns:a16="http://schemas.microsoft.com/office/drawing/2014/main" id="{CD1C2451-BCD6-2E5F-1944-92B4D550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144"/>
              <a:ext cx="2619" cy="538"/>
            </a:xfrm>
            <a:prstGeom prst="roundRect">
              <a:avLst>
                <a:gd name="adj" fmla="val 16667"/>
              </a:avLst>
            </a:prstGeom>
            <a:solidFill>
              <a:srgbClr val="9999FF">
                <a:alpha val="50000"/>
              </a:srgbClr>
            </a:solidFill>
            <a:ln w="28440" cap="sq">
              <a:solidFill>
                <a:srgbClr val="558E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400" b="1" dirty="0"/>
                <a:t>Дыхательные пути</a:t>
              </a:r>
            </a:p>
          </p:txBody>
        </p:sp>
        <p:sp>
          <p:nvSpPr>
            <p:cNvPr id="5125" name="AutoShape 5">
              <a:extLst>
                <a:ext uri="{FF2B5EF4-FFF2-40B4-BE49-F238E27FC236}">
                  <a16:creationId xmlns:a16="http://schemas.microsoft.com/office/drawing/2014/main" id="{CFF332B4-C6FE-BF58-63D1-D865D7F0C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955"/>
              <a:ext cx="2619" cy="538"/>
            </a:xfrm>
            <a:prstGeom prst="roundRect">
              <a:avLst>
                <a:gd name="adj" fmla="val 16667"/>
              </a:avLst>
            </a:prstGeom>
            <a:solidFill>
              <a:srgbClr val="9999FF">
                <a:alpha val="50000"/>
              </a:srgbClr>
            </a:solidFill>
            <a:ln w="28440" cap="sq">
              <a:solidFill>
                <a:srgbClr val="558E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400" b="1" dirty="0"/>
                <a:t>Верхние</a:t>
              </a:r>
            </a:p>
          </p:txBody>
        </p:sp>
        <p:sp>
          <p:nvSpPr>
            <p:cNvPr id="5126" name="AutoShape 6">
              <a:extLst>
                <a:ext uri="{FF2B5EF4-FFF2-40B4-BE49-F238E27FC236}">
                  <a16:creationId xmlns:a16="http://schemas.microsoft.com/office/drawing/2014/main" id="{EB8EE600-BDE3-B7B6-34E4-4A2427C76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955"/>
              <a:ext cx="2619" cy="538"/>
            </a:xfrm>
            <a:prstGeom prst="roundRect">
              <a:avLst>
                <a:gd name="adj" fmla="val 16667"/>
              </a:avLst>
            </a:prstGeom>
            <a:solidFill>
              <a:srgbClr val="9999FF">
                <a:alpha val="50000"/>
              </a:srgbClr>
            </a:solidFill>
            <a:ln w="28440" cap="sq">
              <a:solidFill>
                <a:srgbClr val="558E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400" b="1" dirty="0"/>
                <a:t>Нижние</a:t>
              </a:r>
            </a:p>
          </p:txBody>
        </p:sp>
      </p:grpSp>
      <p:pic>
        <p:nvPicPr>
          <p:cNvPr id="5127" name="Picture 7">
            <a:extLst>
              <a:ext uri="{FF2B5EF4-FFF2-40B4-BE49-F238E27FC236}">
                <a16:creationId xmlns:a16="http://schemas.microsoft.com/office/drawing/2014/main" id="{3FED3785-1DDE-59B6-7D6F-4C770A1B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65" y="2744683"/>
            <a:ext cx="4191000" cy="4191000"/>
          </a:xfrm>
          <a:prstGeom prst="rect">
            <a:avLst/>
          </a:prstGeom>
          <a:noFill/>
          <a:ln w="38160" cap="sq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1472071-FC7B-6041-9804-A2F761AA8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56" y="438674"/>
            <a:ext cx="3909462" cy="68946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Без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носа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человек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черт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знает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что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-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птица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не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птица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гражданин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не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гражданин</a:t>
            </a: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defTabSz="914400">
              <a:lnSpc>
                <a:spcPct val="90000"/>
              </a:lnSpc>
              <a:buClrTx/>
            </a:pPr>
            <a:r>
              <a:rPr lang="en-US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                  </a:t>
            </a:r>
            <a:r>
              <a:rPr lang="en-US" altLang="ru-RU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Н.В.Гоголь</a:t>
            </a:r>
            <a:endParaRPr lang="en-US" altLang="ru-RU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defTabSz="914400">
              <a:lnSpc>
                <a:spcPct val="90000"/>
              </a:lnSpc>
              <a:buClrTx/>
            </a:pPr>
            <a:endParaRPr lang="en-US" altLang="ru-RU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defTabSz="914400">
              <a:lnSpc>
                <a:spcPct val="90000"/>
              </a:lnSpc>
              <a:buClrTx/>
            </a:pPr>
            <a:endParaRPr lang="en-US" altLang="ru-RU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228600" defTabSz="9144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Для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чего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нос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появился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у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человека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разумного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?  </a:t>
            </a:r>
          </a:p>
          <a:p>
            <a:pPr marL="342900" indent="-228600" defTabSz="9144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Ведь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у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его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предков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его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не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было</a:t>
            </a:r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?  </a:t>
            </a:r>
            <a:endParaRPr lang="en-US" sz="17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60CB1E4-3607-0D81-3B2C-A80031160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9" r="3080" b="1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4687C2DC-A34A-7795-E139-045DB5E3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" y="987552"/>
            <a:ext cx="3364395" cy="1088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Функции носовой полости:</a:t>
            </a:r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0A5EDB70-9231-0567-B844-82C41406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09" y="2688336"/>
            <a:ext cx="3374136" cy="3584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Защитная - очищает и обеззараживает, согревает  и увлажняет поступающий воздух</a:t>
            </a:r>
          </a:p>
          <a:p>
            <a:pPr indent="-228600" defTabSz="914400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Обоняние</a:t>
            </a:r>
          </a:p>
          <a:p>
            <a:pPr indent="-228600" defTabSz="914400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Участие  в образовании </a:t>
            </a:r>
          </a:p>
          <a:p>
            <a:pPr marL="342900" indent="-228600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   звуков </a:t>
            </a:r>
          </a:p>
          <a:p>
            <a:pPr marL="341313" indent="-228600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endParaRPr lang="en-US" altLang="ru-RU" sz="16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547FC8D0-ADE8-F8BC-560C-DD0796079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r="4233"/>
          <a:stretch/>
        </p:blipFill>
        <p:spPr bwMode="auto"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9" name="Rectangle 820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95910A8F-9D31-7779-546A-D4A687DB3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20838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1" name="Rectangle 82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A9DD9690-3AF3-F520-4F7A-001DA5C3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20" y="1161288"/>
            <a:ext cx="2578608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Гигиена носового дыхания</a:t>
            </a:r>
          </a:p>
        </p:txBody>
      </p:sp>
      <p:sp>
        <p:nvSpPr>
          <p:cNvPr id="8213" name="Rectangle 82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15" name="Rectangle 82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557A42D2-83B5-C77B-7C24-B5F9B867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20" y="2718054"/>
            <a:ext cx="2801553" cy="3207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1000"/>
              </a:spcBef>
              <a:buClrTx/>
            </a:pPr>
            <a:r>
              <a:rPr lang="en-US" altLang="ru-RU" sz="15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ru-RU" sz="1500" b="1" err="1">
                <a:solidFill>
                  <a:schemeClr val="tx1"/>
                </a:solidFill>
                <a:latin typeface="+mn-lt"/>
                <a:cs typeface="+mn-cs"/>
              </a:rPr>
              <a:t>Консультация</a:t>
            </a: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ru-RU" sz="1500" b="1" err="1">
                <a:solidFill>
                  <a:schemeClr val="tx1"/>
                </a:solidFill>
                <a:latin typeface="+mn-lt"/>
                <a:cs typeface="+mn-cs"/>
              </a:rPr>
              <a:t>врача</a:t>
            </a:r>
            <a:endParaRPr lang="ru-RU" err="1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500" b="1" dirty="0">
                <a:solidFill>
                  <a:schemeClr val="tx1"/>
                </a:solidFill>
                <a:latin typeface="+mn-lt"/>
                <a:cs typeface="+mn-cs"/>
              </a:rPr>
              <a:t> ОТОРИНОЛАРИНГОЛОГА (ЛОР)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500" b="1" dirty="0">
                <a:solidFill>
                  <a:schemeClr val="tx1"/>
                </a:solidFill>
                <a:latin typeface="+mn-lt"/>
                <a:cs typeface="+mn-cs"/>
              </a:rPr>
              <a:t>УХО - ГОРЛО - НОС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endParaRPr lang="en-US" altLang="ru-RU" sz="1500" b="1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0466B034-859F-64E4-3C33-1D3F1417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857375"/>
            <a:ext cx="3786187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D4659BB5-7F6B-5FAB-BD56-12D21167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8975"/>
            <a:ext cx="78247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B8A0559-8DE6-9D82-D9D9-1C701EF3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/>
          <a:stretch>
            <a:fillRect/>
          </a:stretch>
        </p:blipFill>
        <p:spPr bwMode="auto">
          <a:xfrm>
            <a:off x="0" y="1928813"/>
            <a:ext cx="3786188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75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57CB4A44-1F35-5AD7-7980-E63AB0EE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14" y="720490"/>
            <a:ext cx="2143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002060"/>
                </a:solidFill>
                <a:latin typeface="Constantia" panose="02030602050306030303" pitchFamily="18" charset="0"/>
              </a:rPr>
              <a:t>Гортань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BB09CAC9-2110-0110-F643-D43637ED6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680" y="780253"/>
            <a:ext cx="22082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</a:rPr>
              <a:t>Носоглотка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49" name="Freeform: Shape 1024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51" name="Freeform: Shape 1025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769258BB-4FFD-225F-A186-6D15EAF6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85" y="1122363"/>
            <a:ext cx="3017520" cy="3204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Техника безопасности при приёме пищи</a:t>
            </a: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4EADBD1-82D2-F877-01D4-50473DCE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767" y="1942126"/>
            <a:ext cx="4806627" cy="28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DB41FA64-A750-9A15-D1E7-6CEA0FA4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85" y="353160"/>
            <a:ext cx="5318475" cy="898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5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Высота голоса и звуки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B61A078-BC0B-41FE-03C7-1B82B234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1" y="2791583"/>
            <a:ext cx="3848316" cy="27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BB30039D-1A18-9D21-489F-ACBB27E4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873" y="2217815"/>
            <a:ext cx="2275361" cy="39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Noto Sans CJK SC"/>
      </a:majorFont>
      <a:minorFont>
        <a:latin typeface="Calibri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Application>Microsoft Office PowerPoint</Application>
  <PresentationFormat>Экран (4:3)</PresentationFormat>
  <Slides>12</Slides>
  <Notes>12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Новослободская средняя общеобразовательная школа</dc:title>
  <dc:creator>Я</dc:creator>
  <cp:revision>184</cp:revision>
  <cp:lastPrinted>1601-01-01T00:00:00Z</cp:lastPrinted>
  <dcterms:created xsi:type="dcterms:W3CDTF">2007-10-20T14:14:51Z</dcterms:created>
  <dcterms:modified xsi:type="dcterms:W3CDTF">2023-05-29T07:25:16Z</dcterms:modified>
</cp:coreProperties>
</file>