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A0471A-AA84-6A15-ADC6-0C20FE538903}" v="17" dt="2023-05-29T06:52:21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5" d="100"/>
          <a:sy n="85" d="100"/>
        </p:scale>
        <p:origin x="-78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>
            <a:extLst>
              <a:ext uri="{FF2B5EF4-FFF2-40B4-BE49-F238E27FC236}">
                <a16:creationId xmlns:a16="http://schemas.microsoft.com/office/drawing/2014/main" id="{0BC45B1E-C7F6-6347-99EE-D3424BE64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34F97F0C-D018-EA34-39D2-24251D157BC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C8DDDD4-ECC1-E85D-D5D4-A1F13C3B7AD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EB94A0CF-052C-900A-6979-533A776B557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1D8EB0CD-732C-D766-22D0-C196492BEE6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>
            <a:extLst>
              <a:ext uri="{FF2B5EF4-FFF2-40B4-BE49-F238E27FC236}">
                <a16:creationId xmlns:a16="http://schemas.microsoft.com/office/drawing/2014/main" id="{3A12CECB-2587-A279-51D6-DFEDD22CF53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D4AFD337-4930-720B-3159-4197D54491F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>
            <a:extLst>
              <a:ext uri="{FF2B5EF4-FFF2-40B4-BE49-F238E27FC236}">
                <a16:creationId xmlns:a16="http://schemas.microsoft.com/office/drawing/2014/main" id="{3CCE608D-BF9C-5C46-71B6-24BD786405F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AD288DE-370A-9CAC-BB68-55E5BDA14BD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>
            <a:extLst>
              <a:ext uri="{FF2B5EF4-FFF2-40B4-BE49-F238E27FC236}">
                <a16:creationId xmlns:a16="http://schemas.microsoft.com/office/drawing/2014/main" id="{E8F61A9F-23B8-A213-F13E-89C3D898841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B4A65D37-2B2C-1E5F-0B8C-CB1E8994B97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>
            <a:extLst>
              <a:ext uri="{FF2B5EF4-FFF2-40B4-BE49-F238E27FC236}">
                <a16:creationId xmlns:a16="http://schemas.microsoft.com/office/drawing/2014/main" id="{D319FB9A-0F38-D20A-34CE-EAEAC51DBFD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FEE34181-5B77-BD52-A64F-6F6105F3AA5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>
            <a:extLst>
              <a:ext uri="{FF2B5EF4-FFF2-40B4-BE49-F238E27FC236}">
                <a16:creationId xmlns:a16="http://schemas.microsoft.com/office/drawing/2014/main" id="{948E7960-A249-1E95-AE6E-B918927C045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13ECC14F-0E21-021D-F473-F01F37CECF5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>
            <a:extLst>
              <a:ext uri="{FF2B5EF4-FFF2-40B4-BE49-F238E27FC236}">
                <a16:creationId xmlns:a16="http://schemas.microsoft.com/office/drawing/2014/main" id="{C3ADE724-A929-0AA6-0FAB-E18F9BC6146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0AAA93BA-B9B3-4A41-6E0B-D3CE8016F33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>
            <a:extLst>
              <a:ext uri="{FF2B5EF4-FFF2-40B4-BE49-F238E27FC236}">
                <a16:creationId xmlns:a16="http://schemas.microsoft.com/office/drawing/2014/main" id="{5A88E35E-F3A9-51D1-6D9D-6B886929746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C6CB6A6C-C644-F35A-6AF9-F86B42BE312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>
            <a:extLst>
              <a:ext uri="{FF2B5EF4-FFF2-40B4-BE49-F238E27FC236}">
                <a16:creationId xmlns:a16="http://schemas.microsoft.com/office/drawing/2014/main" id="{F0C89AFB-D4CA-00F0-94F6-BDB80AC80CB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4D28093E-8157-777E-8765-056A7CF76CB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>
            <a:extLst>
              <a:ext uri="{FF2B5EF4-FFF2-40B4-BE49-F238E27FC236}">
                <a16:creationId xmlns:a16="http://schemas.microsoft.com/office/drawing/2014/main" id="{0D277AB8-F6BC-C81E-D1A8-1B18ABBBACC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C0260638-48D9-8FEC-1037-AC5DF1649A6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4E819256-C67D-F815-EA68-93A0FF85676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AD42174-03D4-FDBF-A7E1-0A9B853D837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F1E1EB74-2C55-F371-9E18-119FCC4642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861009A1-87B4-797B-8288-4D5E732555D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54D92BEF-8551-36E7-B51D-320DCB1C19F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A1F56D77-3C30-A721-65C4-5449A9E9750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6561A157-F212-7390-A510-158FE7F874E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D47EEFE5-2D52-1E2E-2449-2BFE728B75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5E7AD8A0-6C12-2CA7-AE89-E1CDC29FA7F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2362" cy="3698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12FDA7A9-93C4-93B4-F935-3832C83AC39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4462" cy="4105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4C348A48-8B99-7467-D34B-5962D0F96DE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98268886-744D-F1D4-24E6-E7686F27CAB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BBBE6ACD-F60E-BA94-2811-10ABA212BF3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0B4DF9F-FCC0-D773-EBD6-8772A449D42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B0849D4D-8DDE-6B76-A7B7-7E105D18803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F63A4F6-605B-0C58-D406-955181DD8ED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314A05-01A8-CB51-0ED8-4135AD83C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C0198D4-8AF3-067F-FBE4-C43822C10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E5E376-BEB7-264F-336E-B8EAFBC78B9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B6906F-FCAF-A0F3-DC62-677E0887E0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CBA712-1F4B-2447-B7FF-2FE5FF6D0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D2CC5CD-964C-4192-96CB-6496760502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748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8DFED0-FFCA-C08B-C227-69B3770F7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AF005FA-6854-8E3A-9ED9-E0425E086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D46537-013D-58E4-9931-F78BF2D0143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EB9A42-E915-292E-641D-9841C27FD6C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DCE957-8B57-B5AD-D340-ABBD6D7881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9831CED-4BDD-42EE-B5E2-785C42EAEC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92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92A9F5-496B-B4D3-AFFA-47D67EE4F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F5FABA0-5CA4-0A0C-BF09-871B6E7BC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DB85E6-D9A0-BC19-EFB3-387D5C38E29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E54AF2-1EFB-C62D-B072-7812957846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329A6F-F67E-1C41-5E54-CE85E96A8C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ACE5EED-3775-4C63-BA45-165FBE29672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1540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6F52E0-DC00-DA15-637C-BD2A24B57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F7A156-7F82-13A9-54EF-074624BF3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3390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47D732-5349-5D45-92C4-DF8A61FA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49CC1-EE5C-1374-7015-610A9653D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9234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9A82BB-5FA7-3474-E97F-46FAEE03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B4F20-6BBE-DA14-B5E5-CE669BE84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06424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A4EDE0-850C-9EAD-07E6-34BBF85CA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58E1A8-EABF-E7F4-2999-E4F78A4F1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5925" cy="47593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9AD287-22CA-93E2-BAF9-54938FA41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9688" y="2101850"/>
            <a:ext cx="4227512" cy="47593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06531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C7BE1-525D-B4FE-C0CE-8D72CAB0C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C49733-F09D-4709-FC28-080F7275D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ABC774-1296-CC55-70CE-861EBB10D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669E893-E201-002C-B99D-CF118F3296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C8F0A77-334B-4B4D-9038-00F88C7A8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06655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3F2293-711A-FEFA-5D33-C4D27CA7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40900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8302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B1C36B-9E5A-F88C-028C-80EF7A7CB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154225-8190-8627-6883-CEA7D16F0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744772C-5516-8C61-56CC-287E24B40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100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BEF881-0C1E-E7D2-5AB6-02FB3EF2A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820B2D-33F7-79FC-8BC0-2C65B3611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4E258B-22DF-4E67-959F-3878B79CD7F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671044-F6A0-E8BD-CE78-576339DE23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19D908-75A3-2118-E770-1CC235293B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79EDCDB-1F87-4DE8-A072-99194CEC8C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38571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B465CC-77CC-0C54-DEE7-9E8189CF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3ED2D8A-0F6B-5315-EFD5-07903FA669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22311D-76FC-7015-4378-A766A34CB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60871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88DD8-3452-84A1-41CD-95E137BC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59B1C5-CEB5-3A1D-3D99-676A77043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47027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5E6C949-0316-188F-C47A-8CFE6323B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96138" y="555625"/>
            <a:ext cx="2151062" cy="63055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9F05CF6-8C74-4AEC-F7E9-CAB3E30D4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2375" cy="63055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215966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140FB-557F-C240-A3ED-2D5D8BE1F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363" y="555625"/>
            <a:ext cx="8605837" cy="12588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11653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0D0E0-69A2-BFFA-4A14-9680272C3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D1F5DD-8A31-0892-D294-835F1081D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152E3A-76A2-FB88-8C65-9E5B6D90249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0BBDD8-65D6-0F8F-F730-96BABDA13C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05C0D8-FED3-0516-E618-188CBD303F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6D6C2AC-EA62-4DD5-A093-8CE4A53668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431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A54D83-61E1-7742-99DC-64DCD0BE4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BA4F7E-5005-0405-B7FC-877547913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EDDAB6-9697-54BA-2B84-94AFEC4CF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92E4E9-44CE-01E2-55E6-F189B7DC26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4C27F4-09DA-F8A7-4CEB-242FAE079B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2BFD45-BAFB-781B-7A6C-F87690CDC8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AD612E-BE7F-46C0-BC1F-FB7D957B88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128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4B5523-DE3E-2A58-C5B2-2515DCC1A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F6961F-78DD-A25E-6FE6-79A803D18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78B26F-A4E9-FDA9-C76E-3BF58F672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B927CD-E49C-31D6-95BC-86208D599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822995F-A439-0F83-C468-BE0C97C14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63734E-1AF1-0F36-440D-5E9B844FA5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78A3EB9-3EED-4EBE-DA90-2D33A4D4F8E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D2BBF20-1F46-100E-4B87-EF6A42F135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149C1C7-6249-439E-8A67-A9F523819B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489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3B024-84CB-AB65-9D2D-6943EC987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20E7B36-C42B-C83B-A71D-0EC912940FA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F766BB9-F962-925A-CA9C-744AA474EC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8DE775-7611-18CE-D0CD-DC817B1696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114542-4EE9-4C13-8051-D613733F5C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932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1D21F34-1A96-894D-C763-A17060E01F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B29FB69-151F-F65B-4C98-54713694A0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90A251-5E62-4A61-8667-5E55029F16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05F2B52-FE77-46A0-B829-080BA98FB2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190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DD4451-DE57-FABF-3893-D8020E1D0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8F2013-0E86-A48A-BE0D-11D7D81EE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F22905-4B89-F8B3-27BA-0D8B562A4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393B5D-C3CA-8BBA-E5BB-2DA27DAFF4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4EE9B5-8646-A4CF-3512-C1DDFB4863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5B316D-1CDC-4AD0-F927-727EF71EB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9838BE-6F76-469D-92CF-E8D2543FE0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51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D725B2-911F-20E2-E240-3B6CA24E7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F323AD8-7B74-2D54-0F3B-041766C76F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CEBB049-8845-D2CC-83FC-529C4678A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51791A-2142-1F98-7EEC-CA774A33291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4A9ADC-87D7-27E9-7FA3-4BF8AA9960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24A2E9-97D0-E011-FE54-D9B3D2E670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8FF330E-F91F-436C-BAEF-F7EFAEB427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339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7C8AEDA9-2A55-B8E5-DA0C-DC6FB8FCD5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E8D3E15C-EEB7-27C7-2747-1AC34E7B2D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281EC2-79E8-678A-EE15-0CADA0EC864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F09BE22-08DF-E93A-5AF0-9EF0C658A2F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250B11-EF75-7622-DD5D-B7E86243F4E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05071B4-D5E0-481A-946F-6B718F0E18A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03BA4066-CF8B-EA60-EF32-C6411F6B8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3" y="1893888"/>
            <a:ext cx="9674225" cy="5665787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 cap="sq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8D9F892B-2039-D0A2-7D65-1AA0D4135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55625"/>
            <a:ext cx="8605837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текста заголовка щелкните мышью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A41DBA9-0BD8-C070-ADBA-4BF5667E0D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5837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24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/>
              <a:t>Для правки структуры щелкните мышью</a:t>
            </a:r>
          </a:p>
          <a:p>
            <a:pPr lvl="1"/>
            <a:r>
              <a:rPr lang="en-GB" altLang="ru-RU"/>
              <a:t>Второй уровень структуры</a:t>
            </a:r>
          </a:p>
          <a:p>
            <a:pPr lvl="2"/>
            <a:r>
              <a:rPr lang="en-GB" altLang="ru-RU"/>
              <a:t>Третий уровень структуры</a:t>
            </a:r>
          </a:p>
          <a:p>
            <a:pPr lvl="3"/>
            <a:r>
              <a:rPr lang="en-GB" altLang="ru-RU"/>
              <a:t>Четвёртый уровень структуры</a:t>
            </a:r>
          </a:p>
          <a:p>
            <a:pPr lvl="4"/>
            <a:r>
              <a:rPr lang="en-GB" altLang="ru-RU"/>
              <a:t>Пятый уровень структуры</a:t>
            </a:r>
          </a:p>
          <a:p>
            <a:pPr lvl="4"/>
            <a:r>
              <a:rPr lang="en-GB" altLang="ru-RU"/>
              <a:t>Шестой уровень структуры</a:t>
            </a:r>
          </a:p>
          <a:p>
            <a:pPr lvl="4"/>
            <a:r>
              <a:rPr lang="en-GB" altLang="ru-RU"/>
              <a:t>Седьмой уровень структуры</a:t>
            </a:r>
          </a:p>
          <a:p>
            <a:pPr lvl="4"/>
            <a:r>
              <a:rPr lang="en-GB" altLang="ru-RU"/>
              <a:t>Восьмой уровень структуры</a:t>
            </a:r>
          </a:p>
          <a:p>
            <a:pPr lvl="4"/>
            <a:r>
              <a:rPr lang="en-GB" altLang="ru-RU"/>
              <a:t>Девятый уровень структуры</a:t>
            </a:r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8BB9C307-0057-6D26-C975-31D8B3015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AutoShape 5">
            <a:extLst>
              <a:ext uri="{FF2B5EF4-FFF2-40B4-BE49-F238E27FC236}">
                <a16:creationId xmlns:a16="http://schemas.microsoft.com/office/drawing/2014/main" id="{4871312B-67B6-853C-CEFF-280B18705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8125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AutoShape 6">
            <a:extLst>
              <a:ext uri="{FF2B5EF4-FFF2-40B4-BE49-F238E27FC236}">
                <a16:creationId xmlns:a16="http://schemas.microsoft.com/office/drawing/2014/main" id="{DCA7E5C0-8D6F-385A-1D80-6096A4C53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68400"/>
            <a:ext cx="182563" cy="919163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 kern="1200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333333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hyperlink" Target="http://school.xvatit.com/index.php?title=%D0%A4%D0%B0%D0%B9%D0%BB:Bior8_24_2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9" name="Picture 4098">
            <a:extLst>
              <a:ext uri="{FF2B5EF4-FFF2-40B4-BE49-F238E27FC236}">
                <a16:creationId xmlns:a16="http://schemas.microsoft.com/office/drawing/2014/main" id="{D46439E9-2DF8-E37C-99F5-9C81A3FAF4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89" t="8522" r="25087" b="6254"/>
          <a:stretch/>
        </p:blipFill>
        <p:spPr>
          <a:xfrm>
            <a:off x="20" y="10"/>
            <a:ext cx="10080605" cy="7559665"/>
          </a:xfrm>
          <a:prstGeom prst="rect">
            <a:avLst/>
          </a:prstGeom>
        </p:spPr>
      </p:pic>
      <p:sp>
        <p:nvSpPr>
          <p:cNvPr id="4105" name="Rectangle 4104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509251" y="-11702"/>
            <a:ext cx="5062127" cy="10080626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7" name="Rectangle 1">
            <a:extLst>
              <a:ext uri="{FF2B5EF4-FFF2-40B4-BE49-F238E27FC236}">
                <a16:creationId xmlns:a16="http://schemas.microsoft.com/office/drawing/2014/main" id="{87BC5AED-6ACB-C99C-00CF-62233582F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4493" y="3408278"/>
            <a:ext cx="7506363" cy="26318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49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Заболевания</a:t>
            </a:r>
            <a:br>
              <a:rPr lang="en-US" altLang="ru-RU" sz="49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ru-RU" sz="49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сердечно-сосудистой системы</a:t>
            </a:r>
          </a:p>
        </p:txBody>
      </p:sp>
      <p:sp>
        <p:nvSpPr>
          <p:cNvPr id="4107" name="Rectangle: Rounded Corners 4106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5448"/>
            <a:ext cx="8091203" cy="75596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16391">
            <a:extLst>
              <a:ext uri="{FF2B5EF4-FFF2-40B4-BE49-F238E27FC236}">
                <a16:creationId xmlns:a16="http://schemas.microsoft.com/office/drawing/2014/main" id="{F8446B12-7391-4711-8B31-112A0B896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CDFD4E11-6402-DA56-40BF-BB9649B5EF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042" y="4881050"/>
            <a:ext cx="5079690" cy="1543681"/>
          </a:xfrm>
        </p:spPr>
        <p:txBody>
          <a:bodyPr vert="horz" wrap="square" lIns="91440" tIns="45720" rIns="91440" bIns="45720" rtlCol="0" anchor="b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4600" i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Ангиопластика, шунтирование</a:t>
            </a: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25B1B8AA-2E70-F8C2-A135-A7BE52D27E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9" r="14771"/>
          <a:stretch/>
        </p:blipFill>
        <p:spPr bwMode="auto">
          <a:xfrm>
            <a:off x="4" y="-1"/>
            <a:ext cx="4961557" cy="4312065"/>
          </a:xfrm>
          <a:custGeom>
            <a:avLst/>
            <a:gdLst/>
            <a:ahLst/>
            <a:cxnLst/>
            <a:rect l="l" t="t" r="r" b="b"/>
            <a:pathLst>
              <a:path w="6000749" h="3911828">
                <a:moveTo>
                  <a:pt x="0" y="0"/>
                </a:moveTo>
                <a:lnTo>
                  <a:pt x="6000749" y="0"/>
                </a:lnTo>
                <a:lnTo>
                  <a:pt x="6000749" y="3767827"/>
                </a:lnTo>
                <a:lnTo>
                  <a:pt x="5572124" y="3740378"/>
                </a:lnTo>
                <a:lnTo>
                  <a:pt x="0" y="391182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6385" name="Picture 1">
            <a:extLst>
              <a:ext uri="{FF2B5EF4-FFF2-40B4-BE49-F238E27FC236}">
                <a16:creationId xmlns:a16="http://schemas.microsoft.com/office/drawing/2014/main" id="{22B99A61-CC23-1F75-DF33-99C3C7895A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93"/>
          <a:stretch/>
        </p:blipFill>
        <p:spPr bwMode="auto">
          <a:xfrm>
            <a:off x="5119063" y="-1"/>
            <a:ext cx="4961557" cy="4396062"/>
          </a:xfrm>
          <a:custGeom>
            <a:avLst/>
            <a:gdLst/>
            <a:ahLst/>
            <a:cxnLst/>
            <a:rect l="l" t="t" r="r" b="b"/>
            <a:pathLst>
              <a:path w="6000750" h="3988028">
                <a:moveTo>
                  <a:pt x="0" y="0"/>
                </a:moveTo>
                <a:lnTo>
                  <a:pt x="6000750" y="0"/>
                </a:lnTo>
                <a:lnTo>
                  <a:pt x="6000750" y="797153"/>
                </a:lnTo>
                <a:lnTo>
                  <a:pt x="6000750" y="2634343"/>
                </a:lnTo>
                <a:lnTo>
                  <a:pt x="6000750" y="3911828"/>
                </a:lnTo>
                <a:lnTo>
                  <a:pt x="3248025" y="3988028"/>
                </a:lnTo>
                <a:lnTo>
                  <a:pt x="0" y="378002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16394" name="Group 16393">
            <a:extLst>
              <a:ext uri="{FF2B5EF4-FFF2-40B4-BE49-F238E27FC236}">
                <a16:creationId xmlns:a16="http://schemas.microsoft.com/office/drawing/2014/main" id="{AC0B7807-0C83-4963-821A-69B17272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890060"/>
            <a:ext cx="10080625" cy="834637"/>
            <a:chOff x="0" y="2959818"/>
            <a:chExt cx="12192000" cy="757168"/>
          </a:xfrm>
        </p:grpSpPr>
        <p:sp>
          <p:nvSpPr>
            <p:cNvPr id="16395" name="Freeform: Shape 16394">
              <a:extLst>
                <a:ext uri="{FF2B5EF4-FFF2-40B4-BE49-F238E27FC236}">
                  <a16:creationId xmlns:a16="http://schemas.microsoft.com/office/drawing/2014/main" id="{BB027EC7-3252-48A2-A7A4-1741F72E47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396" name="Freeform: Shape 16395">
              <a:extLst>
                <a:ext uri="{FF2B5EF4-FFF2-40B4-BE49-F238E27FC236}">
                  <a16:creationId xmlns:a16="http://schemas.microsoft.com/office/drawing/2014/main" id="{4EBC51E4-7477-4290-BBD0-18AD942C3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5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6" name="Rectangle 17415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78104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Rectangle 1">
            <a:extLst>
              <a:ext uri="{FF2B5EF4-FFF2-40B4-BE49-F238E27FC236}">
                <a16:creationId xmlns:a16="http://schemas.microsoft.com/office/drawing/2014/main" id="{68596AD6-543F-6A77-E402-53A88AE86B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3350" y="262945"/>
            <a:ext cx="9110365" cy="158117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52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БРАДИКАРДИЯ</a:t>
            </a:r>
          </a:p>
        </p:txBody>
      </p:sp>
      <p:sp>
        <p:nvSpPr>
          <p:cNvPr id="17418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3350" y="1853590"/>
            <a:ext cx="9072562" cy="20159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custGeom>
                    <a:avLst/>
                    <a:gdLst>
                      <a:gd name="connsiteX0" fmla="*/ 0 w 9072562"/>
                      <a:gd name="connsiteY0" fmla="*/ 0 h 20159"/>
                      <a:gd name="connsiteX1" fmla="*/ 788615 w 9072562"/>
                      <a:gd name="connsiteY1" fmla="*/ 0 h 20159"/>
                      <a:gd name="connsiteX2" fmla="*/ 1667956 w 9072562"/>
                      <a:gd name="connsiteY2" fmla="*/ 0 h 20159"/>
                      <a:gd name="connsiteX3" fmla="*/ 2093668 w 9072562"/>
                      <a:gd name="connsiteY3" fmla="*/ 0 h 20159"/>
                      <a:gd name="connsiteX4" fmla="*/ 2700832 w 9072562"/>
                      <a:gd name="connsiteY4" fmla="*/ 0 h 20159"/>
                      <a:gd name="connsiteX5" fmla="*/ 3126544 w 9072562"/>
                      <a:gd name="connsiteY5" fmla="*/ 0 h 20159"/>
                      <a:gd name="connsiteX6" fmla="*/ 3824434 w 9072562"/>
                      <a:gd name="connsiteY6" fmla="*/ 0 h 20159"/>
                      <a:gd name="connsiteX7" fmla="*/ 4431598 w 9072562"/>
                      <a:gd name="connsiteY7" fmla="*/ 0 h 20159"/>
                      <a:gd name="connsiteX8" fmla="*/ 5220213 w 9072562"/>
                      <a:gd name="connsiteY8" fmla="*/ 0 h 20159"/>
                      <a:gd name="connsiteX9" fmla="*/ 6099553 w 9072562"/>
                      <a:gd name="connsiteY9" fmla="*/ 0 h 20159"/>
                      <a:gd name="connsiteX10" fmla="*/ 6797443 w 9072562"/>
                      <a:gd name="connsiteY10" fmla="*/ 0 h 20159"/>
                      <a:gd name="connsiteX11" fmla="*/ 7676783 w 9072562"/>
                      <a:gd name="connsiteY11" fmla="*/ 0 h 20159"/>
                      <a:gd name="connsiteX12" fmla="*/ 8374673 w 9072562"/>
                      <a:gd name="connsiteY12" fmla="*/ 0 h 20159"/>
                      <a:gd name="connsiteX13" fmla="*/ 9072562 w 9072562"/>
                      <a:gd name="connsiteY13" fmla="*/ 0 h 20159"/>
                      <a:gd name="connsiteX14" fmla="*/ 9072562 w 9072562"/>
                      <a:gd name="connsiteY14" fmla="*/ 20159 h 20159"/>
                      <a:gd name="connsiteX15" fmla="*/ 8374673 w 9072562"/>
                      <a:gd name="connsiteY15" fmla="*/ 20159 h 20159"/>
                      <a:gd name="connsiteX16" fmla="*/ 7858234 w 9072562"/>
                      <a:gd name="connsiteY16" fmla="*/ 20159 h 20159"/>
                      <a:gd name="connsiteX17" fmla="*/ 7432522 w 9072562"/>
                      <a:gd name="connsiteY17" fmla="*/ 20159 h 20159"/>
                      <a:gd name="connsiteX18" fmla="*/ 6825358 w 9072562"/>
                      <a:gd name="connsiteY18" fmla="*/ 20159 h 20159"/>
                      <a:gd name="connsiteX19" fmla="*/ 6127469 w 9072562"/>
                      <a:gd name="connsiteY19" fmla="*/ 20159 h 20159"/>
                      <a:gd name="connsiteX20" fmla="*/ 5520305 w 9072562"/>
                      <a:gd name="connsiteY20" fmla="*/ 20159 h 20159"/>
                      <a:gd name="connsiteX21" fmla="*/ 5003867 w 9072562"/>
                      <a:gd name="connsiteY21" fmla="*/ 20159 h 20159"/>
                      <a:gd name="connsiteX22" fmla="*/ 4124526 w 9072562"/>
                      <a:gd name="connsiteY22" fmla="*/ 20159 h 20159"/>
                      <a:gd name="connsiteX23" fmla="*/ 3426637 w 9072562"/>
                      <a:gd name="connsiteY23" fmla="*/ 20159 h 20159"/>
                      <a:gd name="connsiteX24" fmla="*/ 2638022 w 9072562"/>
                      <a:gd name="connsiteY24" fmla="*/ 20159 h 20159"/>
                      <a:gd name="connsiteX25" fmla="*/ 2212309 w 9072562"/>
                      <a:gd name="connsiteY25" fmla="*/ 20159 h 20159"/>
                      <a:gd name="connsiteX26" fmla="*/ 1695871 w 9072562"/>
                      <a:gd name="connsiteY26" fmla="*/ 20159 h 20159"/>
                      <a:gd name="connsiteX27" fmla="*/ 997982 w 9072562"/>
                      <a:gd name="connsiteY27" fmla="*/ 20159 h 20159"/>
                      <a:gd name="connsiteX28" fmla="*/ 0 w 9072562"/>
                      <a:gd name="connsiteY28" fmla="*/ 20159 h 20159"/>
                      <a:gd name="connsiteX29" fmla="*/ 0 w 9072562"/>
                      <a:gd name="connsiteY29" fmla="*/ 0 h 201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</a:cxnLst>
                    <a:rect l="l" t="t" r="r" b="b"/>
                    <a:pathLst>
                      <a:path w="9072562" h="20159" fill="none" extrusionOk="0">
                        <a:moveTo>
                          <a:pt x="0" y="0"/>
                        </a:moveTo>
                        <a:cubicBezTo>
                          <a:pt x="264314" y="-1286"/>
                          <a:pt x="415976" y="33428"/>
                          <a:pt x="788615" y="0"/>
                        </a:cubicBezTo>
                        <a:cubicBezTo>
                          <a:pt x="1161255" y="-33428"/>
                          <a:pt x="1261420" y="-27895"/>
                          <a:pt x="1667956" y="0"/>
                        </a:cubicBezTo>
                        <a:cubicBezTo>
                          <a:pt x="2074492" y="27895"/>
                          <a:pt x="1947638" y="-8007"/>
                          <a:pt x="2093668" y="0"/>
                        </a:cubicBezTo>
                        <a:cubicBezTo>
                          <a:pt x="2239698" y="8007"/>
                          <a:pt x="2456046" y="29259"/>
                          <a:pt x="2700832" y="0"/>
                        </a:cubicBezTo>
                        <a:cubicBezTo>
                          <a:pt x="2945618" y="-29259"/>
                          <a:pt x="2952109" y="6855"/>
                          <a:pt x="3126544" y="0"/>
                        </a:cubicBezTo>
                        <a:cubicBezTo>
                          <a:pt x="3300979" y="-6855"/>
                          <a:pt x="3654006" y="11598"/>
                          <a:pt x="3824434" y="0"/>
                        </a:cubicBezTo>
                        <a:cubicBezTo>
                          <a:pt x="3994862" y="-11598"/>
                          <a:pt x="4263228" y="27283"/>
                          <a:pt x="4431598" y="0"/>
                        </a:cubicBezTo>
                        <a:cubicBezTo>
                          <a:pt x="4599968" y="-27283"/>
                          <a:pt x="4958356" y="-38498"/>
                          <a:pt x="5220213" y="0"/>
                        </a:cubicBezTo>
                        <a:cubicBezTo>
                          <a:pt x="5482070" y="38498"/>
                          <a:pt x="5846168" y="-34297"/>
                          <a:pt x="6099553" y="0"/>
                        </a:cubicBezTo>
                        <a:cubicBezTo>
                          <a:pt x="6352938" y="34297"/>
                          <a:pt x="6483556" y="3290"/>
                          <a:pt x="6797443" y="0"/>
                        </a:cubicBezTo>
                        <a:cubicBezTo>
                          <a:pt x="7111330" y="-3290"/>
                          <a:pt x="7287839" y="-34765"/>
                          <a:pt x="7676783" y="0"/>
                        </a:cubicBezTo>
                        <a:cubicBezTo>
                          <a:pt x="8065727" y="34765"/>
                          <a:pt x="8044287" y="22698"/>
                          <a:pt x="8374673" y="0"/>
                        </a:cubicBezTo>
                        <a:cubicBezTo>
                          <a:pt x="8705059" y="-22698"/>
                          <a:pt x="8893035" y="-12234"/>
                          <a:pt x="9072562" y="0"/>
                        </a:cubicBezTo>
                        <a:cubicBezTo>
                          <a:pt x="9072066" y="6979"/>
                          <a:pt x="9072294" y="12611"/>
                          <a:pt x="9072562" y="20159"/>
                        </a:cubicBezTo>
                        <a:cubicBezTo>
                          <a:pt x="8906628" y="8597"/>
                          <a:pt x="8632831" y="5084"/>
                          <a:pt x="8374673" y="20159"/>
                        </a:cubicBezTo>
                        <a:cubicBezTo>
                          <a:pt x="8116515" y="35234"/>
                          <a:pt x="7983570" y="2258"/>
                          <a:pt x="7858234" y="20159"/>
                        </a:cubicBezTo>
                        <a:cubicBezTo>
                          <a:pt x="7732898" y="38060"/>
                          <a:pt x="7627609" y="2989"/>
                          <a:pt x="7432522" y="20159"/>
                        </a:cubicBezTo>
                        <a:cubicBezTo>
                          <a:pt x="7237435" y="37329"/>
                          <a:pt x="6996608" y="46610"/>
                          <a:pt x="6825358" y="20159"/>
                        </a:cubicBezTo>
                        <a:cubicBezTo>
                          <a:pt x="6654108" y="-6292"/>
                          <a:pt x="6291485" y="30762"/>
                          <a:pt x="6127469" y="20159"/>
                        </a:cubicBezTo>
                        <a:cubicBezTo>
                          <a:pt x="5963453" y="9556"/>
                          <a:pt x="5660576" y="24152"/>
                          <a:pt x="5520305" y="20159"/>
                        </a:cubicBezTo>
                        <a:cubicBezTo>
                          <a:pt x="5380034" y="16166"/>
                          <a:pt x="5155259" y="15833"/>
                          <a:pt x="5003867" y="20159"/>
                        </a:cubicBezTo>
                        <a:cubicBezTo>
                          <a:pt x="4852475" y="24485"/>
                          <a:pt x="4304127" y="54953"/>
                          <a:pt x="4124526" y="20159"/>
                        </a:cubicBezTo>
                        <a:cubicBezTo>
                          <a:pt x="3944925" y="-14635"/>
                          <a:pt x="3664900" y="54279"/>
                          <a:pt x="3426637" y="20159"/>
                        </a:cubicBezTo>
                        <a:cubicBezTo>
                          <a:pt x="3188374" y="-13961"/>
                          <a:pt x="2923518" y="8767"/>
                          <a:pt x="2638022" y="20159"/>
                        </a:cubicBezTo>
                        <a:cubicBezTo>
                          <a:pt x="2352527" y="31551"/>
                          <a:pt x="2418348" y="3168"/>
                          <a:pt x="2212309" y="20159"/>
                        </a:cubicBezTo>
                        <a:cubicBezTo>
                          <a:pt x="2006270" y="37150"/>
                          <a:pt x="1829193" y="8541"/>
                          <a:pt x="1695871" y="20159"/>
                        </a:cubicBezTo>
                        <a:cubicBezTo>
                          <a:pt x="1562549" y="31777"/>
                          <a:pt x="1146794" y="6949"/>
                          <a:pt x="997982" y="20159"/>
                        </a:cubicBezTo>
                        <a:cubicBezTo>
                          <a:pt x="849170" y="33369"/>
                          <a:pt x="290218" y="24963"/>
                          <a:pt x="0" y="20159"/>
                        </a:cubicBezTo>
                        <a:cubicBezTo>
                          <a:pt x="217" y="10269"/>
                          <a:pt x="-650" y="7626"/>
                          <a:pt x="0" y="0"/>
                        </a:cubicBezTo>
                        <a:close/>
                      </a:path>
                      <a:path w="9072562" h="20159" stroke="0" extrusionOk="0">
                        <a:moveTo>
                          <a:pt x="0" y="0"/>
                        </a:moveTo>
                        <a:cubicBezTo>
                          <a:pt x="141103" y="656"/>
                          <a:pt x="396651" y="9340"/>
                          <a:pt x="516438" y="0"/>
                        </a:cubicBezTo>
                        <a:cubicBezTo>
                          <a:pt x="636225" y="-9340"/>
                          <a:pt x="832647" y="-14954"/>
                          <a:pt x="942151" y="0"/>
                        </a:cubicBezTo>
                        <a:cubicBezTo>
                          <a:pt x="1051655" y="14954"/>
                          <a:pt x="1261749" y="-24393"/>
                          <a:pt x="1458589" y="0"/>
                        </a:cubicBezTo>
                        <a:cubicBezTo>
                          <a:pt x="1655429" y="24393"/>
                          <a:pt x="1916267" y="-15482"/>
                          <a:pt x="2156478" y="0"/>
                        </a:cubicBezTo>
                        <a:cubicBezTo>
                          <a:pt x="2396689" y="15482"/>
                          <a:pt x="2633204" y="-10788"/>
                          <a:pt x="2945093" y="0"/>
                        </a:cubicBezTo>
                        <a:cubicBezTo>
                          <a:pt x="3256982" y="10788"/>
                          <a:pt x="3454162" y="-6792"/>
                          <a:pt x="3824434" y="0"/>
                        </a:cubicBezTo>
                        <a:cubicBezTo>
                          <a:pt x="4194706" y="6792"/>
                          <a:pt x="4319988" y="376"/>
                          <a:pt x="4703774" y="0"/>
                        </a:cubicBezTo>
                        <a:cubicBezTo>
                          <a:pt x="5087560" y="-376"/>
                          <a:pt x="5126744" y="-13553"/>
                          <a:pt x="5310938" y="0"/>
                        </a:cubicBezTo>
                        <a:cubicBezTo>
                          <a:pt x="5495132" y="13553"/>
                          <a:pt x="5842752" y="-26163"/>
                          <a:pt x="6099553" y="0"/>
                        </a:cubicBezTo>
                        <a:cubicBezTo>
                          <a:pt x="6356354" y="26163"/>
                          <a:pt x="6492618" y="14517"/>
                          <a:pt x="6797443" y="0"/>
                        </a:cubicBezTo>
                        <a:cubicBezTo>
                          <a:pt x="7102268" y="-14517"/>
                          <a:pt x="7210781" y="-16073"/>
                          <a:pt x="7404606" y="0"/>
                        </a:cubicBezTo>
                        <a:cubicBezTo>
                          <a:pt x="7598431" y="16073"/>
                          <a:pt x="7888854" y="33570"/>
                          <a:pt x="8193221" y="0"/>
                        </a:cubicBezTo>
                        <a:cubicBezTo>
                          <a:pt x="8497588" y="-33570"/>
                          <a:pt x="8770347" y="32155"/>
                          <a:pt x="9072562" y="0"/>
                        </a:cubicBezTo>
                        <a:cubicBezTo>
                          <a:pt x="9073318" y="6716"/>
                          <a:pt x="9073297" y="15938"/>
                          <a:pt x="9072562" y="20159"/>
                        </a:cubicBezTo>
                        <a:cubicBezTo>
                          <a:pt x="8924393" y="45519"/>
                          <a:pt x="8809853" y="-4168"/>
                          <a:pt x="8556124" y="20159"/>
                        </a:cubicBezTo>
                        <a:cubicBezTo>
                          <a:pt x="8302395" y="44486"/>
                          <a:pt x="8010112" y="18870"/>
                          <a:pt x="7676783" y="20159"/>
                        </a:cubicBezTo>
                        <a:cubicBezTo>
                          <a:pt x="7343454" y="21448"/>
                          <a:pt x="7345830" y="19789"/>
                          <a:pt x="7160345" y="20159"/>
                        </a:cubicBezTo>
                        <a:cubicBezTo>
                          <a:pt x="6974860" y="20529"/>
                          <a:pt x="6678294" y="-13613"/>
                          <a:pt x="6371730" y="20159"/>
                        </a:cubicBezTo>
                        <a:cubicBezTo>
                          <a:pt x="6065166" y="53931"/>
                          <a:pt x="6037836" y="12202"/>
                          <a:pt x="5946018" y="20159"/>
                        </a:cubicBezTo>
                        <a:cubicBezTo>
                          <a:pt x="5854200" y="28116"/>
                          <a:pt x="5590883" y="20516"/>
                          <a:pt x="5248128" y="20159"/>
                        </a:cubicBezTo>
                        <a:cubicBezTo>
                          <a:pt x="4905373" y="19803"/>
                          <a:pt x="4844420" y="18112"/>
                          <a:pt x="4731690" y="20159"/>
                        </a:cubicBezTo>
                        <a:cubicBezTo>
                          <a:pt x="4618960" y="22206"/>
                          <a:pt x="4234374" y="41001"/>
                          <a:pt x="3852349" y="20159"/>
                        </a:cubicBezTo>
                        <a:cubicBezTo>
                          <a:pt x="3470324" y="-683"/>
                          <a:pt x="3634376" y="27040"/>
                          <a:pt x="3426637" y="20159"/>
                        </a:cubicBezTo>
                        <a:cubicBezTo>
                          <a:pt x="3218898" y="13278"/>
                          <a:pt x="2920558" y="-1318"/>
                          <a:pt x="2728747" y="20159"/>
                        </a:cubicBezTo>
                        <a:cubicBezTo>
                          <a:pt x="2536936" y="41636"/>
                          <a:pt x="2513466" y="29139"/>
                          <a:pt x="2303035" y="20159"/>
                        </a:cubicBezTo>
                        <a:cubicBezTo>
                          <a:pt x="2092604" y="11179"/>
                          <a:pt x="1962710" y="14394"/>
                          <a:pt x="1786597" y="20159"/>
                        </a:cubicBezTo>
                        <a:cubicBezTo>
                          <a:pt x="1610484" y="25924"/>
                          <a:pt x="1193979" y="-2766"/>
                          <a:pt x="997982" y="20159"/>
                        </a:cubicBezTo>
                        <a:cubicBezTo>
                          <a:pt x="801985" y="43084"/>
                          <a:pt x="399706" y="48840"/>
                          <a:pt x="0" y="20159"/>
                        </a:cubicBezTo>
                        <a:cubicBezTo>
                          <a:pt x="898" y="14114"/>
                          <a:pt x="427" y="698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AF279CDC-BC87-5E83-A6B0-8BE4B19AD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3350" y="2283242"/>
            <a:ext cx="5550918" cy="45406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1313" indent="-228600" defTabSz="91440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ru-RU" sz="2100">
                <a:solidFill>
                  <a:schemeClr val="tx1"/>
                </a:solidFill>
              </a:rPr>
              <a:t>Урежение сердечных сокращений реже 55 ударов в минуту. Иногда брадикардия - вариант нормы, например, для тренированной сердечно-сосудистой системы спортсменов. Но все же чаще брадикардия – следствие нарушения работы сердца. </a:t>
            </a: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00D0C389-0055-D296-B8CC-612CF253FC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r="3617" b="1"/>
          <a:stretch/>
        </p:blipFill>
        <p:spPr bwMode="auto">
          <a:xfrm>
            <a:off x="6346409" y="2308220"/>
            <a:ext cx="3258562" cy="4515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Rectangle 18439">
            <a:extLst>
              <a:ext uri="{FF2B5EF4-FFF2-40B4-BE49-F238E27FC236}">
                <a16:creationId xmlns:a16="http://schemas.microsoft.com/office/drawing/2014/main" id="{E35A04CF-97D4-4FF7-B359-C546B1F6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4" cy="75596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46" name="Freeform: Shape 18441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3655658" cy="7559675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44" name="Freeform: Shape 18443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9303" cy="7559675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1B612439-117B-513C-063F-78F49BFDAE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5321" y="1557007"/>
            <a:ext cx="2373887" cy="2377275"/>
          </a:xfrm>
        </p:spPr>
        <p:txBody>
          <a:bodyPr anchor="t"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270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ТАХИКАРДИЯ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FBCEC9A-9FC0-5D79-A9BD-2AE65809F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98646" y="1557007"/>
            <a:ext cx="2419350" cy="481033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7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altLang="ru-RU" sz="1900" i="1">
                <a:latin typeface="Times New Roman" panose="02020603050405020304" pitchFamily="18" charset="0"/>
              </a:rPr>
              <a:t> Увеличение ЧСС - может быть нормальной реакцией организма на физическую нагрузку, стресс, высокую температуру тела, либо является симптомом некоторых заболеваний сердца, легких, щитовидной железы и т.д.</a:t>
            </a:r>
            <a:r>
              <a:rPr lang="ru-RU" altLang="ru-RU" sz="19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1F1E3DC-21AB-BE42-9973-02FE4A36F6B5}"/>
              </a:ext>
            </a:extLst>
          </p:cNvPr>
          <p:cNvSpPr>
            <a:spLocks noGrp="1" noChangeArrowheads="1"/>
          </p:cNvSpPr>
          <p:nvPr>
            <p:ph type="body" idx="2"/>
          </p:nvPr>
        </p:nvSpPr>
        <p:spPr>
          <a:xfrm>
            <a:off x="6987979" y="1557007"/>
            <a:ext cx="2419350" cy="4810330"/>
          </a:xfrm>
        </p:spPr>
        <p:txBody>
          <a:bodyPr>
            <a:normAutofit/>
          </a:bodyPr>
          <a:lstStyle/>
          <a:p>
            <a:pPr marL="341313" indent="-341313">
              <a:spcBef>
                <a:spcPts val="700"/>
              </a:spcBef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altLang="ru-RU" sz="1900" b="1" i="1"/>
              <a:t>Основные симптомы заболевания:</a:t>
            </a:r>
          </a:p>
          <a:p>
            <a:pPr marL="341313" indent="-341313">
              <a:spcBef>
                <a:spcPts val="700"/>
              </a:spcBef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altLang="ru-RU" sz="1900" b="1"/>
              <a:t>приступы учащенного сердцебиения, головокружение, потемнение в глазах, потеря сознания, одышкой, слабостью, тошнотой и боли в груди</a:t>
            </a:r>
            <a:r>
              <a:rPr lang="ru-RU" altLang="ru-RU" sz="190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64" name="Rectangle 19463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0080625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9AD4DCE1-BD12-A8D3-4593-2C58DE588B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3042" y="402482"/>
            <a:ext cx="4459355" cy="146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3100" b="0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Артериальная гипертензия и гипотензия.</a:t>
            </a:r>
          </a:p>
        </p:txBody>
      </p:sp>
      <p:sp>
        <p:nvSpPr>
          <p:cNvPr id="19466" name="Freeform: Shape 19465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2483" y="1"/>
            <a:ext cx="955098" cy="688976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CBB6F47-5C83-DA12-8611-8BE6F2D2A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3042" y="2012413"/>
            <a:ext cx="4459355" cy="4796544"/>
          </a:xfrm>
        </p:spPr>
        <p:txBody>
          <a:bodyPr vert="horz" lIns="91440" tIns="45720" rIns="91440" bIns="45720" rtlCol="0">
            <a:normAutofit/>
          </a:bodyPr>
          <a:lstStyle/>
          <a:p>
            <a:pPr marL="341313" indent="-228600" defTabSz="91440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ru-RU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Гипертония – </a:t>
            </a:r>
            <a:r>
              <a:rPr lang="en-US" altLang="ru-RU">
                <a:solidFill>
                  <a:schemeClr val="tx1"/>
                </a:solidFill>
              </a:rPr>
              <a:t>стойкое повышение артериального давления (от 140/90 и выше)</a:t>
            </a:r>
          </a:p>
          <a:p>
            <a:pPr marL="341313" indent="-228600" defTabSz="91440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altLang="ru-RU">
              <a:solidFill>
                <a:schemeClr val="tx1"/>
              </a:solidFill>
            </a:endParaRPr>
          </a:p>
          <a:p>
            <a:pPr marL="341313" indent="-228600" defTabSz="91440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altLang="ru-RU">
              <a:solidFill>
                <a:schemeClr val="tx1"/>
              </a:solidFill>
            </a:endParaRPr>
          </a:p>
          <a:p>
            <a:pPr marL="341313" indent="-228600" defTabSz="91440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altLang="ru-RU">
              <a:solidFill>
                <a:schemeClr val="tx1"/>
              </a:solidFill>
            </a:endParaRPr>
          </a:p>
          <a:p>
            <a:pPr marL="341313" indent="-228600" defTabSz="91440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ru-RU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Гипотония – </a:t>
            </a:r>
            <a:r>
              <a:rPr lang="en-US" altLang="ru-RU">
                <a:solidFill>
                  <a:schemeClr val="tx1"/>
                </a:solidFill>
              </a:rPr>
              <a:t>стойкое понижение артериального давления (от 90/60 и ниже)</a:t>
            </a:r>
          </a:p>
        </p:txBody>
      </p:sp>
      <p:sp>
        <p:nvSpPr>
          <p:cNvPr id="19468" name="Oval 19467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9163" y="3774280"/>
            <a:ext cx="447164" cy="596156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459" name="Picture 3">
            <a:extLst>
              <a:ext uri="{FF2B5EF4-FFF2-40B4-BE49-F238E27FC236}">
                <a16:creationId xmlns:a16="http://schemas.microsoft.com/office/drawing/2014/main" id="{4A428B7D-54CC-01A4-3968-939B8B2C2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21304" y="1861774"/>
            <a:ext cx="3126260" cy="3126260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70" name="Freeform: Shape 19469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0725" y="1"/>
            <a:ext cx="1709000" cy="1787821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9472" name="Straight Connector 19471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036592" y="1133076"/>
            <a:ext cx="0" cy="1761177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4" name="Freeform: Shape 19473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6165271" y="5695310"/>
            <a:ext cx="1517819" cy="2231950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476" name="Freeform: Shape 19475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30272" y="6651141"/>
            <a:ext cx="1646258" cy="908534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478" name="Freeform: Shape 19477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72430" y="6083891"/>
            <a:ext cx="1108195" cy="147578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7" name="Rectangle 21509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0080623" cy="75596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518" name="Freeform: Shape 21511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667064" cy="7559675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1505" name="Picture 1">
            <a:extLst>
              <a:ext uri="{FF2B5EF4-FFF2-40B4-BE49-F238E27FC236}">
                <a16:creationId xmlns:a16="http://schemas.microsoft.com/office/drawing/2014/main" id="{84C2E64A-4CA8-529E-44D3-0EEB3C929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6789" y="709302"/>
            <a:ext cx="5077871" cy="613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21519" name="Group 21513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74161" y="1185195"/>
            <a:ext cx="1291718" cy="1292986"/>
            <a:chOff x="9160561" y="1075188"/>
            <a:chExt cx="1562267" cy="1172973"/>
          </a:xfrm>
        </p:grpSpPr>
        <p:sp>
          <p:nvSpPr>
            <p:cNvPr id="21515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6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37" name="Rectangle 22536">
            <a:extLst>
              <a:ext uri="{FF2B5EF4-FFF2-40B4-BE49-F238E27FC236}">
                <a16:creationId xmlns:a16="http://schemas.microsoft.com/office/drawing/2014/main" id="{7DD77B92-CB36-4B20-A59A-59625E0F0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4" cy="75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Rectangle 1">
            <a:extLst>
              <a:ext uri="{FF2B5EF4-FFF2-40B4-BE49-F238E27FC236}">
                <a16:creationId xmlns:a16="http://schemas.microsoft.com/office/drawing/2014/main" id="{BEDD4A3B-74FB-07EA-23C1-7E8699045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354" y="1612730"/>
            <a:ext cx="3138873" cy="29662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4600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Инфаркт миокарда</a:t>
            </a:r>
          </a:p>
        </p:txBody>
      </p:sp>
      <p:grpSp>
        <p:nvGrpSpPr>
          <p:cNvPr id="22539" name="Group 22538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3357" y="4866991"/>
            <a:ext cx="9907267" cy="2301407"/>
            <a:chOff x="143163" y="5763486"/>
            <a:chExt cx="11982332" cy="739555"/>
          </a:xfrm>
        </p:grpSpPr>
        <p:sp>
          <p:nvSpPr>
            <p:cNvPr id="22540" name="Rectangle 22539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541" name="Straight Connector 22540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43" name="Rectangle 2254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4665" y="647972"/>
            <a:ext cx="5378731" cy="626373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AC5EE9AF-4459-83C6-F891-2F666BDB26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471214" y="2359267"/>
            <a:ext cx="2421411" cy="2726929"/>
          </a:xfrm>
          <a:ln/>
        </p:spPr>
        <p:txBody>
          <a:bodyPr/>
          <a:lstStyle/>
          <a:p>
            <a:pPr marL="194548" indent="-194548" defTabSz="256080">
              <a:lnSpc>
                <a:spcPct val="100000"/>
              </a:lnSpc>
              <a:spcBef>
                <a:spcPts val="399"/>
              </a:spcBef>
              <a:buFont typeface="Times New Roman" panose="02020603050405020304" pitchFamily="18" charset="0"/>
              <a:buChar char="•"/>
              <a:tabLst>
                <a:tab pos="194548" algn="l"/>
                <a:tab pos="254270" algn="l"/>
                <a:tab pos="510350" algn="l"/>
                <a:tab pos="766429" algn="l"/>
                <a:tab pos="1022509" algn="l"/>
                <a:tab pos="1278589" algn="l"/>
                <a:tab pos="1534668" algn="l"/>
                <a:tab pos="1790748" algn="l"/>
                <a:tab pos="2046827" algn="l"/>
                <a:tab pos="2302907" algn="l"/>
                <a:tab pos="2558987" algn="l"/>
                <a:tab pos="2815066" algn="l"/>
                <a:tab pos="3071146" algn="l"/>
                <a:tab pos="3327226" algn="l"/>
                <a:tab pos="3583305" algn="l"/>
                <a:tab pos="3839385" algn="l"/>
                <a:tab pos="4095464" algn="l"/>
                <a:tab pos="4351544" algn="l"/>
                <a:tab pos="4607624" algn="l"/>
                <a:tab pos="4863703" algn="l"/>
                <a:tab pos="5119783" algn="l"/>
              </a:tabLst>
            </a:pPr>
            <a:r>
              <a:rPr lang="ru-RU" altLang="ru-RU" sz="1596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Острая сердечная патология, развивающаяся вследствие образования одного или нескольких </a:t>
            </a:r>
            <a:r>
              <a:rPr lang="ru-RU" altLang="ru-RU" sz="1596" i="1" u="sng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очагов некроза (омертвения) в мышце</a:t>
            </a:r>
            <a:r>
              <a:rPr lang="ru-RU" altLang="ru-RU" sz="1596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сердца на фоне его недостаточного кровоснабжения. </a:t>
            </a:r>
            <a:endParaRPr lang="ru-RU" altLang="ru-RU" sz="2800">
              <a:latin typeface="Times New Roman" panose="02020603050405020304" pitchFamily="18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B85A456-1F0D-62F6-955F-B2E639B9D1C2}"/>
              </a:ext>
            </a:extLst>
          </p:cNvPr>
          <p:cNvSpPr>
            <a:spLocks noGrp="1" noChangeArrowheads="1"/>
          </p:cNvSpPr>
          <p:nvPr>
            <p:ph type="body" idx="2"/>
          </p:nvPr>
        </p:nvSpPr>
        <p:spPr>
          <a:xfrm>
            <a:off x="6979916" y="2359267"/>
            <a:ext cx="2421411" cy="2726929"/>
          </a:xfrm>
          <a:ln/>
        </p:spPr>
        <p:txBody>
          <a:bodyPr/>
          <a:lstStyle/>
          <a:p>
            <a:pPr marL="194548" indent="-194548" defTabSz="256080">
              <a:spcBef>
                <a:spcPts val="399"/>
              </a:spcBef>
              <a:buSzTx/>
              <a:tabLst>
                <a:tab pos="194548" algn="l"/>
                <a:tab pos="254270" algn="l"/>
                <a:tab pos="510350" algn="l"/>
                <a:tab pos="766429" algn="l"/>
                <a:tab pos="1022509" algn="l"/>
                <a:tab pos="1278589" algn="l"/>
                <a:tab pos="1534668" algn="l"/>
                <a:tab pos="1790748" algn="l"/>
                <a:tab pos="2046827" algn="l"/>
                <a:tab pos="2302907" algn="l"/>
                <a:tab pos="2558987" algn="l"/>
                <a:tab pos="2815066" algn="l"/>
                <a:tab pos="3071146" algn="l"/>
                <a:tab pos="3327226" algn="l"/>
                <a:tab pos="3583305" algn="l"/>
                <a:tab pos="3839385" algn="l"/>
                <a:tab pos="4095464" algn="l"/>
                <a:tab pos="4351544" algn="l"/>
                <a:tab pos="4607624" algn="l"/>
                <a:tab pos="4863703" algn="l"/>
                <a:tab pos="5119783" algn="l"/>
              </a:tabLst>
            </a:pPr>
            <a:r>
              <a:rPr lang="ru-RU" altLang="ru-RU" sz="1596" b="1" i="1" kern="12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!!!Боль передается в левую руку, в левую  лопатку, в шею, отмечается чувство стеснения в груди </a:t>
            </a:r>
          </a:p>
          <a:p>
            <a:pPr marL="341313" indent="-341313">
              <a:spcBef>
                <a:spcPts val="700"/>
              </a:spcBef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altLang="ru-RU" sz="2800" b="1" i="1"/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DDF879E9-F7AF-9F2F-352D-066C35607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205" y="3733189"/>
            <a:ext cx="2288656" cy="1632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61" name="Rectangle 23560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Freeform: Shape 23562">
            <a:extLst>
              <a:ext uri="{FF2B5EF4-FFF2-40B4-BE49-F238E27FC236}">
                <a16:creationId xmlns:a16="http://schemas.microsoft.com/office/drawing/2014/main" id="{627FF48C-AF46-4D52-998F-ED0BDDEEF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85371" cy="7559675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8671787B-8160-FD7E-2CA3-A44EC7ABD0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0125" y="671970"/>
            <a:ext cx="4413741" cy="14582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440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Инсульт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C9FA32B7-65B6-FD7D-1CA0-4B178C4B0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0125" y="2418590"/>
            <a:ext cx="3921432" cy="4390977"/>
          </a:xfrm>
        </p:spPr>
        <p:txBody>
          <a:bodyPr vert="horz" lIns="91440" tIns="45720" rIns="91440" bIns="45720" rtlCol="0">
            <a:normAutofit/>
          </a:bodyPr>
          <a:lstStyle/>
          <a:p>
            <a:pPr marL="341313" indent="-228600" defTabSz="91440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ru-RU" sz="1900" i="1">
                <a:solidFill>
                  <a:schemeClr val="tx1"/>
                </a:solidFill>
              </a:rPr>
              <a:t>Острое нарушение кровообращения в головном мозге, вызывающее </a:t>
            </a:r>
            <a:r>
              <a:rPr lang="en-US" altLang="ru-RU" sz="1900" i="1" u="sng">
                <a:solidFill>
                  <a:schemeClr val="tx1"/>
                </a:solidFill>
              </a:rPr>
              <a:t>гибель мозговой ткани (кровоизлияние в мозг).</a:t>
            </a:r>
          </a:p>
          <a:p>
            <a:pPr marL="341313" indent="-228600" defTabSz="91440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ru-RU" sz="1900" i="1">
                <a:solidFill>
                  <a:schemeClr val="tx1"/>
                </a:solidFill>
              </a:rPr>
              <a:t>Главная причина – гипертония!</a:t>
            </a:r>
            <a:r>
              <a:rPr lang="en-US" altLang="ru-RU" sz="190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23555" name="Picture 3">
            <a:extLst>
              <a:ext uri="{FF2B5EF4-FFF2-40B4-BE49-F238E27FC236}">
                <a16:creationId xmlns:a16="http://schemas.microsoft.com/office/drawing/2014/main" id="{A8DBFB97-15CC-7793-232D-AFEB6E980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3206" y="920053"/>
            <a:ext cx="2695699" cy="269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6" name="Picture 4">
            <a:extLst>
              <a:ext uri="{FF2B5EF4-FFF2-40B4-BE49-F238E27FC236}">
                <a16:creationId xmlns:a16="http://schemas.microsoft.com/office/drawing/2014/main" id="{D3B69426-D291-FCA6-B5F7-95B1B7A3B7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94530" y="3970403"/>
            <a:ext cx="3093051" cy="268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89" name="Rectangle 24584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0" name="Freeform: Shape 24586">
            <a:extLst>
              <a:ext uri="{FF2B5EF4-FFF2-40B4-BE49-F238E27FC236}">
                <a16:creationId xmlns:a16="http://schemas.microsoft.com/office/drawing/2014/main" id="{627FF48C-AF46-4D52-998F-ED0BDDEEF2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85371" cy="7559675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B5D5AE72-9624-9846-A24A-B1E237128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0125" y="671970"/>
            <a:ext cx="4413741" cy="14582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4400" b="0" i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Стенокардия (грудная жаба)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DA36FB2D-5F86-3E3C-8E88-A6CF34E72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0125" y="2418590"/>
            <a:ext cx="3921432" cy="4390977"/>
          </a:xfrm>
        </p:spPr>
        <p:txBody>
          <a:bodyPr vert="horz" lIns="91440" tIns="45720" rIns="91440" bIns="45720" rtlCol="0">
            <a:normAutofit/>
          </a:bodyPr>
          <a:lstStyle/>
          <a:p>
            <a:pPr marL="341313" indent="-228600" defTabSz="91440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ru-RU" sz="1900" i="1" u="sng">
                <a:solidFill>
                  <a:schemeClr val="tx1"/>
                </a:solidFill>
              </a:rPr>
              <a:t>Приступы внезапной боли в груди</a:t>
            </a:r>
            <a:r>
              <a:rPr lang="en-US" altLang="ru-RU" sz="1900">
                <a:solidFill>
                  <a:schemeClr val="tx1"/>
                </a:solidFill>
              </a:rPr>
              <a:t> вследствие недостатка поступления кислорода к сердцу по сравнению с потребностью в нем, является одной из форм проявления </a:t>
            </a:r>
            <a:r>
              <a:rPr lang="en-US" altLang="ru-RU" sz="1900" b="1">
                <a:solidFill>
                  <a:schemeClr val="tx1"/>
                </a:solidFill>
              </a:rPr>
              <a:t>ишемической болезни сердца</a:t>
            </a:r>
            <a:r>
              <a:rPr lang="en-US" altLang="ru-RU" sz="1900">
                <a:solidFill>
                  <a:schemeClr val="tx1"/>
                </a:solidFill>
              </a:rPr>
              <a:t> (ИБС)</a:t>
            </a:r>
          </a:p>
          <a:p>
            <a:pPr marL="341313" indent="-228600" defTabSz="91440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US" altLang="ru-RU" sz="1900">
              <a:solidFill>
                <a:schemeClr val="tx1"/>
              </a:solidFill>
            </a:endParaRPr>
          </a:p>
          <a:p>
            <a:pPr marL="341313" indent="-228600" defTabSz="91440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US" altLang="ru-RU" sz="1900">
                <a:solidFill>
                  <a:schemeClr val="tx1"/>
                </a:solidFill>
              </a:rPr>
              <a:t>Симптомы инфаркта миокарда!!! Отличается наличием загрудинной боли.</a:t>
            </a:r>
          </a:p>
        </p:txBody>
      </p:sp>
      <p:pic>
        <p:nvPicPr>
          <p:cNvPr id="24579" name="Picture 3">
            <a:extLst>
              <a:ext uri="{FF2B5EF4-FFF2-40B4-BE49-F238E27FC236}">
                <a16:creationId xmlns:a16="http://schemas.microsoft.com/office/drawing/2014/main" id="{E7BEFA28-479E-5AB1-0EB1-7A4EEA759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3206" y="920053"/>
            <a:ext cx="2695699" cy="269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4580" name="Picture 4">
            <a:extLst>
              <a:ext uri="{FF2B5EF4-FFF2-40B4-BE49-F238E27FC236}">
                <a16:creationId xmlns:a16="http://schemas.microsoft.com/office/drawing/2014/main" id="{7D9F50E7-6117-8628-A120-E8DF71A96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3206" y="3970403"/>
            <a:ext cx="2695699" cy="2695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06" name="Rectangle 25605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0" y="0"/>
            <a:ext cx="10078105" cy="755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8" name="Freeform: Shape 25607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40782" y="1"/>
            <a:ext cx="938499" cy="526903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601" name="Text Box 1">
            <a:extLst>
              <a:ext uri="{FF2B5EF4-FFF2-40B4-BE49-F238E27FC236}">
                <a16:creationId xmlns:a16="http://schemas.microsoft.com/office/drawing/2014/main" id="{D395B1B0-52A6-1862-D2A9-183463D00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042" y="2012413"/>
            <a:ext cx="4595887" cy="47965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indent="-228600" defTabSz="914400" hangingPunct="1">
              <a:lnSpc>
                <a:spcPct val="90000"/>
              </a:lnSpc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altLang="ru-RU" i="1">
                <a:solidFill>
                  <a:schemeClr val="tx1"/>
                </a:solidFill>
                <a:latin typeface="+mn-lt"/>
                <a:ea typeface="+mn-ea"/>
              </a:rPr>
              <a:t>«Болезни сердца, до 80 летнего возраста не Божья кара, а следствие собственных ошибок»</a:t>
            </a:r>
            <a: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  <a:t> </a:t>
            </a:r>
            <a:b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</a:br>
            <a:b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en-US" altLang="ru-RU" b="1">
                <a:solidFill>
                  <a:schemeClr val="tx1"/>
                </a:solidFill>
                <a:latin typeface="+mn-lt"/>
                <a:ea typeface="+mn-ea"/>
              </a:rPr>
              <a:t>Известный американский кардиолог Пол Уайт</a:t>
            </a:r>
          </a:p>
        </p:txBody>
      </p:sp>
      <p:sp>
        <p:nvSpPr>
          <p:cNvPr id="25610" name="Oval 25609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40015" y="2893002"/>
            <a:ext cx="671733" cy="895550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612" name="Block Arc 25611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040108" y="1672087"/>
            <a:ext cx="2631887" cy="1974122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614" name="Freeform: Shape 25613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40015" y="0"/>
            <a:ext cx="1914303" cy="1709681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5616" name="Straight Connector 25615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694199" y="1467811"/>
            <a:ext cx="0" cy="1761177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8" name="Freeform: Shape 25617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99640" y="4532807"/>
            <a:ext cx="980985" cy="1952916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620" name="Arc 25619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5032821" y="4569229"/>
            <a:ext cx="3376276" cy="4501229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622" name="Freeform: Shape 25621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40015" y="5470424"/>
            <a:ext cx="2185584" cy="2089252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5AC5D847-6910-CFAC-1398-76681242C6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0080625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buClrTx/>
              <a:buFontTx/>
              <a:buNone/>
            </a:pPr>
            <a:r>
              <a:rPr lang="ru-RU" altLang="ru-RU" sz="2400" b="1" i="1">
                <a:solidFill>
                  <a:srgbClr val="808080"/>
                </a:solidFill>
              </a:rPr>
              <a:t>Факторы,</a:t>
            </a:r>
            <a:br>
              <a:rPr lang="ru-RU" altLang="ru-RU" sz="2400" b="1" i="1">
                <a:solidFill>
                  <a:srgbClr val="808080"/>
                </a:solidFill>
              </a:rPr>
            </a:br>
            <a:r>
              <a:rPr lang="ru-RU" altLang="ru-RU" sz="2400" b="1" i="1">
                <a:solidFill>
                  <a:srgbClr val="808080"/>
                </a:solidFill>
              </a:rPr>
              <a:t> негативно влияющие на сердечно - сосудистую систему</a:t>
            </a:r>
          </a:p>
        </p:txBody>
      </p:sp>
      <p:pic>
        <p:nvPicPr>
          <p:cNvPr id="8194" name="Picture 2">
            <a:extLst>
              <a:ext uri="{FF2B5EF4-FFF2-40B4-BE49-F238E27FC236}">
                <a16:creationId xmlns:a16="http://schemas.microsoft.com/office/drawing/2014/main" id="{7B0DD99A-ABE2-3940-8D78-E7094D220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8" y="1319213"/>
            <a:ext cx="2217737" cy="230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5" name="AutoShape 3">
            <a:extLst>
              <a:ext uri="{FF2B5EF4-FFF2-40B4-BE49-F238E27FC236}">
                <a16:creationId xmlns:a16="http://schemas.microsoft.com/office/drawing/2014/main" id="{CD783088-FB62-C1B4-1BA6-BD83BE77C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1403350"/>
            <a:ext cx="5953125" cy="873125"/>
          </a:xfrm>
          <a:prstGeom prst="flowChartAlternateProcess">
            <a:avLst/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</a:t>
            </a: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Недостаток кислорода в атмосфере вызывает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гипоксию, меняется  ритм сердечных сокращений</a:t>
            </a: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 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65E32764-8B12-320B-6469-11BD2D84F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2430463"/>
            <a:ext cx="6151562" cy="795337"/>
          </a:xfrm>
          <a:prstGeom prst="flowChartAlternateProcess">
            <a:avLst/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</a:t>
            </a: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Гиподинамия (недостаток двигательной активности)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ведет к атрофии сердечной мышцы</a:t>
            </a:r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B6D59442-B757-FCD0-B48B-C5A83358A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7188" y="3621088"/>
            <a:ext cx="5715000" cy="873125"/>
          </a:xfrm>
          <a:prstGeom prst="flowChartAlternateProcess">
            <a:avLst/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</a:t>
            </a: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Никотин вызывает устойчивый спазм сосудов,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инфаркт миокарда</a:t>
            </a:r>
          </a:p>
        </p:txBody>
      </p:sp>
      <p:sp>
        <p:nvSpPr>
          <p:cNvPr id="8198" name="AutoShape 6">
            <a:extLst>
              <a:ext uri="{FF2B5EF4-FFF2-40B4-BE49-F238E27FC236}">
                <a16:creationId xmlns:a16="http://schemas.microsoft.com/office/drawing/2014/main" id="{FC2C71BA-7FFE-FA9D-4DE9-921CD759C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538" y="5207000"/>
            <a:ext cx="5399087" cy="636588"/>
          </a:xfrm>
          <a:prstGeom prst="flowChartAlternateProcess">
            <a:avLst/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 </a:t>
            </a: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Патогенные микроорганизмы вызывают 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инфекционные заболевания сердца</a:t>
            </a:r>
            <a:r>
              <a:rPr lang="ru-RU" altLang="ru-RU" sz="200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8199" name="AutoShape 7">
            <a:extLst>
              <a:ext uri="{FF2B5EF4-FFF2-40B4-BE49-F238E27FC236}">
                <a16:creationId xmlns:a16="http://schemas.microsoft.com/office/drawing/2014/main" id="{A819C0E4-BEC3-06C1-09D5-3F830CBD7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813" y="6478588"/>
            <a:ext cx="4841875" cy="635000"/>
          </a:xfrm>
          <a:prstGeom prst="flowChartAlternateProcess">
            <a:avLst/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</a:t>
            </a: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Алкоголь отравляет сердечную мышцу,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развивается сердечная недостаточность</a:t>
            </a: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</a:t>
            </a:r>
          </a:p>
        </p:txBody>
      </p:sp>
      <p:sp>
        <p:nvSpPr>
          <p:cNvPr id="8200" name="AutoShape 8">
            <a:extLst>
              <a:ext uri="{FF2B5EF4-FFF2-40B4-BE49-F238E27FC236}">
                <a16:creationId xmlns:a16="http://schemas.microsoft.com/office/drawing/2014/main" id="{C082A96A-78A2-12BF-80DB-3B4D34F38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40463"/>
            <a:ext cx="4129088" cy="793750"/>
          </a:xfrm>
          <a:prstGeom prst="flowChartAlternateProcess">
            <a:avLst/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>
                <a:solidFill>
                  <a:srgbClr val="B2B2B2"/>
                </a:solidFill>
                <a:latin typeface="Garamond" panose="02020404030301010803" pitchFamily="18" charset="0"/>
              </a:rPr>
              <a:t>  </a:t>
            </a: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Стрессовые ситуации истощают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ru-RU" altLang="ru-RU" sz="2000" b="1">
                <a:solidFill>
                  <a:srgbClr val="FFFFFF"/>
                </a:solidFill>
                <a:latin typeface="Garamond" panose="02020404030301010803" pitchFamily="18" charset="0"/>
              </a:rPr>
              <a:t>сердечную мышцу</a:t>
            </a:r>
          </a:p>
        </p:txBody>
      </p:sp>
      <p:sp>
        <p:nvSpPr>
          <p:cNvPr id="8201" name="AutoShape 9">
            <a:extLst>
              <a:ext uri="{FF2B5EF4-FFF2-40B4-BE49-F238E27FC236}">
                <a16:creationId xmlns:a16="http://schemas.microsoft.com/office/drawing/2014/main" id="{4A417213-5C2A-5678-6967-13CC15F9694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738438" y="1558925"/>
            <a:ext cx="873125" cy="238125"/>
          </a:xfrm>
          <a:prstGeom prst="rightArrow">
            <a:avLst>
              <a:gd name="adj1" fmla="val 50000"/>
              <a:gd name="adj2" fmla="val 91667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2" name="AutoShape 10">
            <a:extLst>
              <a:ext uri="{FF2B5EF4-FFF2-40B4-BE49-F238E27FC236}">
                <a16:creationId xmlns:a16="http://schemas.microsoft.com/office/drawing/2014/main" id="{462C4A8C-BBD3-035C-F80A-9F6C3D33B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7188" y="2589213"/>
            <a:ext cx="635000" cy="238125"/>
          </a:xfrm>
          <a:prstGeom prst="leftArrow">
            <a:avLst>
              <a:gd name="adj1" fmla="val 50000"/>
              <a:gd name="adj2" fmla="val 66667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AutoShape 11">
            <a:extLst>
              <a:ext uri="{FF2B5EF4-FFF2-40B4-BE49-F238E27FC236}">
                <a16:creationId xmlns:a16="http://schemas.microsoft.com/office/drawing/2014/main" id="{D022B081-0DA6-FF68-B1CE-2F6449687B60}"/>
              </a:ext>
            </a:extLst>
          </p:cNvPr>
          <p:cNvSpPr>
            <a:spLocks noChangeArrowheads="1"/>
          </p:cNvSpPr>
          <p:nvPr/>
        </p:nvSpPr>
        <p:spPr bwMode="auto">
          <a:xfrm rot="1440000">
            <a:off x="2581275" y="3619500"/>
            <a:ext cx="1644650" cy="276225"/>
          </a:xfrm>
          <a:prstGeom prst="leftArrow">
            <a:avLst>
              <a:gd name="adj1" fmla="val 50000"/>
              <a:gd name="adj2" fmla="val 148851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4" name="AutoShape 12">
            <a:extLst>
              <a:ext uri="{FF2B5EF4-FFF2-40B4-BE49-F238E27FC236}">
                <a16:creationId xmlns:a16="http://schemas.microsoft.com/office/drawing/2014/main" id="{B2FE3844-3835-A62C-CBBA-9E111893C1D4}"/>
              </a:ext>
            </a:extLst>
          </p:cNvPr>
          <p:cNvSpPr>
            <a:spLocks noChangeArrowheads="1"/>
          </p:cNvSpPr>
          <p:nvPr/>
        </p:nvSpPr>
        <p:spPr bwMode="auto">
          <a:xfrm rot="2220000">
            <a:off x="2260600" y="4254500"/>
            <a:ext cx="2698750" cy="311150"/>
          </a:xfrm>
          <a:prstGeom prst="leftArrow">
            <a:avLst>
              <a:gd name="adj1" fmla="val 50000"/>
              <a:gd name="adj2" fmla="val 216837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5" name="AutoShape 13">
            <a:extLst>
              <a:ext uri="{FF2B5EF4-FFF2-40B4-BE49-F238E27FC236}">
                <a16:creationId xmlns:a16="http://schemas.microsoft.com/office/drawing/2014/main" id="{332669D0-FC28-EC07-352F-5C4943DE6E88}"/>
              </a:ext>
            </a:extLst>
          </p:cNvPr>
          <p:cNvSpPr>
            <a:spLocks noChangeArrowheads="1"/>
          </p:cNvSpPr>
          <p:nvPr/>
        </p:nvSpPr>
        <p:spPr bwMode="auto">
          <a:xfrm rot="2520000">
            <a:off x="1468438" y="4891088"/>
            <a:ext cx="3825875" cy="279400"/>
          </a:xfrm>
          <a:prstGeom prst="leftArrow">
            <a:avLst>
              <a:gd name="adj1" fmla="val 50000"/>
              <a:gd name="adj2" fmla="val 342330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06" name="AutoShape 14">
            <a:extLst>
              <a:ext uri="{FF2B5EF4-FFF2-40B4-BE49-F238E27FC236}">
                <a16:creationId xmlns:a16="http://schemas.microsoft.com/office/drawing/2014/main" id="{04CFDCA4-3E4E-F701-9BB3-D33E8B071C2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36512" y="4732338"/>
            <a:ext cx="2382837" cy="319087"/>
          </a:xfrm>
          <a:prstGeom prst="leftArrow">
            <a:avLst>
              <a:gd name="adj1" fmla="val 50000"/>
              <a:gd name="adj2" fmla="val 186692"/>
            </a:avLst>
          </a:prstGeom>
          <a:solidFill>
            <a:srgbClr val="00CC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4" name="Rectangle 9223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4" cy="75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6" name="Rectangle 9225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0080625" cy="57178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28" name="Rectangle 9227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170" y="608434"/>
            <a:ext cx="9094284" cy="59524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D9CB1E4F-37BA-C433-A2BD-51C503A09C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94" r="-2" b="3617"/>
          <a:stretch/>
        </p:blipFill>
        <p:spPr bwMode="auto">
          <a:xfrm>
            <a:off x="693042" y="831308"/>
            <a:ext cx="8694540" cy="550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9230" name="Straight Connector 9229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493170" y="6977398"/>
            <a:ext cx="9095244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17" name="Rectangle 1">
            <a:extLst>
              <a:ext uri="{FF2B5EF4-FFF2-40B4-BE49-F238E27FC236}">
                <a16:creationId xmlns:a16="http://schemas.microsoft.com/office/drawing/2014/main" id="{63ADB28B-0B22-F1C8-C26B-51A151540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3575"/>
            <a:ext cx="225039" cy="52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600"/>
              </a:spcAft>
              <a:buClrTx/>
              <a:buFontTx/>
              <a:buNone/>
            </a:pPr>
            <a:r>
              <a:rPr lang="ru-RU" altLang="ru-RU" sz="1200" i="1">
                <a:solidFill>
                  <a:srgbClr val="CCCCFF"/>
                </a:solidFill>
                <a:cs typeface="Times New Roman" panose="02020603050405020304" pitchFamily="18" charset="0"/>
                <a:hlinkClick r:id="rId4"/>
              </a:rPr>
              <a:t> </a:t>
            </a:r>
            <a:endParaRPr lang="ru-RU" altLang="ru-RU" sz="1200" i="1">
              <a:solidFill>
                <a:srgbClr val="CCCCFF"/>
              </a:solidFill>
              <a:cs typeface="Times New Roman" panose="02020603050405020304" pitchFamily="18" charset="0"/>
              <a:hlinkClick r:id="rId4"/>
            </a:endParaRPr>
          </a:p>
          <a:p>
            <a:pPr eaLnBrk="0">
              <a:lnSpc>
                <a:spcPct val="100000"/>
              </a:lnSpc>
              <a:spcAft>
                <a:spcPts val="600"/>
              </a:spcAft>
              <a:buClrTx/>
              <a:buFontTx/>
              <a:buNone/>
            </a:pPr>
            <a:endParaRPr lang="ru-RU" altLang="ru-RU" sz="1200" i="1">
              <a:cs typeface="Times New Roman" panose="02020603050405020304" pitchFamily="18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E4D1DFD-3E1D-981F-51D2-0884E8B21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3962637"/>
            <a:ext cx="225039" cy="266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600"/>
              </a:spcAft>
              <a:buClrTx/>
              <a:buFontTx/>
              <a:buNone/>
            </a:pPr>
            <a:r>
              <a:rPr lang="ru-RU" altLang="ru-RU" sz="1200" i="1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47" name="Rectangle 10246">
            <a:extLst>
              <a:ext uri="{FF2B5EF4-FFF2-40B4-BE49-F238E27FC236}">
                <a16:creationId xmlns:a16="http://schemas.microsoft.com/office/drawing/2014/main" id="{50CEED20-A22C-4FC3-BC0E-F4FE53FDE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4" cy="75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1" name="Rectangle 1">
            <a:extLst>
              <a:ext uri="{FF2B5EF4-FFF2-40B4-BE49-F238E27FC236}">
                <a16:creationId xmlns:a16="http://schemas.microsoft.com/office/drawing/2014/main" id="{07BADCB2-E963-F590-8A08-F5AEC2618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0923" y="3114312"/>
            <a:ext cx="3337334" cy="26318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914400" hangingPunct="1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ru-RU" sz="4000" 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Сердце здорового человека и алкоголика</a:t>
            </a:r>
          </a:p>
        </p:txBody>
      </p:sp>
      <p:grpSp>
        <p:nvGrpSpPr>
          <p:cNvPr id="10249" name="Group 10248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3141072"/>
            <a:ext cx="604837" cy="742365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0250" name="Rectangle 10249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51" name="Rectangle 10250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52" name="Rectangle 10251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54" name="Rectangle 10253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1158" y="749278"/>
            <a:ext cx="4968681" cy="597882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0A1B85AC-0946-9697-A50D-33BEF63EA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6852" y="2236766"/>
            <a:ext cx="4577292" cy="300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56" name="Rectangle 1025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02611" y="7005291"/>
            <a:ext cx="4967228" cy="50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85" name="Rectangle 11272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5" cy="755967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6" name="Freeform: Shape 11274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728543" cy="2272793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03F30210-146C-6C4C-3D14-C27EF7A44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125" y="2423287"/>
            <a:ext cx="4100187" cy="431861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indent="-228600" defTabSz="914400" hangingPunct="1">
              <a:lnSpc>
                <a:spcPct val="90000"/>
              </a:lnSpc>
              <a:spcBef>
                <a:spcPts val="1625"/>
              </a:spcBef>
              <a:buClrTx/>
              <a:buFont typeface="Arial" panose="020B0604020202020204" pitchFamily="34" charset="0"/>
              <a:buChar char="•"/>
            </a:pPr>
            <a: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  <a:t>Установлено большое влияние </a:t>
            </a:r>
            <a:r>
              <a:rPr lang="en-US" altLang="ru-RU" b="1" i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ea typeface="+mn-ea"/>
              </a:rPr>
              <a:t>психических травм</a:t>
            </a:r>
            <a: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  <a:t> на состояние сердечно-сосудистой системы:</a:t>
            </a:r>
          </a:p>
          <a:p>
            <a:pPr indent="-228600" defTabSz="914400" hangingPunct="1">
              <a:lnSpc>
                <a:spcPct val="90000"/>
              </a:lnSpc>
              <a:spcBef>
                <a:spcPts val="1625"/>
              </a:spcBef>
              <a:buClrTx/>
              <a:buFont typeface="Arial" panose="020B0604020202020204" pitchFamily="34" charset="0"/>
              <a:buChar char="•"/>
            </a:pPr>
            <a:r>
              <a:rPr lang="en-US" altLang="ru-RU" b="1" i="1">
                <a:solidFill>
                  <a:schemeClr val="tx1"/>
                </a:solidFill>
                <a:latin typeface="+mn-lt"/>
                <a:ea typeface="+mn-ea"/>
              </a:rPr>
              <a:t>Волнение</a:t>
            </a:r>
          </a:p>
          <a:p>
            <a:pPr indent="-228600" defTabSz="914400" hangingPunct="1">
              <a:lnSpc>
                <a:spcPct val="90000"/>
              </a:lnSpc>
              <a:spcBef>
                <a:spcPts val="1625"/>
              </a:spcBef>
              <a:buClrTx/>
              <a:buFont typeface="Arial" panose="020B0604020202020204" pitchFamily="34" charset="0"/>
              <a:buChar char="•"/>
            </a:pPr>
            <a:r>
              <a:rPr lang="en-US" altLang="ru-RU" i="1">
                <a:solidFill>
                  <a:schemeClr val="tx1"/>
                </a:solidFill>
                <a:latin typeface="+mn-lt"/>
                <a:ea typeface="+mn-ea"/>
              </a:rPr>
              <a:t>Испуг </a:t>
            </a:r>
          </a:p>
          <a:p>
            <a:pPr indent="-228600" defTabSz="914400" hangingPunct="1">
              <a:lnSpc>
                <a:spcPct val="90000"/>
              </a:lnSpc>
              <a:spcBef>
                <a:spcPts val="1625"/>
              </a:spcBef>
              <a:buClrTx/>
              <a:buFont typeface="Arial" panose="020B0604020202020204" pitchFamily="34" charset="0"/>
              <a:buChar char="•"/>
            </a:pPr>
            <a:r>
              <a:rPr lang="en-US" altLang="ru-RU" b="1" i="1">
                <a:solidFill>
                  <a:schemeClr val="tx1"/>
                </a:solidFill>
                <a:latin typeface="+mn-lt"/>
                <a:ea typeface="+mn-ea"/>
              </a:rPr>
              <a:t>Гнев (особенно сдерживаемый)</a:t>
            </a:r>
          </a:p>
          <a:p>
            <a:pPr indent="-228600" defTabSz="914400" hangingPunct="1">
              <a:lnSpc>
                <a:spcPct val="90000"/>
              </a:lnSpc>
              <a:spcBef>
                <a:spcPts val="1625"/>
              </a:spcBef>
              <a:buClrTx/>
              <a:buFont typeface="Arial" panose="020B0604020202020204" pitchFamily="34" charset="0"/>
              <a:buChar char="•"/>
            </a:pPr>
            <a: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  <a:t>и </a:t>
            </a:r>
            <a:r>
              <a:rPr lang="en-US" altLang="ru-RU" b="1" i="1">
                <a:solidFill>
                  <a:schemeClr val="tx1"/>
                </a:solidFill>
                <a:latin typeface="+mn-lt"/>
                <a:ea typeface="+mn-ea"/>
              </a:rPr>
              <a:t>другие отрицательные эмоции</a:t>
            </a:r>
            <a: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  <a:t> немедленно ведут к </a:t>
            </a:r>
            <a:r>
              <a:rPr lang="en-US" altLang="ru-RU" i="1">
                <a:solidFill>
                  <a:schemeClr val="tx1"/>
                </a:solidFill>
                <a:latin typeface="+mn-lt"/>
                <a:ea typeface="+mn-ea"/>
              </a:rPr>
              <a:t>повышению артериального давления</a:t>
            </a:r>
            <a:r>
              <a:rPr lang="en-US" altLang="ru-RU">
                <a:solidFill>
                  <a:schemeClr val="tx1"/>
                </a:solidFill>
                <a:latin typeface="+mn-lt"/>
                <a:ea typeface="+mn-ea"/>
              </a:rPr>
              <a:t>, а в дальнейшем при определенных условиях - и к гипертонической болезни. </a:t>
            </a:r>
          </a:p>
        </p:txBody>
      </p:sp>
      <p:sp>
        <p:nvSpPr>
          <p:cNvPr id="11287" name="Freeform: Shape 11276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49650" y="6844729"/>
            <a:ext cx="5630974" cy="71494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265" name="Group 1">
            <a:extLst>
              <a:ext uri="{FF2B5EF4-FFF2-40B4-BE49-F238E27FC236}">
                <a16:creationId xmlns:a16="http://schemas.microsoft.com/office/drawing/2014/main" id="{6008A197-1CCC-6B9D-3B70-4FA2074A6C86}"/>
              </a:ext>
            </a:extLst>
          </p:cNvPr>
          <p:cNvGrpSpPr>
            <a:grpSpLocks/>
          </p:cNvGrpSpPr>
          <p:nvPr/>
        </p:nvGrpSpPr>
        <p:grpSpPr bwMode="auto">
          <a:xfrm>
            <a:off x="5555726" y="4232578"/>
            <a:ext cx="3959246" cy="491969"/>
            <a:chOff x="225" y="281"/>
            <a:chExt cx="5899" cy="733"/>
          </a:xfrm>
        </p:grpSpPr>
        <p:pic>
          <p:nvPicPr>
            <p:cNvPr id="11266" name="Picture 2">
              <a:extLst>
                <a:ext uri="{FF2B5EF4-FFF2-40B4-BE49-F238E27FC236}">
                  <a16:creationId xmlns:a16="http://schemas.microsoft.com/office/drawing/2014/main" id="{871AC20F-888E-574F-5B61-0C0F03D14A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3680" t="-25645" r="-5185" b="-2924"/>
            <a:stretch>
              <a:fillRect/>
            </a:stretch>
          </p:blipFill>
          <p:spPr bwMode="auto">
            <a:xfrm>
              <a:off x="225" y="281"/>
              <a:ext cx="5899" cy="7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 l="-3680" t="-25645" r="-5185" b="-2924"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1267" name="Text Box 3">
              <a:extLst>
                <a:ext uri="{FF2B5EF4-FFF2-40B4-BE49-F238E27FC236}">
                  <a16:creationId xmlns:a16="http://schemas.microsoft.com/office/drawing/2014/main" id="{60973070-DC3F-39FC-76FA-479C38A04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" y="281"/>
              <a:ext cx="5899" cy="7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89" name="Group 1">
            <a:extLst>
              <a:ext uri="{FF2B5EF4-FFF2-40B4-BE49-F238E27FC236}">
                <a16:creationId xmlns:a16="http://schemas.microsoft.com/office/drawing/2014/main" id="{8DB48C0D-6376-1CE3-2397-0382A25975E0}"/>
              </a:ext>
            </a:extLst>
          </p:cNvPr>
          <p:cNvGrpSpPr>
            <a:grpSpLocks/>
          </p:cNvGrpSpPr>
          <p:nvPr/>
        </p:nvGrpSpPr>
        <p:grpSpPr bwMode="auto">
          <a:xfrm>
            <a:off x="540238" y="133567"/>
            <a:ext cx="8413750" cy="4330700"/>
            <a:chOff x="408" y="158"/>
            <a:chExt cx="5300" cy="2728"/>
          </a:xfrm>
        </p:grpSpPr>
        <p:pic>
          <p:nvPicPr>
            <p:cNvPr id="12290" name="Picture 2">
              <a:extLst>
                <a:ext uri="{FF2B5EF4-FFF2-40B4-BE49-F238E27FC236}">
                  <a16:creationId xmlns:a16="http://schemas.microsoft.com/office/drawing/2014/main" id="{D84F4B69-A21E-866E-BC9F-5A78312175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" y="158"/>
              <a:ext cx="5300" cy="2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2291" name="Text Box 3">
              <a:extLst>
                <a:ext uri="{FF2B5EF4-FFF2-40B4-BE49-F238E27FC236}">
                  <a16:creationId xmlns:a16="http://schemas.microsoft.com/office/drawing/2014/main" id="{D62CB909-9559-69CE-764D-33ED4273A1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58"/>
              <a:ext cx="5300" cy="2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2" name="Text Box 4">
            <a:extLst>
              <a:ext uri="{FF2B5EF4-FFF2-40B4-BE49-F238E27FC236}">
                <a16:creationId xmlns:a16="http://schemas.microsoft.com/office/drawing/2014/main" id="{22F78BA2-95EF-1413-F1AB-1F23AAC31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3" y="5922963"/>
            <a:ext cx="9128125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2293" name="Picture 5">
            <a:extLst>
              <a:ext uri="{FF2B5EF4-FFF2-40B4-BE49-F238E27FC236}">
                <a16:creationId xmlns:a16="http://schemas.microsoft.com/office/drawing/2014/main" id="{141A8CC7-EF68-1651-48F5-EF5668DE2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72" t="-10155" r="-7845" b="-6149"/>
          <a:stretch>
            <a:fillRect/>
          </a:stretch>
        </p:blipFill>
        <p:spPr bwMode="auto">
          <a:xfrm>
            <a:off x="805959" y="4775092"/>
            <a:ext cx="7218363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-4672" t="-10155" r="-7845" b="-614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21" name="Rectangle 13320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080624" cy="75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3" name="Rectangle 1">
            <a:extLst>
              <a:ext uri="{FF2B5EF4-FFF2-40B4-BE49-F238E27FC236}">
                <a16:creationId xmlns:a16="http://schemas.microsoft.com/office/drawing/2014/main" id="{06B993C7-14CC-A7EA-C345-8D93FFFE30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7461" y="943779"/>
            <a:ext cx="4365136" cy="1243486"/>
          </a:xfrm>
        </p:spPr>
        <p:txBody>
          <a:bodyPr anchor="ctr"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800" i="1">
                <a:effectLst>
                  <a:outerShdw blurRad="38100" dist="38100" dir="2700000" algn="tl">
                    <a:srgbClr val="000000"/>
                  </a:outerShdw>
                </a:effectLst>
              </a:rPr>
              <a:t>АТЕРОСКЛЕРОЗ СОСУДОВ</a:t>
            </a:r>
          </a:p>
        </p:txBody>
      </p:sp>
      <p:grpSp>
        <p:nvGrpSpPr>
          <p:cNvPr id="13323" name="Group 1332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194340"/>
            <a:ext cx="293685" cy="742365"/>
            <a:chOff x="0" y="823811"/>
            <a:chExt cx="355196" cy="673460"/>
          </a:xfrm>
        </p:grpSpPr>
        <p:sp>
          <p:nvSpPr>
            <p:cNvPr id="13324" name="Rectangle 1332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25" name="Rectangle 1332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327" name="Rectangle 1332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49907" y="2341119"/>
            <a:ext cx="4113499" cy="302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FC46EE6-ED09-E28B-C8FB-4A40E7C47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8420" y="2568950"/>
            <a:ext cx="4364025" cy="4386755"/>
          </a:xfrm>
        </p:spPr>
        <p:txBody>
          <a:bodyPr anchor="ctr">
            <a:normAutofit/>
          </a:bodyPr>
          <a:lstStyle/>
          <a:p>
            <a:pPr indent="-341313">
              <a:spcAft>
                <a:spcPts val="600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1900" i="1"/>
              <a:t>Поражение артерий, при котором на их внутренней поверхности возникают многочисленные бляшки, содержащие большое количество жировых веществ (холестерина). </a:t>
            </a:r>
          </a:p>
        </p:txBody>
      </p:sp>
      <p:sp>
        <p:nvSpPr>
          <p:cNvPr id="13329" name="Rectangle 1332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45078" y="0"/>
            <a:ext cx="1235547" cy="7559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1" name="Rectangle 1333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3478" y="394019"/>
            <a:ext cx="4006360" cy="32227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44A0717D-F9ED-5A64-E993-2C05E360B1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4" r="1" b="1"/>
          <a:stretch/>
        </p:blipFill>
        <p:spPr bwMode="auto">
          <a:xfrm>
            <a:off x="5856736" y="641428"/>
            <a:ext cx="3635898" cy="27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33" name="Rectangle 13332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3478" y="3864141"/>
            <a:ext cx="4006360" cy="32227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3495BA6A-05D3-BB63-6847-4384CCAAA0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" r="1" b="1"/>
          <a:stretch/>
        </p:blipFill>
        <p:spPr bwMode="auto">
          <a:xfrm>
            <a:off x="5856736" y="4087266"/>
            <a:ext cx="3634357" cy="277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1434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60" y="0"/>
            <a:ext cx="10078104" cy="7559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4337" name="Picture 1">
            <a:extLst>
              <a:ext uri="{FF2B5EF4-FFF2-40B4-BE49-F238E27FC236}">
                <a16:creationId xmlns:a16="http://schemas.microsoft.com/office/drawing/2014/main" id="{702E0EFB-9251-297C-6F60-2064A6BFB8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" r="2498" b="-2"/>
          <a:stretch/>
        </p:blipFill>
        <p:spPr bwMode="auto">
          <a:xfrm>
            <a:off x="20" y="1413"/>
            <a:ext cx="10080605" cy="755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1536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260" y="0"/>
            <a:ext cx="10078104" cy="7559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5361" name="Picture 1">
            <a:extLst>
              <a:ext uri="{FF2B5EF4-FFF2-40B4-BE49-F238E27FC236}">
                <a16:creationId xmlns:a16="http://schemas.microsoft.com/office/drawing/2014/main" id="{6B7A9FA5-C071-A9C2-E359-FA3C04BA4B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8" r="2" b="1893"/>
          <a:stretch/>
        </p:blipFill>
        <p:spPr bwMode="auto">
          <a:xfrm>
            <a:off x="20" y="1413"/>
            <a:ext cx="10080605" cy="755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Application>Microsoft Office PowerPoint</Application>
  <PresentationFormat>Произвольный</PresentationFormat>
  <Slides>18</Slides>
  <Notes>18</Notes>
  <HiddenSlides>0</HiddenSlide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Тема Office</vt:lpstr>
      <vt:lpstr>Заболевания сердечно-сосудистой системы</vt:lpstr>
      <vt:lpstr>Презентация PowerPoint</vt:lpstr>
      <vt:lpstr>Презентация PowerPoint</vt:lpstr>
      <vt:lpstr>Сердце здорового человека и алкоголика</vt:lpstr>
      <vt:lpstr>Презентация PowerPoint</vt:lpstr>
      <vt:lpstr>Презентация PowerPoint</vt:lpstr>
      <vt:lpstr>АТЕРОСКЛЕРОЗ СОСУДОВ</vt:lpstr>
      <vt:lpstr>Презентация PowerPoint</vt:lpstr>
      <vt:lpstr>Презентация PowerPoint</vt:lpstr>
      <vt:lpstr>Ангиопластика, шунтирование</vt:lpstr>
      <vt:lpstr>БРАДИКАРДИЯ</vt:lpstr>
      <vt:lpstr>ТАХИКАРДИЯ</vt:lpstr>
      <vt:lpstr>Артериальная гипертензия и гипотензия.</vt:lpstr>
      <vt:lpstr>Презентация PowerPoint</vt:lpstr>
      <vt:lpstr>Инфаркт миокарда</vt:lpstr>
      <vt:lpstr>Инсульт</vt:lpstr>
      <vt:lpstr>Стенокардия (грудная жаба)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Заболевания сердечно-сосудистой системы</dc:title>
  <dc:creator>Канашкина О.В.</dc:creator>
  <cp:keywords>Сердце</cp:keywords>
  <cp:lastModifiedBy>1</cp:lastModifiedBy>
  <cp:revision>34</cp:revision>
  <cp:lastPrinted>1601-01-01T00:00:00Z</cp:lastPrinted>
  <dcterms:created xsi:type="dcterms:W3CDTF">2013-01-22T03:55:12Z</dcterms:created>
  <dcterms:modified xsi:type="dcterms:W3CDTF">2023-05-29T06:52:28Z</dcterms:modified>
</cp:coreProperties>
</file>